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2"/>
  </p:notesMasterIdLst>
  <p:sldIdLst>
    <p:sldId id="256" r:id="rId3"/>
    <p:sldId id="261" r:id="rId4"/>
    <p:sldId id="356" r:id="rId5"/>
    <p:sldId id="357" r:id="rId6"/>
    <p:sldId id="266" r:id="rId7"/>
    <p:sldId id="268" r:id="rId8"/>
    <p:sldId id="276" r:id="rId9"/>
    <p:sldId id="278" r:id="rId10"/>
    <p:sldId id="279" r:id="rId11"/>
    <p:sldId id="358" r:id="rId12"/>
    <p:sldId id="285" r:id="rId13"/>
    <p:sldId id="287" r:id="rId14"/>
    <p:sldId id="289" r:id="rId15"/>
    <p:sldId id="359" r:id="rId16"/>
    <p:sldId id="298" r:id="rId17"/>
    <p:sldId id="301" r:id="rId18"/>
    <p:sldId id="302" r:id="rId19"/>
    <p:sldId id="303" r:id="rId20"/>
    <p:sldId id="360" r:id="rId21"/>
    <p:sldId id="305" r:id="rId22"/>
    <p:sldId id="307" r:id="rId23"/>
    <p:sldId id="308" r:id="rId24"/>
    <p:sldId id="309" r:id="rId25"/>
    <p:sldId id="361" r:id="rId26"/>
    <p:sldId id="310" r:id="rId27"/>
    <p:sldId id="311" r:id="rId28"/>
    <p:sldId id="318" r:id="rId29"/>
    <p:sldId id="328" r:id="rId30"/>
    <p:sldId id="332"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67" autoAdjust="0"/>
  </p:normalViewPr>
  <p:slideViewPr>
    <p:cSldViewPr>
      <p:cViewPr varScale="1">
        <p:scale>
          <a:sx n="55" d="100"/>
          <a:sy n="55" d="100"/>
        </p:scale>
        <p:origin x="-9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042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4985751B-DB5F-407D-8507-102496E9D1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5A28914-CD3C-49AC-863F-507B9BF08F6B}" type="slidenum">
              <a:rPr lang="en-US" smtClean="0"/>
              <a:pPr/>
              <a:t>1</a:t>
            </a:fld>
            <a:endParaRPr lang="en-US" smtClean="0"/>
          </a:p>
        </p:txBody>
      </p:sp>
      <p:sp>
        <p:nvSpPr>
          <p:cNvPr id="61443" name="Rectangle 2"/>
          <p:cNvSpPr>
            <a:spLocks noChangeArrowheads="1" noTextEdit="1"/>
          </p:cNvSpPr>
          <p:nvPr>
            <p:ph type="sldImg"/>
          </p:nvPr>
        </p:nvSpPr>
        <p:spPr>
          <a:solidFill>
            <a:srgbClr val="FFFFFF"/>
          </a:solidFill>
          <a:ln/>
        </p:spPr>
      </p:sp>
      <p:sp>
        <p:nvSpPr>
          <p:cNvPr id="614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7376B607-F1AE-4113-BE60-9DCA581A7A82}"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54CE388-68AC-4A89-82C1-2C9A02A0EEA0}" type="slidenum">
              <a:rPr lang="en-US" smtClean="0"/>
              <a:pPr/>
              <a:t>11</a:t>
            </a:fld>
            <a:endParaRPr lang="en-US" smtClean="0"/>
          </a:p>
        </p:txBody>
      </p:sp>
      <p:sp>
        <p:nvSpPr>
          <p:cNvPr id="71683" name="Rectangle 2"/>
          <p:cNvSpPr>
            <a:spLocks noChangeArrowheads="1" noTextEdit="1"/>
          </p:cNvSpPr>
          <p:nvPr>
            <p:ph type="sldImg"/>
          </p:nvPr>
        </p:nvSpPr>
        <p:spPr>
          <a:solidFill>
            <a:srgbClr val="FFFFFF"/>
          </a:solidFill>
          <a:ln/>
        </p:spPr>
      </p:sp>
      <p:sp>
        <p:nvSpPr>
          <p:cNvPr id="716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90B101B-33B0-4EE4-9CAF-AA30691CE56D}" type="slidenum">
              <a:rPr lang="en-US" smtClean="0"/>
              <a:pPr/>
              <a:t>12</a:t>
            </a:fld>
            <a:endParaRPr lang="en-US" smtClean="0"/>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177B5BD-0D02-4CD4-8DE5-8C1BCF22C9D0}" type="slidenum">
              <a:rPr lang="en-US" smtClean="0"/>
              <a:pPr/>
              <a:t>13</a:t>
            </a:fld>
            <a:endParaRPr lang="en-US" smtClean="0"/>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p>
        </p:txBody>
      </p:sp>
      <p:sp>
        <p:nvSpPr>
          <p:cNvPr id="74756" name="Slide Number Placeholder 3"/>
          <p:cNvSpPr>
            <a:spLocks noGrp="1"/>
          </p:cNvSpPr>
          <p:nvPr>
            <p:ph type="sldNum" sz="quarter" idx="5"/>
          </p:nvPr>
        </p:nvSpPr>
        <p:spPr>
          <a:noFill/>
        </p:spPr>
        <p:txBody>
          <a:bodyPr/>
          <a:lstStyle/>
          <a:p>
            <a:fld id="{B764CCBE-E666-4EDC-829C-4503F47E3D4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96C14F6-301B-4086-9C67-952584FD1D54}" type="slidenum">
              <a:rPr lang="en-US" smtClean="0"/>
              <a:pPr/>
              <a:t>15</a:t>
            </a:fld>
            <a:endParaRPr lang="en-US" smtClean="0"/>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1D682E-983B-4116-B013-B9E10F72EFC4}" type="slidenum">
              <a:rPr lang="en-US" smtClean="0"/>
              <a:pPr/>
              <a:t>16</a:t>
            </a:fld>
            <a:endParaRPr lang="en-US" smtClean="0"/>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1D75896-6915-48F2-8F3E-5771BE6B3B91}" type="slidenum">
              <a:rPr lang="en-US" smtClean="0"/>
              <a:pPr/>
              <a:t>17</a:t>
            </a:fld>
            <a:endParaRPr lang="en-US" smtClean="0"/>
          </a:p>
        </p:txBody>
      </p:sp>
      <p:sp>
        <p:nvSpPr>
          <p:cNvPr id="77827" name="Rectangle 2"/>
          <p:cNvSpPr>
            <a:spLocks noChangeArrowheads="1" noTextEdit="1"/>
          </p:cNvSpPr>
          <p:nvPr>
            <p:ph type="sldImg"/>
          </p:nvPr>
        </p:nvSpPr>
        <p:spPr>
          <a:solidFill>
            <a:srgbClr val="FFFFFF"/>
          </a:solidFill>
          <a:ln/>
        </p:spPr>
      </p:sp>
      <p:sp>
        <p:nvSpPr>
          <p:cNvPr id="778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CE60B73-843E-499E-B510-A0FD95C5D646}" type="slidenum">
              <a:rPr lang="en-US" smtClean="0"/>
              <a:pPr/>
              <a:t>18</a:t>
            </a:fld>
            <a:endParaRPr lang="en-US" smtClean="0"/>
          </a:p>
        </p:txBody>
      </p:sp>
      <p:sp>
        <p:nvSpPr>
          <p:cNvPr id="78851" name="Rectangle 2"/>
          <p:cNvSpPr>
            <a:spLocks noChangeArrowheads="1" noTextEdit="1"/>
          </p:cNvSpPr>
          <p:nvPr>
            <p:ph type="sldImg"/>
          </p:nvPr>
        </p:nvSpPr>
        <p:spPr>
          <a:solidFill>
            <a:srgbClr val="FFFFFF"/>
          </a:solidFill>
          <a:ln/>
        </p:spPr>
      </p:sp>
      <p:sp>
        <p:nvSpPr>
          <p:cNvPr id="788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p>
            <a:fld id="{CA42BD86-F7CF-4D45-976C-BE47AA675756}"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C6879AD-094E-40AB-B0AB-3C032EF49938}" type="slidenum">
              <a:rPr lang="en-US" smtClean="0"/>
              <a:pPr/>
              <a:t>2</a:t>
            </a:fld>
            <a:endParaRPr lang="en-US" smtClean="0"/>
          </a:p>
        </p:txBody>
      </p:sp>
      <p:sp>
        <p:nvSpPr>
          <p:cNvPr id="62467" name="Rectangle 2"/>
          <p:cNvSpPr>
            <a:spLocks noChangeArrowheads="1" noTextEdit="1"/>
          </p:cNvSpPr>
          <p:nvPr>
            <p:ph type="sldImg"/>
          </p:nvPr>
        </p:nvSpPr>
        <p:spPr>
          <a:solidFill>
            <a:srgbClr val="FFFFFF"/>
          </a:solidFill>
          <a:ln/>
        </p:spPr>
      </p:sp>
      <p:sp>
        <p:nvSpPr>
          <p:cNvPr id="624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D2A18D1-3A97-4D96-9E0F-0FB3B27BCFFF}" type="slidenum">
              <a:rPr lang="en-US" smtClean="0"/>
              <a:pPr/>
              <a:t>20</a:t>
            </a:fld>
            <a:endParaRPr lang="en-US" smtClean="0"/>
          </a:p>
        </p:txBody>
      </p:sp>
      <p:sp>
        <p:nvSpPr>
          <p:cNvPr id="80899" name="Rectangle 2"/>
          <p:cNvSpPr>
            <a:spLocks noChangeArrowheads="1" noTextEdit="1"/>
          </p:cNvSpPr>
          <p:nvPr>
            <p:ph type="sldImg"/>
          </p:nvPr>
        </p:nvSpPr>
        <p:spPr>
          <a:solidFill>
            <a:srgbClr val="FFFFFF"/>
          </a:solidFill>
          <a:ln/>
        </p:spPr>
      </p:sp>
      <p:sp>
        <p:nvSpPr>
          <p:cNvPr id="809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5E150B4-23C6-4B1B-9835-440FF591AF2E}" type="slidenum">
              <a:rPr lang="en-US" smtClean="0"/>
              <a:pPr/>
              <a:t>21</a:t>
            </a:fld>
            <a:endParaRPr lang="en-US" smtClean="0"/>
          </a:p>
        </p:txBody>
      </p:sp>
      <p:sp>
        <p:nvSpPr>
          <p:cNvPr id="81923" name="Rectangle 2"/>
          <p:cNvSpPr>
            <a:spLocks noChangeArrowheads="1" noTextEdit="1"/>
          </p:cNvSpPr>
          <p:nvPr>
            <p:ph type="sldImg"/>
          </p:nvPr>
        </p:nvSpPr>
        <p:spPr>
          <a:solidFill>
            <a:srgbClr val="FFFFFF"/>
          </a:solidFill>
          <a:ln/>
        </p:spPr>
      </p:sp>
      <p:sp>
        <p:nvSpPr>
          <p:cNvPr id="819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3C1C5D7-EE04-493D-B364-AE9AD709BF42}" type="slidenum">
              <a:rPr lang="en-US" smtClean="0"/>
              <a:pPr/>
              <a:t>22</a:t>
            </a:fld>
            <a:endParaRPr lang="en-US" smtClean="0"/>
          </a:p>
        </p:txBody>
      </p:sp>
      <p:sp>
        <p:nvSpPr>
          <p:cNvPr id="82947" name="Rectangle 2"/>
          <p:cNvSpPr>
            <a:spLocks noChangeArrowheads="1" noTextEdit="1"/>
          </p:cNvSpPr>
          <p:nvPr>
            <p:ph type="sldImg"/>
          </p:nvPr>
        </p:nvSpPr>
        <p:spPr>
          <a:solidFill>
            <a:srgbClr val="FFFFFF"/>
          </a:solidFill>
          <a:ln/>
        </p:spPr>
      </p:sp>
      <p:sp>
        <p:nvSpPr>
          <p:cNvPr id="829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CCD2313-3421-4253-9C21-4456F8625F34}" type="slidenum">
              <a:rPr lang="en-US" smtClean="0"/>
              <a:pPr/>
              <a:t>23</a:t>
            </a:fld>
            <a:endParaRPr lang="en-US" smtClean="0"/>
          </a:p>
        </p:txBody>
      </p:sp>
      <p:sp>
        <p:nvSpPr>
          <p:cNvPr id="83971" name="Rectangle 2"/>
          <p:cNvSpPr>
            <a:spLocks noChangeArrowheads="1" noTextEdit="1"/>
          </p:cNvSpPr>
          <p:nvPr>
            <p:ph type="sldImg"/>
          </p:nvPr>
        </p:nvSpPr>
        <p:spPr>
          <a:solidFill>
            <a:srgbClr val="FFFFFF"/>
          </a:solidFill>
          <a:ln/>
        </p:spPr>
      </p:sp>
      <p:sp>
        <p:nvSpPr>
          <p:cNvPr id="839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smtClean="0"/>
          </a:p>
        </p:txBody>
      </p:sp>
      <p:sp>
        <p:nvSpPr>
          <p:cNvPr id="84996" name="Slide Number Placeholder 3"/>
          <p:cNvSpPr>
            <a:spLocks noGrp="1"/>
          </p:cNvSpPr>
          <p:nvPr>
            <p:ph type="sldNum" sz="quarter" idx="5"/>
          </p:nvPr>
        </p:nvSpPr>
        <p:spPr>
          <a:noFill/>
        </p:spPr>
        <p:txBody>
          <a:bodyPr/>
          <a:lstStyle/>
          <a:p>
            <a:fld id="{48E10CD1-EB44-420B-B0D1-A8A513412AEA}"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4E8ADDB-AF38-4510-A378-6B1582420914}" type="slidenum">
              <a:rPr lang="en-US" smtClean="0"/>
              <a:pPr/>
              <a:t>25</a:t>
            </a:fld>
            <a:endParaRPr lang="en-US" smtClean="0"/>
          </a:p>
        </p:txBody>
      </p:sp>
      <p:sp>
        <p:nvSpPr>
          <p:cNvPr id="86019" name="Rectangle 2"/>
          <p:cNvSpPr>
            <a:spLocks noChangeArrowheads="1" noTextEdit="1"/>
          </p:cNvSpPr>
          <p:nvPr>
            <p:ph type="sldImg"/>
          </p:nvPr>
        </p:nvSpPr>
        <p:spPr>
          <a:solidFill>
            <a:srgbClr val="FFFFFF"/>
          </a:solidFill>
          <a:ln/>
        </p:spPr>
      </p:sp>
      <p:sp>
        <p:nvSpPr>
          <p:cNvPr id="860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628D391-5892-4C9C-B320-3A34FF10C93B}" type="slidenum">
              <a:rPr lang="en-US" smtClean="0"/>
              <a:pPr/>
              <a:t>26</a:t>
            </a:fld>
            <a:endParaRPr lang="en-US" smtClean="0"/>
          </a:p>
        </p:txBody>
      </p:sp>
      <p:sp>
        <p:nvSpPr>
          <p:cNvPr id="87043" name="Rectangle 2"/>
          <p:cNvSpPr>
            <a:spLocks noChangeArrowheads="1" noTextEdit="1"/>
          </p:cNvSpPr>
          <p:nvPr>
            <p:ph type="sldImg"/>
          </p:nvPr>
        </p:nvSpPr>
        <p:spPr>
          <a:solidFill>
            <a:srgbClr val="FFFFFF"/>
          </a:solidFill>
          <a:ln/>
        </p:spPr>
      </p:sp>
      <p:sp>
        <p:nvSpPr>
          <p:cNvPr id="870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C1A4EA8-CD44-4BC0-A0F2-AC124AFCC931}" type="slidenum">
              <a:rPr lang="en-US" smtClean="0"/>
              <a:pPr/>
              <a:t>27</a:t>
            </a:fld>
            <a:endParaRPr lang="en-US" smtClean="0"/>
          </a:p>
        </p:txBody>
      </p:sp>
      <p:sp>
        <p:nvSpPr>
          <p:cNvPr id="88067" name="Rectangle 2"/>
          <p:cNvSpPr>
            <a:spLocks noChangeArrowheads="1" noTextEdit="1"/>
          </p:cNvSpPr>
          <p:nvPr>
            <p:ph type="sldImg"/>
          </p:nvPr>
        </p:nvSpPr>
        <p:spPr>
          <a:solidFill>
            <a:srgbClr val="FFFFFF"/>
          </a:solidFill>
          <a:ln/>
        </p:spPr>
      </p:sp>
      <p:sp>
        <p:nvSpPr>
          <p:cNvPr id="880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D1DAB8D-ED93-4F70-B99D-6CA7B31CF551}" type="slidenum">
              <a:rPr lang="en-US" smtClean="0"/>
              <a:pPr/>
              <a:t>28</a:t>
            </a:fld>
            <a:endParaRPr lang="en-US" smtClean="0"/>
          </a:p>
        </p:txBody>
      </p:sp>
      <p:sp>
        <p:nvSpPr>
          <p:cNvPr id="89091" name="Rectangle 2"/>
          <p:cNvSpPr>
            <a:spLocks noChangeArrowheads="1" noTextEdit="1"/>
          </p:cNvSpPr>
          <p:nvPr>
            <p:ph type="sldImg"/>
          </p:nvPr>
        </p:nvSpPr>
        <p:spPr>
          <a:solidFill>
            <a:srgbClr val="FFFFFF"/>
          </a:solidFill>
          <a:ln/>
        </p:spPr>
      </p:sp>
      <p:sp>
        <p:nvSpPr>
          <p:cNvPr id="890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74B6ED5-A537-4D4E-AE8A-FDDF2B337ED8}" type="slidenum">
              <a:rPr lang="en-US" smtClean="0"/>
              <a:pPr/>
              <a:t>29</a:t>
            </a:fld>
            <a:endParaRPr lang="en-US" smtClean="0"/>
          </a:p>
        </p:txBody>
      </p:sp>
      <p:sp>
        <p:nvSpPr>
          <p:cNvPr id="90115" name="Rectangle 2"/>
          <p:cNvSpPr>
            <a:spLocks noChangeArrowheads="1" noTextEdit="1"/>
          </p:cNvSpPr>
          <p:nvPr>
            <p:ph type="sldImg"/>
          </p:nvPr>
        </p:nvSpPr>
        <p:spPr>
          <a:solidFill>
            <a:srgbClr val="FFFFFF"/>
          </a:solidFill>
          <a:ln/>
        </p:spPr>
      </p:sp>
      <p:sp>
        <p:nvSpPr>
          <p:cNvPr id="901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noFill/>
        </p:spPr>
        <p:txBody>
          <a:bodyPr/>
          <a:lstStyle/>
          <a:p>
            <a:fld id="{03BB25A2-A9F0-4A07-861F-B9614F09F78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9BB4F903-79F1-4CB7-9E39-E0F907AA945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E654D94-C73F-4200-8C5A-7D739FAAE965}" type="slidenum">
              <a:rPr lang="en-US" smtClean="0"/>
              <a:pPr/>
              <a:t>5</a:t>
            </a:fld>
            <a:endParaRPr lang="en-US" smtClean="0"/>
          </a:p>
        </p:txBody>
      </p:sp>
      <p:sp>
        <p:nvSpPr>
          <p:cNvPr id="65539" name="Rectangle 2"/>
          <p:cNvSpPr>
            <a:spLocks noChangeArrowheads="1" noTextEdit="1"/>
          </p:cNvSpPr>
          <p:nvPr>
            <p:ph type="sldImg"/>
          </p:nvPr>
        </p:nvSpPr>
        <p:spPr>
          <a:solidFill>
            <a:srgbClr val="FFFFFF"/>
          </a:solidFill>
          <a:ln/>
        </p:spPr>
      </p:sp>
      <p:sp>
        <p:nvSpPr>
          <p:cNvPr id="655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573DDB5-0386-4A11-8822-99DB94C24A07}" type="slidenum">
              <a:rPr lang="en-US" smtClean="0"/>
              <a:pPr/>
              <a:t>6</a:t>
            </a:fld>
            <a:endParaRPr lang="en-US" smtClean="0"/>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E772432-140F-4AA6-8746-03B391E18E85}" type="slidenum">
              <a:rPr lang="en-US" smtClean="0"/>
              <a:pPr/>
              <a:t>7</a:t>
            </a:fld>
            <a:endParaRPr lang="en-US" smtClean="0"/>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A7FBC6D-34F5-457E-9423-0A5FA91767A9}" type="slidenum">
              <a:rPr lang="en-US" smtClean="0"/>
              <a:pPr/>
              <a:t>8</a:t>
            </a:fld>
            <a:endParaRPr lang="en-US" smtClean="0"/>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188702B-E439-48A6-872E-2E9A7037B517}" type="slidenum">
              <a:rPr lang="en-US" smtClean="0"/>
              <a:pPr/>
              <a:t>9</a:t>
            </a:fld>
            <a:endParaRPr lang="en-US" smtClean="0"/>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C85E75-EAAC-4BA4-BE6A-64F3FBE533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CB8204-3098-4B17-B665-ADAF8AA63D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3596D1-0D53-47F6-BCED-CA2C2059B8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4800"/>
            </a:lvl1pPr>
          </a:lstStyle>
          <a:p>
            <a:r>
              <a:rPr lang="en-US"/>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solidFill>
                  <a:schemeClr val="tx1"/>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910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371600"/>
            <a:ext cx="42910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94EF11-C7D1-4C66-9561-FD834FB605E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8263"/>
            <a:ext cx="2190750" cy="656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8263"/>
            <a:ext cx="6419850" cy="656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BC936E-A0DB-4BF7-8B3D-2A30F35A95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9FDE7F-3E55-447B-83CC-2DC064A8E2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26EC05-2840-47A6-8E27-69B22DF894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B0CBA2-B4D4-4E58-9183-29BD288FC6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9A32A8-A248-4C2C-91C4-41B26030FB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AE9D13-9658-4D51-8CFC-01F92607EEF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2A56E5-819A-41E9-9C13-52C9AE09A7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6469F53-8D6E-4AF2-9DA8-35E2AAE8EE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3175" y="4267200"/>
            <a:ext cx="9140825" cy="2590800"/>
            <a:chOff x="2" y="2688"/>
            <a:chExt cx="5758" cy="1632"/>
          </a:xfrm>
        </p:grpSpPr>
        <p:sp>
          <p:nvSpPr>
            <p:cNvPr id="3075" name="Freeform 3"/>
            <p:cNvSpPr>
              <a:spLocks/>
            </p:cNvSpPr>
            <p:nvPr userDrawn="1"/>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2054" name="Group 4"/>
            <p:cNvGrpSpPr>
              <a:grpSpLocks/>
            </p:cNvGrpSpPr>
            <p:nvPr userDrawn="1"/>
          </p:nvGrpSpPr>
          <p:grpSpPr bwMode="auto">
            <a:xfrm>
              <a:off x="3528" y="3715"/>
              <a:ext cx="792" cy="521"/>
              <a:chOff x="3527" y="3715"/>
              <a:chExt cx="792" cy="521"/>
            </a:xfrm>
          </p:grpSpPr>
          <p:sp>
            <p:nvSpPr>
              <p:cNvPr id="3077" name="Oval 5"/>
              <p:cNvSpPr>
                <a:spLocks noChangeArrowheads="1"/>
              </p:cNvSpPr>
              <p:nvPr userDrawn="1"/>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2" name="Oval 6"/>
              <p:cNvSpPr>
                <a:spLocks noChangeArrowheads="1"/>
              </p:cNvSpPr>
              <p:nvPr userDrawn="1"/>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3" name="Oval 7"/>
              <p:cNvSpPr>
                <a:spLocks noChangeArrowheads="1"/>
              </p:cNvSpPr>
              <p:nvPr userDrawn="1"/>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4" name="Oval 8"/>
              <p:cNvSpPr>
                <a:spLocks noChangeArrowheads="1"/>
              </p:cNvSpPr>
              <p:nvPr userDrawn="1"/>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5" name="Oval 9"/>
              <p:cNvSpPr>
                <a:spLocks noChangeArrowheads="1"/>
              </p:cNvSpPr>
              <p:nvPr userDrawn="1"/>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082" name="Freeform 10"/>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3083" name="Freeform 11"/>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3084" name="Freeform 12"/>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085" name="Freeform 13"/>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3086" name="Freeform 14"/>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3087" name="Oval 15"/>
              <p:cNvSpPr>
                <a:spLocks noChangeArrowheads="1"/>
              </p:cNvSpPr>
              <p:nvPr userDrawn="1"/>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2055" name="Group 16"/>
            <p:cNvGrpSpPr>
              <a:grpSpLocks/>
            </p:cNvGrpSpPr>
            <p:nvPr userDrawn="1"/>
          </p:nvGrpSpPr>
          <p:grpSpPr bwMode="auto">
            <a:xfrm>
              <a:off x="1776" y="3631"/>
              <a:ext cx="1626" cy="683"/>
              <a:chOff x="1776" y="3631"/>
              <a:chExt cx="1626" cy="683"/>
            </a:xfrm>
          </p:grpSpPr>
          <p:sp>
            <p:nvSpPr>
              <p:cNvPr id="6" name="Oval 17"/>
              <p:cNvSpPr>
                <a:spLocks noChangeArrowheads="1"/>
              </p:cNvSpPr>
              <p:nvPr userDrawn="1"/>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3090" name="Oval 18"/>
              <p:cNvSpPr>
                <a:spLocks noChangeArrowheads="1"/>
              </p:cNvSpPr>
              <p:nvPr userDrawn="1"/>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3091" name="Oval 19"/>
              <p:cNvSpPr>
                <a:spLocks noChangeArrowheads="1"/>
              </p:cNvSpPr>
              <p:nvPr userDrawn="1"/>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3092" name="Oval 20"/>
              <p:cNvSpPr>
                <a:spLocks noChangeArrowheads="1"/>
              </p:cNvSpPr>
              <p:nvPr userDrawn="1"/>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3093" name="Oval 21"/>
              <p:cNvSpPr>
                <a:spLocks noChangeArrowheads="1"/>
              </p:cNvSpPr>
              <p:nvPr userDrawn="1"/>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094" name="Oval 22"/>
              <p:cNvSpPr>
                <a:spLocks noChangeArrowheads="1"/>
              </p:cNvSpPr>
              <p:nvPr userDrawn="1"/>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3095" name="Oval 23"/>
              <p:cNvSpPr>
                <a:spLocks noChangeArrowheads="1"/>
              </p:cNvSpPr>
              <p:nvPr userDrawn="1"/>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3096" name="Oval 24"/>
              <p:cNvSpPr>
                <a:spLocks noChangeArrowheads="1"/>
              </p:cNvSpPr>
              <p:nvPr userDrawn="1"/>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3097"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3098"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3099"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3100"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3101"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3102"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3103"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4"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5"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6"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2056" name="Group 35"/>
            <p:cNvGrpSpPr>
              <a:grpSpLocks/>
            </p:cNvGrpSpPr>
            <p:nvPr userDrawn="1"/>
          </p:nvGrpSpPr>
          <p:grpSpPr bwMode="auto">
            <a:xfrm>
              <a:off x="4128" y="3360"/>
              <a:ext cx="1351" cy="821"/>
              <a:chOff x="4128" y="3360"/>
              <a:chExt cx="1351" cy="821"/>
            </a:xfrm>
          </p:grpSpPr>
          <p:sp>
            <p:nvSpPr>
              <p:cNvPr id="3108" name="Freeform 36"/>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09" name="Freeform 37"/>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0" name="Freeform 38"/>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3111" name="Freeform 39"/>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2" name="Freeform 40"/>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3" name="Freeform 41"/>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4" name="Freeform 42"/>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5" name="Freeform 43"/>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116" name="Freeform 44"/>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17" name="Freeform 45"/>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8" name="Freeform 46"/>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9" name="Oval 47"/>
              <p:cNvSpPr>
                <a:spLocks noChangeArrowheads="1"/>
              </p:cNvSpPr>
              <p:nvPr userDrawn="1"/>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120" name="Oval 48"/>
              <p:cNvSpPr>
                <a:spLocks noChangeArrowheads="1"/>
              </p:cNvSpPr>
              <p:nvPr userDrawn="1"/>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121" name="Oval 49"/>
              <p:cNvSpPr>
                <a:spLocks noChangeArrowheads="1"/>
              </p:cNvSpPr>
              <p:nvPr userDrawn="1"/>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122" name="Oval 50"/>
              <p:cNvSpPr>
                <a:spLocks noChangeArrowheads="1"/>
              </p:cNvSpPr>
              <p:nvPr userDrawn="1"/>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123" name="Oval 51"/>
              <p:cNvSpPr>
                <a:spLocks noChangeArrowheads="1"/>
              </p:cNvSpPr>
              <p:nvPr userDrawn="1"/>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124" name="Oval 52"/>
              <p:cNvSpPr>
                <a:spLocks noChangeArrowheads="1"/>
              </p:cNvSpPr>
              <p:nvPr userDrawn="1"/>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2057" name="Group 53"/>
            <p:cNvGrpSpPr>
              <a:grpSpLocks/>
            </p:cNvGrpSpPr>
            <p:nvPr userDrawn="1"/>
          </p:nvGrpSpPr>
          <p:grpSpPr bwMode="auto">
            <a:xfrm>
              <a:off x="5280" y="3024"/>
              <a:ext cx="425" cy="258"/>
              <a:chOff x="5280" y="3024"/>
              <a:chExt cx="425" cy="258"/>
            </a:xfrm>
          </p:grpSpPr>
          <p:sp>
            <p:nvSpPr>
              <p:cNvPr id="3126" name="Freeform 54"/>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7" name="Freeform 55"/>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8" name="Freeform 56"/>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9" name="Freeform 57"/>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30" name="Freeform 58"/>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3131" name="Freeform 59"/>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3132" name="Freeform 60"/>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2065" name="Group 61"/>
              <p:cNvGrpSpPr>
                <a:grpSpLocks/>
              </p:cNvGrpSpPr>
              <p:nvPr userDrawn="1"/>
            </p:nvGrpSpPr>
            <p:grpSpPr bwMode="auto">
              <a:xfrm>
                <a:off x="5381" y="3085"/>
                <a:ext cx="227" cy="132"/>
                <a:chOff x="5381" y="3085"/>
                <a:chExt cx="227" cy="132"/>
              </a:xfrm>
            </p:grpSpPr>
            <p:sp>
              <p:nvSpPr>
                <p:cNvPr id="313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313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313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313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3138" name="Rectangle 66"/>
          <p:cNvSpPr>
            <a:spLocks noGrp="1" noChangeArrowheads="1"/>
          </p:cNvSpPr>
          <p:nvPr>
            <p:ph type="title"/>
          </p:nvPr>
        </p:nvSpPr>
        <p:spPr bwMode="auto">
          <a:xfrm>
            <a:off x="228600" y="68263"/>
            <a:ext cx="8763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39" name="Rectangle 67"/>
          <p:cNvSpPr>
            <a:spLocks noGrp="1" noChangeArrowheads="1"/>
          </p:cNvSpPr>
          <p:nvPr>
            <p:ph type="body" idx="1"/>
          </p:nvPr>
        </p:nvSpPr>
        <p:spPr bwMode="auto">
          <a:xfrm>
            <a:off x="228600" y="1371600"/>
            <a:ext cx="8734425"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03"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874838"/>
            <a:ext cx="7772400" cy="1352550"/>
          </a:xfrm>
        </p:spPr>
        <p:txBody>
          <a:bodyPr/>
          <a:lstStyle/>
          <a:p>
            <a:pPr eaLnBrk="1" hangingPunct="1">
              <a:defRPr/>
            </a:pPr>
            <a:r>
              <a:rPr lang="en-US" dirty="0" smtClean="0"/>
              <a:t>Chapter 18</a:t>
            </a:r>
          </a:p>
        </p:txBody>
      </p:sp>
      <p:sp>
        <p:nvSpPr>
          <p:cNvPr id="5123" name="Rectangle 3"/>
          <p:cNvSpPr>
            <a:spLocks noGrp="1" noChangeArrowheads="1"/>
          </p:cNvSpPr>
          <p:nvPr>
            <p:ph type="subTitle" idx="1"/>
          </p:nvPr>
        </p:nvSpPr>
        <p:spPr/>
        <p:txBody>
          <a:bodyPr/>
          <a:lstStyle/>
          <a:p>
            <a:pPr eaLnBrk="1" hangingPunct="1">
              <a:lnSpc>
                <a:spcPct val="80000"/>
              </a:lnSpc>
              <a:defRPr/>
            </a:pPr>
            <a:r>
              <a:rPr lang="en-US" sz="4400" smtClean="0"/>
              <a:t>Air Pollution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i="1" smtClean="0"/>
              <a:t>18-3 What Is Acid Deposition and </a:t>
            </a:r>
            <a:br>
              <a:rPr lang="en-US" i="1" smtClean="0"/>
            </a:br>
            <a:r>
              <a:rPr lang="en-US" i="1" smtClean="0"/>
              <a:t>Why Is It a Problem?</a:t>
            </a:r>
          </a:p>
        </p:txBody>
      </p:sp>
      <p:sp>
        <p:nvSpPr>
          <p:cNvPr id="39939" name="Rectangle 3"/>
          <p:cNvSpPr>
            <a:spLocks noGrp="1" noChangeArrowheads="1"/>
          </p:cNvSpPr>
          <p:nvPr>
            <p:ph type="body" idx="1"/>
          </p:nvPr>
        </p:nvSpPr>
        <p:spPr/>
        <p:txBody>
          <a:bodyPr/>
          <a:lstStyle/>
          <a:p>
            <a:pPr eaLnBrk="1" hangingPunct="1">
              <a:defRPr/>
            </a:pPr>
            <a:r>
              <a:rPr lang="en-US" b="1" i="1" smtClean="0"/>
              <a:t>Concept 18-3</a:t>
            </a:r>
            <a:r>
              <a:rPr lang="en-US" i="1" smtClean="0"/>
              <a:t>  Acid deposition is caused mainly by coal-burning power plant and motor vehicle emissions, and in some regions, threatens human health, aquatic life and ecosystems, forests, and human-built structures.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t>ACID DEPOSITION</a:t>
            </a:r>
          </a:p>
        </p:txBody>
      </p:sp>
      <p:sp>
        <p:nvSpPr>
          <p:cNvPr id="65539" name="Rectangle 3"/>
          <p:cNvSpPr>
            <a:spLocks noGrp="1" noChangeArrowheads="1"/>
          </p:cNvSpPr>
          <p:nvPr>
            <p:ph type="body" idx="1"/>
          </p:nvPr>
        </p:nvSpPr>
        <p:spPr/>
        <p:txBody>
          <a:bodyPr/>
          <a:lstStyle/>
          <a:p>
            <a:pPr eaLnBrk="1" hangingPunct="1">
              <a:defRPr/>
            </a:pPr>
            <a:r>
              <a:rPr lang="en-US" smtClean="0"/>
              <a:t>Sulfur dioxides, nitrogen oxides, and particulates can react in the atmosphere to produce acidic chemicals that can travel long distances before returning to the earth’s surface.</a:t>
            </a:r>
          </a:p>
          <a:p>
            <a:pPr lvl="1" eaLnBrk="1" hangingPunct="1">
              <a:defRPr/>
            </a:pPr>
            <a:r>
              <a:rPr lang="en-US" smtClean="0"/>
              <a:t>Tall smokestacks reduce local air pollution but can increase regional air pollution.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1" descr="1906"/>
          <p:cNvPicPr>
            <a:picLocks noChangeAspect="1" noChangeArrowheads="1"/>
          </p:cNvPicPr>
          <p:nvPr/>
        </p:nvPicPr>
        <p:blipFill>
          <a:blip r:embed="rId3" cstate="print"/>
          <a:srcRect/>
          <a:stretch>
            <a:fillRect/>
          </a:stretch>
        </p:blipFill>
        <p:spPr bwMode="auto">
          <a:xfrm>
            <a:off x="914400" y="1219200"/>
            <a:ext cx="6921500" cy="3813175"/>
          </a:xfrm>
          <a:prstGeom prst="rect">
            <a:avLst/>
          </a:prstGeom>
          <a:noFill/>
          <a:ln w="9525">
            <a:noFill/>
            <a:miter lim="800000"/>
            <a:headEnd/>
            <a:tailEnd/>
          </a:ln>
        </p:spPr>
      </p:pic>
      <p:sp>
        <p:nvSpPr>
          <p:cNvPr id="69635" name="Rectangle 3"/>
          <p:cNvSpPr>
            <a:spLocks noGrp="1" noChangeArrowheads="1"/>
          </p:cNvSpPr>
          <p:nvPr>
            <p:ph type="title"/>
          </p:nvPr>
        </p:nvSpPr>
        <p:spPr/>
        <p:txBody>
          <a:bodyPr/>
          <a:lstStyle/>
          <a:p>
            <a:pPr eaLnBrk="1" hangingPunct="1">
              <a:defRPr/>
            </a:pPr>
            <a:r>
              <a:rPr lang="en-US" smtClean="0"/>
              <a:t>ACID DEPOSITION</a:t>
            </a:r>
          </a:p>
        </p:txBody>
      </p:sp>
      <p:sp>
        <p:nvSpPr>
          <p:cNvPr id="69636" name="Rectangle 4"/>
          <p:cNvSpPr>
            <a:spLocks noGrp="1" noChangeArrowheads="1"/>
          </p:cNvSpPr>
          <p:nvPr>
            <p:ph type="body" idx="1"/>
          </p:nvPr>
        </p:nvSpPr>
        <p:spPr>
          <a:xfrm>
            <a:off x="228600" y="5257800"/>
            <a:ext cx="8734425" cy="1371600"/>
          </a:xfrm>
        </p:spPr>
        <p:txBody>
          <a:bodyPr/>
          <a:lstStyle/>
          <a:p>
            <a:pPr eaLnBrk="1" hangingPunct="1">
              <a:defRPr/>
            </a:pPr>
            <a:r>
              <a:rPr lang="en-US" smtClean="0"/>
              <a:t>Acid deposition consists of rain, snow, dust, or gas with a pH lower than 5.6.</a:t>
            </a:r>
          </a:p>
        </p:txBody>
      </p:sp>
      <p:sp>
        <p:nvSpPr>
          <p:cNvPr id="69637"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1" descr="1907"/>
          <p:cNvPicPr>
            <a:picLocks noChangeAspect="1" noChangeArrowheads="1"/>
          </p:cNvPicPr>
          <p:nvPr/>
        </p:nvPicPr>
        <p:blipFill>
          <a:blip r:embed="rId3" cstate="print"/>
          <a:srcRect/>
          <a:stretch>
            <a:fillRect/>
          </a:stretch>
        </p:blipFill>
        <p:spPr bwMode="auto">
          <a:xfrm>
            <a:off x="990600" y="990600"/>
            <a:ext cx="6921500" cy="4422775"/>
          </a:xfrm>
          <a:prstGeom prst="rect">
            <a:avLst/>
          </a:prstGeom>
          <a:noFill/>
          <a:ln w="9525">
            <a:noFill/>
            <a:miter lim="800000"/>
            <a:headEnd/>
            <a:tailEnd/>
          </a:ln>
        </p:spPr>
      </p:pic>
      <p:sp>
        <p:nvSpPr>
          <p:cNvPr id="73731" name="Rectangle 3"/>
          <p:cNvSpPr>
            <a:spLocks noGrp="1" noChangeArrowheads="1"/>
          </p:cNvSpPr>
          <p:nvPr>
            <p:ph type="title"/>
          </p:nvPr>
        </p:nvSpPr>
        <p:spPr/>
        <p:txBody>
          <a:bodyPr/>
          <a:lstStyle/>
          <a:p>
            <a:pPr eaLnBrk="1" hangingPunct="1">
              <a:defRPr/>
            </a:pPr>
            <a:r>
              <a:rPr lang="en-US" smtClean="0"/>
              <a:t>ACID DEPOSITION</a:t>
            </a:r>
          </a:p>
        </p:txBody>
      </p:sp>
      <p:sp>
        <p:nvSpPr>
          <p:cNvPr id="73732" name="Rectangle 4"/>
          <p:cNvSpPr>
            <a:spLocks noGrp="1" noChangeArrowheads="1"/>
          </p:cNvSpPr>
          <p:nvPr>
            <p:ph type="body" idx="1"/>
          </p:nvPr>
        </p:nvSpPr>
        <p:spPr>
          <a:xfrm>
            <a:off x="228600" y="5486400"/>
            <a:ext cx="8734425" cy="1143000"/>
          </a:xfrm>
        </p:spPr>
        <p:txBody>
          <a:bodyPr/>
          <a:lstStyle/>
          <a:p>
            <a:pPr eaLnBrk="1" hangingPunct="1">
              <a:defRPr/>
            </a:pPr>
            <a:r>
              <a:rPr lang="en-US" smtClean="0"/>
              <a:t>pH measurements in relation to major coal-burning and industrial plants.</a:t>
            </a:r>
          </a:p>
        </p:txBody>
      </p:sp>
      <p:sp>
        <p:nvSpPr>
          <p:cNvPr id="73733"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i="1" smtClean="0"/>
              <a:t>18-4 What Are the Major Indoor Air Pollution Problems? </a:t>
            </a:r>
          </a:p>
        </p:txBody>
      </p:sp>
      <p:sp>
        <p:nvSpPr>
          <p:cNvPr id="50179" name="Rectangle 3"/>
          <p:cNvSpPr>
            <a:spLocks noGrp="1" noChangeArrowheads="1"/>
          </p:cNvSpPr>
          <p:nvPr>
            <p:ph type="body" idx="1"/>
          </p:nvPr>
        </p:nvSpPr>
        <p:spPr/>
        <p:txBody>
          <a:bodyPr/>
          <a:lstStyle/>
          <a:p>
            <a:pPr eaLnBrk="1" hangingPunct="1">
              <a:defRPr/>
            </a:pPr>
            <a:r>
              <a:rPr lang="en-US" b="1" i="1" smtClean="0"/>
              <a:t>Concept 18-4</a:t>
            </a:r>
            <a:r>
              <a:rPr lang="en-US" i="1" smtClean="0"/>
              <a:t>  The most threatening indoor air pollutants are smoke and soot from wood and coal cooking fires (a hazard found mostly in developing countries) and chemicals used in building materials and products.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smtClean="0"/>
              <a:t>INDOOR AIR POLLUTION</a:t>
            </a:r>
          </a:p>
        </p:txBody>
      </p:sp>
      <p:sp>
        <p:nvSpPr>
          <p:cNvPr id="92163" name="Rectangle 3"/>
          <p:cNvSpPr>
            <a:spLocks noGrp="1" noChangeArrowheads="1"/>
          </p:cNvSpPr>
          <p:nvPr>
            <p:ph type="body" idx="1"/>
          </p:nvPr>
        </p:nvSpPr>
        <p:spPr>
          <a:xfrm>
            <a:off x="228600" y="1219200"/>
            <a:ext cx="8734425" cy="5257800"/>
          </a:xfrm>
        </p:spPr>
        <p:txBody>
          <a:bodyPr/>
          <a:lstStyle/>
          <a:p>
            <a:pPr eaLnBrk="1" hangingPunct="1">
              <a:defRPr/>
            </a:pPr>
            <a:r>
              <a:rPr lang="en-US" smtClean="0"/>
              <a:t>Indoor air pollution usually is a greater threat to human health than outdoor air pollution.</a:t>
            </a:r>
          </a:p>
          <a:p>
            <a:pPr eaLnBrk="1" hangingPunct="1">
              <a:defRPr/>
            </a:pPr>
            <a:r>
              <a:rPr lang="en-US" smtClean="0"/>
              <a:t>According to the EPA, the four most dangerous indoor air pollutants in developed countries are:</a:t>
            </a:r>
          </a:p>
          <a:p>
            <a:pPr lvl="1" eaLnBrk="1" hangingPunct="1">
              <a:defRPr/>
            </a:pPr>
            <a:r>
              <a:rPr lang="en-US" smtClean="0"/>
              <a:t>Tobacco smoke.</a:t>
            </a:r>
          </a:p>
          <a:p>
            <a:pPr lvl="1" eaLnBrk="1" hangingPunct="1">
              <a:defRPr/>
            </a:pPr>
            <a:r>
              <a:rPr lang="en-US" smtClean="0"/>
              <a:t>Formaldehyde.</a:t>
            </a:r>
          </a:p>
          <a:p>
            <a:pPr lvl="1" eaLnBrk="1" hangingPunct="1">
              <a:defRPr/>
            </a:pPr>
            <a:r>
              <a:rPr lang="en-US" smtClean="0"/>
              <a:t>Radioactive radon-222 gas.</a:t>
            </a:r>
          </a:p>
          <a:p>
            <a:pPr lvl="1" eaLnBrk="1" hangingPunct="1">
              <a:defRPr/>
            </a:pPr>
            <a:r>
              <a:rPr lang="en-US" smtClean="0"/>
              <a:t>Very small fine and ultrafine particles.</a:t>
            </a:r>
          </a:p>
          <a:p>
            <a:pPr eaLnBrk="1" hangingPunct="1">
              <a:defRPr/>
            </a:pP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9458" name="Picture 2" descr="1512"/>
          <p:cNvPicPr>
            <a:picLocks noChangeAspect="1" noChangeArrowheads="1"/>
          </p:cNvPicPr>
          <p:nvPr/>
        </p:nvPicPr>
        <p:blipFill>
          <a:blip r:embed="rId3" cstate="print"/>
          <a:srcRect/>
          <a:stretch>
            <a:fillRect/>
          </a:stretch>
        </p:blipFill>
        <p:spPr bwMode="auto">
          <a:xfrm>
            <a:off x="457200" y="638175"/>
            <a:ext cx="8153400" cy="6219825"/>
          </a:xfrm>
          <a:prstGeom prst="rect">
            <a:avLst/>
          </a:prstGeom>
          <a:noFill/>
          <a:ln w="9525">
            <a:noFill/>
            <a:miter lim="800000"/>
            <a:headEnd/>
            <a:tailEnd/>
          </a:ln>
        </p:spPr>
      </p:pic>
      <p:sp>
        <p:nvSpPr>
          <p:cNvPr id="19459" name="Text Box 3"/>
          <p:cNvSpPr txBox="1">
            <a:spLocks noChangeArrowheads="1"/>
          </p:cNvSpPr>
          <p:nvPr/>
        </p:nvSpPr>
        <p:spPr bwMode="auto">
          <a:xfrm>
            <a:off x="457200" y="990600"/>
            <a:ext cx="1300163" cy="346075"/>
          </a:xfrm>
          <a:prstGeom prst="rect">
            <a:avLst/>
          </a:prstGeom>
          <a:solidFill>
            <a:srgbClr val="FFFDD6"/>
          </a:solidFill>
          <a:ln w="9525">
            <a:solidFill>
              <a:srgbClr val="000000"/>
            </a:solidFill>
            <a:miter lim="800000"/>
            <a:headEnd type="none" w="med" len="lg"/>
            <a:tailEnd type="none" w="med" len="lg"/>
          </a:ln>
        </p:spPr>
        <p:txBody>
          <a:bodyPr wrap="none">
            <a:spAutoFit/>
          </a:bodyPr>
          <a:lstStyle/>
          <a:p>
            <a:r>
              <a:rPr lang="en-US" sz="1600" b="1">
                <a:solidFill>
                  <a:srgbClr val="000000"/>
                </a:solidFill>
              </a:rPr>
              <a:t>Chloroform</a:t>
            </a:r>
          </a:p>
        </p:txBody>
      </p:sp>
      <p:sp>
        <p:nvSpPr>
          <p:cNvPr id="19460" name="Text Box 4"/>
          <p:cNvSpPr txBox="1">
            <a:spLocks noChangeArrowheads="1"/>
          </p:cNvSpPr>
          <p:nvPr/>
        </p:nvSpPr>
        <p:spPr bwMode="auto">
          <a:xfrm>
            <a:off x="6781800" y="3581400"/>
            <a:ext cx="1752600" cy="346075"/>
          </a:xfrm>
          <a:prstGeom prst="rect">
            <a:avLst/>
          </a:prstGeom>
          <a:solidFill>
            <a:srgbClr val="FFFDD6"/>
          </a:solidFill>
          <a:ln w="9525">
            <a:solidFill>
              <a:srgbClr val="000000"/>
            </a:solidFill>
            <a:miter lim="800000"/>
            <a:headEnd type="none" w="med" len="lg"/>
            <a:tailEnd type="none" w="med" len="lg"/>
          </a:ln>
        </p:spPr>
        <p:txBody>
          <a:bodyPr>
            <a:spAutoFit/>
          </a:bodyPr>
          <a:lstStyle/>
          <a:p>
            <a:r>
              <a:rPr lang="en-US" sz="1600" b="1">
                <a:solidFill>
                  <a:srgbClr val="000000"/>
                </a:solidFill>
              </a:rPr>
              <a:t>Benzo-</a:t>
            </a:r>
            <a:r>
              <a:rPr lang="en-US" sz="1600" b="1">
                <a:solidFill>
                  <a:srgbClr val="000000"/>
                </a:solidFill>
                <a:latin typeface="Symbol" pitchFamily="18" charset="2"/>
              </a:rPr>
              <a:t>a</a:t>
            </a:r>
            <a:r>
              <a:rPr lang="en-US" sz="1600" b="1">
                <a:solidFill>
                  <a:srgbClr val="000000"/>
                </a:solidFill>
              </a:rPr>
              <a:t>-pyrene</a:t>
            </a:r>
          </a:p>
        </p:txBody>
      </p:sp>
      <p:sp>
        <p:nvSpPr>
          <p:cNvPr id="19461" name="Text Box 5"/>
          <p:cNvSpPr txBox="1">
            <a:spLocks noChangeArrowheads="1"/>
          </p:cNvSpPr>
          <p:nvPr/>
        </p:nvSpPr>
        <p:spPr bwMode="auto">
          <a:xfrm>
            <a:off x="6992938" y="2473325"/>
            <a:ext cx="1046162" cy="346075"/>
          </a:xfrm>
          <a:prstGeom prst="rect">
            <a:avLst/>
          </a:prstGeom>
          <a:solidFill>
            <a:srgbClr val="FFFDD6"/>
          </a:solidFill>
          <a:ln w="9525">
            <a:solidFill>
              <a:srgbClr val="000000"/>
            </a:solidFill>
            <a:miter lim="800000"/>
            <a:headEnd type="none" w="med" len="lg"/>
            <a:tailEnd type="none" w="med" len="lg"/>
          </a:ln>
        </p:spPr>
        <p:txBody>
          <a:bodyPr>
            <a:spAutoFit/>
          </a:bodyPr>
          <a:lstStyle/>
          <a:p>
            <a:r>
              <a:rPr lang="en-US" sz="1600" b="1">
                <a:solidFill>
                  <a:srgbClr val="000000"/>
                </a:solidFill>
              </a:rPr>
              <a:t>Styrene</a:t>
            </a:r>
          </a:p>
        </p:txBody>
      </p:sp>
      <p:sp>
        <p:nvSpPr>
          <p:cNvPr id="19462" name="Text Box 6"/>
          <p:cNvSpPr txBox="1">
            <a:spLocks noChangeArrowheads="1"/>
          </p:cNvSpPr>
          <p:nvPr/>
        </p:nvSpPr>
        <p:spPr bwMode="auto">
          <a:xfrm>
            <a:off x="6992938" y="5338763"/>
            <a:ext cx="1376362" cy="346075"/>
          </a:xfrm>
          <a:prstGeom prst="rect">
            <a:avLst/>
          </a:prstGeom>
          <a:solidFill>
            <a:srgbClr val="FFFDD6"/>
          </a:solidFill>
          <a:ln w="9525">
            <a:solidFill>
              <a:srgbClr val="000000"/>
            </a:solidFill>
            <a:miter lim="800000"/>
            <a:headEnd type="none" w="med" len="lg"/>
            <a:tailEnd type="none" w="med" len="lg"/>
          </a:ln>
        </p:spPr>
        <p:txBody>
          <a:bodyPr>
            <a:spAutoFit/>
          </a:bodyPr>
          <a:lstStyle/>
          <a:p>
            <a:r>
              <a:rPr lang="en-US" sz="1600" b="1">
                <a:solidFill>
                  <a:srgbClr val="000000"/>
                </a:solidFill>
              </a:rPr>
              <a:t>Radon-222</a:t>
            </a:r>
          </a:p>
        </p:txBody>
      </p:sp>
      <p:sp>
        <p:nvSpPr>
          <p:cNvPr id="19463" name="Text Box 7"/>
          <p:cNvSpPr txBox="1">
            <a:spLocks noChangeArrowheads="1"/>
          </p:cNvSpPr>
          <p:nvPr/>
        </p:nvSpPr>
        <p:spPr bwMode="auto">
          <a:xfrm>
            <a:off x="4548188" y="6324600"/>
            <a:ext cx="2068512" cy="346075"/>
          </a:xfrm>
          <a:prstGeom prst="rect">
            <a:avLst/>
          </a:prstGeom>
          <a:solidFill>
            <a:srgbClr val="FFFDD6"/>
          </a:solidFill>
          <a:ln w="9525">
            <a:solidFill>
              <a:srgbClr val="000000"/>
            </a:solidFill>
            <a:miter lim="800000"/>
            <a:headEnd type="none" w="med" len="lg"/>
            <a:tailEnd type="none" w="med" len="lg"/>
          </a:ln>
        </p:spPr>
        <p:txBody>
          <a:bodyPr wrap="none">
            <a:spAutoFit/>
          </a:bodyPr>
          <a:lstStyle/>
          <a:p>
            <a:pPr algn="ctr"/>
            <a:r>
              <a:rPr lang="en-US" sz="1600" b="1">
                <a:solidFill>
                  <a:srgbClr val="000000"/>
                </a:solidFill>
              </a:rPr>
              <a:t>Methylene Chloride</a:t>
            </a:r>
          </a:p>
        </p:txBody>
      </p:sp>
      <p:sp>
        <p:nvSpPr>
          <p:cNvPr id="19464" name="Text Box 8"/>
          <p:cNvSpPr txBox="1">
            <a:spLocks noChangeArrowheads="1"/>
          </p:cNvSpPr>
          <p:nvPr/>
        </p:nvSpPr>
        <p:spPr bwMode="auto">
          <a:xfrm>
            <a:off x="5410200" y="5338763"/>
            <a:ext cx="1143000" cy="590550"/>
          </a:xfrm>
          <a:prstGeom prst="rect">
            <a:avLst/>
          </a:prstGeom>
          <a:solidFill>
            <a:srgbClr val="FFFDD6"/>
          </a:solidFill>
          <a:ln w="9525">
            <a:solidFill>
              <a:srgbClr val="000000"/>
            </a:solidFill>
            <a:miter lim="800000"/>
            <a:headEnd type="none" w="med" len="lg"/>
            <a:tailEnd type="none" w="med" len="lg"/>
          </a:ln>
        </p:spPr>
        <p:txBody>
          <a:bodyPr>
            <a:spAutoFit/>
          </a:bodyPr>
          <a:lstStyle/>
          <a:p>
            <a:pPr algn="ctr"/>
            <a:r>
              <a:rPr lang="en-US" sz="1600" b="1">
                <a:solidFill>
                  <a:srgbClr val="000000"/>
                </a:solidFill>
              </a:rPr>
              <a:t>Tobacco Smoke</a:t>
            </a:r>
          </a:p>
        </p:txBody>
      </p:sp>
      <p:sp>
        <p:nvSpPr>
          <p:cNvPr id="19465" name="Text Box 9"/>
          <p:cNvSpPr txBox="1">
            <a:spLocks noChangeArrowheads="1"/>
          </p:cNvSpPr>
          <p:nvPr/>
        </p:nvSpPr>
        <p:spPr bwMode="auto">
          <a:xfrm>
            <a:off x="2057400" y="6324600"/>
            <a:ext cx="2244725" cy="346075"/>
          </a:xfrm>
          <a:prstGeom prst="rect">
            <a:avLst/>
          </a:prstGeom>
          <a:solidFill>
            <a:srgbClr val="FFFDD6"/>
          </a:solidFill>
          <a:ln w="9525">
            <a:solidFill>
              <a:srgbClr val="000000"/>
            </a:solidFill>
            <a:miter lim="800000"/>
            <a:headEnd type="none" w="med" len="lg"/>
            <a:tailEnd type="none" w="med" len="lg"/>
          </a:ln>
        </p:spPr>
        <p:txBody>
          <a:bodyPr>
            <a:spAutoFit/>
          </a:bodyPr>
          <a:lstStyle/>
          <a:p>
            <a:pPr algn="ctr"/>
            <a:r>
              <a:rPr lang="en-US" sz="1600" b="1">
                <a:solidFill>
                  <a:srgbClr val="000000"/>
                </a:solidFill>
              </a:rPr>
              <a:t>Carbon Monoxide</a:t>
            </a:r>
          </a:p>
        </p:txBody>
      </p:sp>
      <p:sp>
        <p:nvSpPr>
          <p:cNvPr id="19466" name="Text Box 10"/>
          <p:cNvSpPr txBox="1">
            <a:spLocks noChangeArrowheads="1"/>
          </p:cNvSpPr>
          <p:nvPr/>
        </p:nvSpPr>
        <p:spPr bwMode="auto">
          <a:xfrm>
            <a:off x="457200" y="5638800"/>
            <a:ext cx="1108075" cy="346075"/>
          </a:xfrm>
          <a:prstGeom prst="rect">
            <a:avLst/>
          </a:prstGeom>
          <a:solidFill>
            <a:srgbClr val="FFFDD6"/>
          </a:solidFill>
          <a:ln w="9525">
            <a:solidFill>
              <a:srgbClr val="000000"/>
            </a:solidFill>
            <a:miter lim="800000"/>
            <a:headEnd type="none" w="med" len="lg"/>
            <a:tailEnd type="none" w="med" len="lg"/>
          </a:ln>
        </p:spPr>
        <p:txBody>
          <a:bodyPr wrap="none">
            <a:spAutoFit/>
          </a:bodyPr>
          <a:lstStyle/>
          <a:p>
            <a:r>
              <a:rPr lang="en-US" sz="1600" b="1">
                <a:solidFill>
                  <a:srgbClr val="000000"/>
                </a:solidFill>
              </a:rPr>
              <a:t>Asbestos</a:t>
            </a:r>
          </a:p>
        </p:txBody>
      </p:sp>
      <p:sp>
        <p:nvSpPr>
          <p:cNvPr id="19467" name="Text Box 11"/>
          <p:cNvSpPr txBox="1">
            <a:spLocks noChangeArrowheads="1"/>
          </p:cNvSpPr>
          <p:nvPr/>
        </p:nvSpPr>
        <p:spPr bwMode="auto">
          <a:xfrm>
            <a:off x="457200" y="2695575"/>
            <a:ext cx="1308100" cy="590550"/>
          </a:xfrm>
          <a:prstGeom prst="rect">
            <a:avLst/>
          </a:prstGeom>
          <a:solidFill>
            <a:srgbClr val="FFFDD6"/>
          </a:solidFill>
          <a:ln w="9525">
            <a:solidFill>
              <a:srgbClr val="000000"/>
            </a:solidFill>
            <a:miter lim="800000"/>
            <a:headEnd type="none" w="med" len="lg"/>
            <a:tailEnd type="none" w="med" len="lg"/>
          </a:ln>
        </p:spPr>
        <p:txBody>
          <a:bodyPr>
            <a:spAutoFit/>
          </a:bodyPr>
          <a:lstStyle/>
          <a:p>
            <a:r>
              <a:rPr lang="en-US" sz="1600" b="1">
                <a:solidFill>
                  <a:srgbClr val="000000"/>
                </a:solidFill>
              </a:rPr>
              <a:t>Nitrogen Oxides</a:t>
            </a:r>
          </a:p>
        </p:txBody>
      </p:sp>
      <p:sp>
        <p:nvSpPr>
          <p:cNvPr id="19468" name="Text Box 12"/>
          <p:cNvSpPr txBox="1">
            <a:spLocks noChangeArrowheads="1"/>
          </p:cNvSpPr>
          <p:nvPr/>
        </p:nvSpPr>
        <p:spPr bwMode="auto">
          <a:xfrm>
            <a:off x="457200" y="1778000"/>
            <a:ext cx="1536700" cy="527050"/>
          </a:xfrm>
          <a:prstGeom prst="rect">
            <a:avLst/>
          </a:prstGeom>
          <a:solidFill>
            <a:srgbClr val="FFFDD6"/>
          </a:solidFill>
          <a:ln w="9525">
            <a:solidFill>
              <a:srgbClr val="000000"/>
            </a:solidFill>
            <a:miter lim="800000"/>
            <a:headEnd type="none" w="med" len="lg"/>
            <a:tailEnd type="none" w="med" len="lg"/>
          </a:ln>
        </p:spPr>
        <p:txBody>
          <a:bodyPr wrap="none">
            <a:spAutoFit/>
          </a:bodyPr>
          <a:lstStyle/>
          <a:p>
            <a:r>
              <a:rPr lang="en-US" sz="1400" b="1">
                <a:solidFill>
                  <a:srgbClr val="000000"/>
                </a:solidFill>
              </a:rPr>
              <a:t>1, 1, 1-</a:t>
            </a:r>
          </a:p>
          <a:p>
            <a:r>
              <a:rPr lang="en-US" sz="1400" b="1">
                <a:solidFill>
                  <a:srgbClr val="000000"/>
                </a:solidFill>
              </a:rPr>
              <a:t>Trichloroethane</a:t>
            </a:r>
          </a:p>
        </p:txBody>
      </p:sp>
      <p:sp>
        <p:nvSpPr>
          <p:cNvPr id="19469" name="Line 13"/>
          <p:cNvSpPr>
            <a:spLocks noChangeShapeType="1"/>
          </p:cNvSpPr>
          <p:nvPr/>
        </p:nvSpPr>
        <p:spPr bwMode="auto">
          <a:xfrm>
            <a:off x="1760538" y="1143000"/>
            <a:ext cx="1439862" cy="1676400"/>
          </a:xfrm>
          <a:prstGeom prst="line">
            <a:avLst/>
          </a:prstGeom>
          <a:noFill/>
          <a:ln w="19050">
            <a:solidFill>
              <a:srgbClr val="000000"/>
            </a:solidFill>
            <a:round/>
            <a:headEnd type="none" w="sm" len="sm"/>
            <a:tailEnd type="oval" w="sm" len="sm"/>
          </a:ln>
        </p:spPr>
        <p:txBody>
          <a:bodyPr anchor="ctr">
            <a:spAutoFit/>
          </a:bodyPr>
          <a:lstStyle/>
          <a:p>
            <a:endParaRPr lang="en-US"/>
          </a:p>
        </p:txBody>
      </p:sp>
      <p:sp>
        <p:nvSpPr>
          <p:cNvPr id="19470" name="Line 14"/>
          <p:cNvSpPr>
            <a:spLocks noChangeShapeType="1"/>
          </p:cNvSpPr>
          <p:nvPr/>
        </p:nvSpPr>
        <p:spPr bwMode="auto">
          <a:xfrm>
            <a:off x="1997075" y="2057400"/>
            <a:ext cx="533400" cy="762000"/>
          </a:xfrm>
          <a:prstGeom prst="line">
            <a:avLst/>
          </a:prstGeom>
          <a:noFill/>
          <a:ln w="19050">
            <a:solidFill>
              <a:srgbClr val="000000"/>
            </a:solidFill>
            <a:round/>
            <a:headEnd type="none" w="sm" len="sm"/>
            <a:tailEnd type="oval" w="sm" len="sm"/>
          </a:ln>
        </p:spPr>
        <p:txBody>
          <a:bodyPr wrap="none" anchor="ctr">
            <a:spAutoFit/>
          </a:bodyPr>
          <a:lstStyle/>
          <a:p>
            <a:endParaRPr lang="en-US"/>
          </a:p>
        </p:txBody>
      </p:sp>
      <p:sp>
        <p:nvSpPr>
          <p:cNvPr id="19471" name="Line 15"/>
          <p:cNvSpPr>
            <a:spLocks noChangeShapeType="1"/>
          </p:cNvSpPr>
          <p:nvPr/>
        </p:nvSpPr>
        <p:spPr bwMode="auto">
          <a:xfrm flipH="1" flipV="1">
            <a:off x="1768475" y="3048000"/>
            <a:ext cx="3429000" cy="3048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72" name="Line 16"/>
          <p:cNvSpPr>
            <a:spLocks noChangeShapeType="1"/>
          </p:cNvSpPr>
          <p:nvPr/>
        </p:nvSpPr>
        <p:spPr bwMode="auto">
          <a:xfrm flipH="1" flipV="1">
            <a:off x="1768475" y="3048000"/>
            <a:ext cx="4495800" cy="12954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73" name="Line 17"/>
          <p:cNvSpPr>
            <a:spLocks noChangeShapeType="1"/>
          </p:cNvSpPr>
          <p:nvPr/>
        </p:nvSpPr>
        <p:spPr bwMode="auto">
          <a:xfrm flipV="1">
            <a:off x="1828800" y="4572000"/>
            <a:ext cx="762000" cy="76200"/>
          </a:xfrm>
          <a:prstGeom prst="line">
            <a:avLst/>
          </a:prstGeom>
          <a:noFill/>
          <a:ln w="19050">
            <a:solidFill>
              <a:srgbClr val="000000"/>
            </a:solidFill>
            <a:round/>
            <a:headEnd type="none" w="sm" len="sm"/>
            <a:tailEnd type="oval" w="sm" len="sm"/>
          </a:ln>
        </p:spPr>
        <p:txBody>
          <a:bodyPr anchor="ctr">
            <a:spAutoFit/>
          </a:bodyPr>
          <a:lstStyle/>
          <a:p>
            <a:endParaRPr lang="en-US"/>
          </a:p>
        </p:txBody>
      </p:sp>
      <p:sp>
        <p:nvSpPr>
          <p:cNvPr id="19474" name="Text Box 18"/>
          <p:cNvSpPr txBox="1">
            <a:spLocks noChangeArrowheads="1"/>
          </p:cNvSpPr>
          <p:nvPr/>
        </p:nvSpPr>
        <p:spPr bwMode="auto">
          <a:xfrm>
            <a:off x="457200" y="4495800"/>
            <a:ext cx="1346200" cy="346075"/>
          </a:xfrm>
          <a:prstGeom prst="rect">
            <a:avLst/>
          </a:prstGeom>
          <a:solidFill>
            <a:srgbClr val="FFFDD6"/>
          </a:solidFill>
          <a:ln w="9525">
            <a:solidFill>
              <a:srgbClr val="000000"/>
            </a:solidFill>
            <a:miter lim="800000"/>
            <a:headEnd type="none" w="med" len="lg"/>
            <a:tailEnd type="none" w="med" len="lg"/>
          </a:ln>
        </p:spPr>
        <p:txBody>
          <a:bodyPr wrap="none">
            <a:spAutoFit/>
          </a:bodyPr>
          <a:lstStyle/>
          <a:p>
            <a:r>
              <a:rPr lang="en-US" sz="1600" b="1">
                <a:solidFill>
                  <a:srgbClr val="000000"/>
                </a:solidFill>
              </a:rPr>
              <a:t>Particulates</a:t>
            </a:r>
          </a:p>
        </p:txBody>
      </p:sp>
      <p:sp>
        <p:nvSpPr>
          <p:cNvPr id="19475" name="Line 19"/>
          <p:cNvSpPr>
            <a:spLocks noChangeShapeType="1"/>
          </p:cNvSpPr>
          <p:nvPr/>
        </p:nvSpPr>
        <p:spPr bwMode="auto">
          <a:xfrm flipH="1" flipV="1">
            <a:off x="1828800" y="4648200"/>
            <a:ext cx="1676400" cy="76200"/>
          </a:xfrm>
          <a:prstGeom prst="line">
            <a:avLst/>
          </a:prstGeom>
          <a:noFill/>
          <a:ln w="19050">
            <a:solidFill>
              <a:srgbClr val="000000"/>
            </a:solidFill>
            <a:round/>
            <a:headEnd type="oval" w="sm" len="sm"/>
            <a:tailEnd/>
          </a:ln>
        </p:spPr>
        <p:txBody>
          <a:bodyPr anchor="ctr">
            <a:spAutoFit/>
          </a:bodyPr>
          <a:lstStyle/>
          <a:p>
            <a:endParaRPr lang="en-US"/>
          </a:p>
        </p:txBody>
      </p:sp>
      <p:sp>
        <p:nvSpPr>
          <p:cNvPr id="19476" name="Line 20"/>
          <p:cNvSpPr>
            <a:spLocks noChangeShapeType="1"/>
          </p:cNvSpPr>
          <p:nvPr/>
        </p:nvSpPr>
        <p:spPr bwMode="auto">
          <a:xfrm flipH="1">
            <a:off x="1574800" y="5097463"/>
            <a:ext cx="863600" cy="627062"/>
          </a:xfrm>
          <a:prstGeom prst="line">
            <a:avLst/>
          </a:prstGeom>
          <a:noFill/>
          <a:ln w="19050">
            <a:solidFill>
              <a:srgbClr val="000000"/>
            </a:solidFill>
            <a:round/>
            <a:headEnd type="oval" w="sm" len="sm"/>
            <a:tailEnd/>
          </a:ln>
        </p:spPr>
        <p:txBody>
          <a:bodyPr anchor="ctr">
            <a:spAutoFit/>
          </a:bodyPr>
          <a:lstStyle/>
          <a:p>
            <a:endParaRPr lang="en-US"/>
          </a:p>
        </p:txBody>
      </p:sp>
      <p:sp>
        <p:nvSpPr>
          <p:cNvPr id="19477" name="Line 21"/>
          <p:cNvSpPr>
            <a:spLocks noChangeShapeType="1"/>
          </p:cNvSpPr>
          <p:nvPr/>
        </p:nvSpPr>
        <p:spPr bwMode="auto">
          <a:xfrm flipH="1">
            <a:off x="1563688" y="4837113"/>
            <a:ext cx="1600200" cy="990600"/>
          </a:xfrm>
          <a:prstGeom prst="line">
            <a:avLst/>
          </a:prstGeom>
          <a:noFill/>
          <a:ln w="19050">
            <a:solidFill>
              <a:srgbClr val="000000"/>
            </a:solidFill>
            <a:round/>
            <a:headEnd type="oval" w="sm" len="sm"/>
            <a:tailEnd/>
          </a:ln>
        </p:spPr>
        <p:txBody>
          <a:bodyPr anchor="ctr">
            <a:spAutoFit/>
          </a:bodyPr>
          <a:lstStyle/>
          <a:p>
            <a:endParaRPr lang="en-US"/>
          </a:p>
        </p:txBody>
      </p:sp>
      <p:sp>
        <p:nvSpPr>
          <p:cNvPr id="19478" name="Line 22"/>
          <p:cNvSpPr>
            <a:spLocks noChangeShapeType="1"/>
          </p:cNvSpPr>
          <p:nvPr/>
        </p:nvSpPr>
        <p:spPr bwMode="auto">
          <a:xfrm>
            <a:off x="2667000" y="5943600"/>
            <a:ext cx="76200" cy="381000"/>
          </a:xfrm>
          <a:prstGeom prst="line">
            <a:avLst/>
          </a:prstGeom>
          <a:noFill/>
          <a:ln w="19050">
            <a:solidFill>
              <a:srgbClr val="000000"/>
            </a:solidFill>
            <a:round/>
            <a:headEnd type="oval" w="sm" len="sm"/>
            <a:tailEnd/>
          </a:ln>
        </p:spPr>
        <p:txBody>
          <a:bodyPr anchor="ctr">
            <a:spAutoFit/>
          </a:bodyPr>
          <a:lstStyle/>
          <a:p>
            <a:endParaRPr lang="en-US"/>
          </a:p>
        </p:txBody>
      </p:sp>
      <p:sp>
        <p:nvSpPr>
          <p:cNvPr id="19479" name="Line 23"/>
          <p:cNvSpPr>
            <a:spLocks noChangeShapeType="1"/>
          </p:cNvSpPr>
          <p:nvPr/>
        </p:nvSpPr>
        <p:spPr bwMode="auto">
          <a:xfrm flipH="1">
            <a:off x="2895600" y="3429000"/>
            <a:ext cx="2133600" cy="28956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80" name="Line 24"/>
          <p:cNvSpPr>
            <a:spLocks noChangeShapeType="1"/>
          </p:cNvSpPr>
          <p:nvPr/>
        </p:nvSpPr>
        <p:spPr bwMode="auto">
          <a:xfrm flipH="1">
            <a:off x="3276600" y="4495800"/>
            <a:ext cx="3048000" cy="18288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81" name="Line 25"/>
          <p:cNvSpPr>
            <a:spLocks noChangeShapeType="1"/>
          </p:cNvSpPr>
          <p:nvPr/>
        </p:nvSpPr>
        <p:spPr bwMode="auto">
          <a:xfrm>
            <a:off x="4648200" y="5943600"/>
            <a:ext cx="228600" cy="3810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82" name="Line 26"/>
          <p:cNvSpPr>
            <a:spLocks noChangeShapeType="1"/>
          </p:cNvSpPr>
          <p:nvPr/>
        </p:nvSpPr>
        <p:spPr bwMode="auto">
          <a:xfrm>
            <a:off x="4648200" y="4495800"/>
            <a:ext cx="838200" cy="8382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83" name="Line 27"/>
          <p:cNvSpPr>
            <a:spLocks noChangeShapeType="1"/>
          </p:cNvSpPr>
          <p:nvPr/>
        </p:nvSpPr>
        <p:spPr bwMode="auto">
          <a:xfrm flipV="1">
            <a:off x="6477000" y="3946525"/>
            <a:ext cx="533400" cy="3810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84" name="Line 28"/>
          <p:cNvSpPr>
            <a:spLocks noChangeShapeType="1"/>
          </p:cNvSpPr>
          <p:nvPr/>
        </p:nvSpPr>
        <p:spPr bwMode="auto">
          <a:xfrm flipV="1">
            <a:off x="4665663" y="3810000"/>
            <a:ext cx="2116137" cy="642938"/>
          </a:xfrm>
          <a:prstGeom prst="line">
            <a:avLst/>
          </a:prstGeom>
          <a:noFill/>
          <a:ln w="19050">
            <a:solidFill>
              <a:srgbClr val="000000"/>
            </a:solidFill>
            <a:round/>
            <a:headEnd type="oval" w="sm" len="sm"/>
            <a:tailEnd/>
          </a:ln>
        </p:spPr>
        <p:txBody>
          <a:bodyPr anchor="ctr">
            <a:spAutoFit/>
          </a:bodyPr>
          <a:lstStyle/>
          <a:p>
            <a:endParaRPr lang="en-US"/>
          </a:p>
        </p:txBody>
      </p:sp>
      <p:sp>
        <p:nvSpPr>
          <p:cNvPr id="19485" name="Line 29"/>
          <p:cNvSpPr>
            <a:spLocks noChangeShapeType="1"/>
          </p:cNvSpPr>
          <p:nvPr/>
        </p:nvSpPr>
        <p:spPr bwMode="auto">
          <a:xfrm flipV="1">
            <a:off x="6324600" y="2819400"/>
            <a:ext cx="762000" cy="7620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86" name="Line 30"/>
          <p:cNvSpPr>
            <a:spLocks noChangeShapeType="1"/>
          </p:cNvSpPr>
          <p:nvPr/>
        </p:nvSpPr>
        <p:spPr bwMode="auto">
          <a:xfrm flipV="1">
            <a:off x="5486400" y="1600200"/>
            <a:ext cx="1752600" cy="24384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87" name="Line 31"/>
          <p:cNvSpPr>
            <a:spLocks noChangeShapeType="1"/>
          </p:cNvSpPr>
          <p:nvPr/>
        </p:nvSpPr>
        <p:spPr bwMode="auto">
          <a:xfrm flipV="1">
            <a:off x="4953000" y="1676400"/>
            <a:ext cx="2209800" cy="21336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88" name="Text Box 32"/>
          <p:cNvSpPr txBox="1">
            <a:spLocks noChangeArrowheads="1"/>
          </p:cNvSpPr>
          <p:nvPr/>
        </p:nvSpPr>
        <p:spPr bwMode="auto">
          <a:xfrm>
            <a:off x="6992938" y="1338263"/>
            <a:ext cx="1617662" cy="346075"/>
          </a:xfrm>
          <a:prstGeom prst="rect">
            <a:avLst/>
          </a:prstGeom>
          <a:solidFill>
            <a:srgbClr val="FFFDD6"/>
          </a:solidFill>
          <a:ln w="9525">
            <a:solidFill>
              <a:srgbClr val="000000"/>
            </a:solidFill>
            <a:miter lim="800000"/>
            <a:headEnd type="none" w="med" len="lg"/>
            <a:tailEnd type="none" w="med" len="lg"/>
          </a:ln>
        </p:spPr>
        <p:txBody>
          <a:bodyPr>
            <a:spAutoFit/>
          </a:bodyPr>
          <a:lstStyle/>
          <a:p>
            <a:r>
              <a:rPr lang="en-US" sz="1600" b="1">
                <a:solidFill>
                  <a:srgbClr val="000000"/>
                </a:solidFill>
              </a:rPr>
              <a:t>Formaldehyde</a:t>
            </a:r>
          </a:p>
        </p:txBody>
      </p:sp>
      <p:sp>
        <p:nvSpPr>
          <p:cNvPr id="19489" name="Line 33"/>
          <p:cNvSpPr>
            <a:spLocks noChangeShapeType="1"/>
          </p:cNvSpPr>
          <p:nvPr/>
        </p:nvSpPr>
        <p:spPr bwMode="auto">
          <a:xfrm flipV="1">
            <a:off x="4876800" y="1676400"/>
            <a:ext cx="152400" cy="11430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90" name="Text Box 34"/>
          <p:cNvSpPr txBox="1">
            <a:spLocks noChangeArrowheads="1"/>
          </p:cNvSpPr>
          <p:nvPr/>
        </p:nvSpPr>
        <p:spPr bwMode="auto">
          <a:xfrm>
            <a:off x="4114800" y="1338263"/>
            <a:ext cx="2463800" cy="346075"/>
          </a:xfrm>
          <a:prstGeom prst="rect">
            <a:avLst/>
          </a:prstGeom>
          <a:solidFill>
            <a:srgbClr val="FFFDD6"/>
          </a:solidFill>
          <a:ln w="9525">
            <a:solidFill>
              <a:srgbClr val="000000"/>
            </a:solidFill>
            <a:miter lim="800000"/>
            <a:headEnd type="none" w="med" len="lg"/>
            <a:tailEnd type="none" w="med" len="lg"/>
          </a:ln>
        </p:spPr>
        <p:txBody>
          <a:bodyPr>
            <a:spAutoFit/>
          </a:bodyPr>
          <a:lstStyle/>
          <a:p>
            <a:r>
              <a:rPr lang="en-US" sz="1600" b="1">
                <a:solidFill>
                  <a:srgbClr val="000000"/>
                </a:solidFill>
              </a:rPr>
              <a:t>Tetrachloroethylene</a:t>
            </a:r>
          </a:p>
        </p:txBody>
      </p:sp>
      <p:sp>
        <p:nvSpPr>
          <p:cNvPr id="19491" name="Line 35"/>
          <p:cNvSpPr>
            <a:spLocks noChangeShapeType="1"/>
          </p:cNvSpPr>
          <p:nvPr/>
        </p:nvSpPr>
        <p:spPr bwMode="auto">
          <a:xfrm flipH="1" flipV="1">
            <a:off x="3200400" y="1143000"/>
            <a:ext cx="1600200" cy="1600200"/>
          </a:xfrm>
          <a:prstGeom prst="line">
            <a:avLst/>
          </a:prstGeom>
          <a:noFill/>
          <a:ln w="19050">
            <a:solidFill>
              <a:srgbClr val="000000"/>
            </a:solidFill>
            <a:round/>
            <a:headEnd/>
            <a:tailEnd/>
          </a:ln>
        </p:spPr>
        <p:txBody>
          <a:bodyPr wrap="none" anchor="ctr">
            <a:spAutoFit/>
          </a:bodyPr>
          <a:lstStyle/>
          <a:p>
            <a:endParaRPr lang="en-US"/>
          </a:p>
        </p:txBody>
      </p:sp>
      <p:sp>
        <p:nvSpPr>
          <p:cNvPr id="19492" name="Line 36"/>
          <p:cNvSpPr>
            <a:spLocks noChangeShapeType="1"/>
          </p:cNvSpPr>
          <p:nvPr/>
        </p:nvSpPr>
        <p:spPr bwMode="auto">
          <a:xfrm flipH="1" flipV="1">
            <a:off x="3048000" y="1143000"/>
            <a:ext cx="990600" cy="1752600"/>
          </a:xfrm>
          <a:prstGeom prst="line">
            <a:avLst/>
          </a:prstGeom>
          <a:noFill/>
          <a:ln w="19050">
            <a:solidFill>
              <a:srgbClr val="000000"/>
            </a:solidFill>
            <a:round/>
            <a:headEnd type="oval" w="sm" len="sm"/>
            <a:tailEnd/>
          </a:ln>
        </p:spPr>
        <p:txBody>
          <a:bodyPr wrap="none" anchor="ctr">
            <a:spAutoFit/>
          </a:bodyPr>
          <a:lstStyle/>
          <a:p>
            <a:endParaRPr lang="en-US"/>
          </a:p>
        </p:txBody>
      </p:sp>
      <p:sp>
        <p:nvSpPr>
          <p:cNvPr id="19493" name="Text Box 37"/>
          <p:cNvSpPr txBox="1">
            <a:spLocks noChangeArrowheads="1"/>
          </p:cNvSpPr>
          <p:nvPr/>
        </p:nvSpPr>
        <p:spPr bwMode="auto">
          <a:xfrm>
            <a:off x="2209800" y="838200"/>
            <a:ext cx="2362200" cy="314325"/>
          </a:xfrm>
          <a:prstGeom prst="rect">
            <a:avLst/>
          </a:prstGeom>
          <a:solidFill>
            <a:srgbClr val="FFFDD6"/>
          </a:solidFill>
          <a:ln w="9525">
            <a:solidFill>
              <a:srgbClr val="000000"/>
            </a:solidFill>
            <a:miter lim="800000"/>
            <a:headEnd type="none" w="med" len="lg"/>
            <a:tailEnd type="none" w="med" len="lg"/>
          </a:ln>
        </p:spPr>
        <p:txBody>
          <a:bodyPr>
            <a:spAutoFit/>
          </a:bodyPr>
          <a:lstStyle/>
          <a:p>
            <a:r>
              <a:rPr lang="en-US" sz="1400" b="1">
                <a:solidFill>
                  <a:srgbClr val="000000"/>
                </a:solidFill>
              </a:rPr>
              <a:t>Para-dichlorobenzene</a:t>
            </a:r>
          </a:p>
        </p:txBody>
      </p:sp>
      <p:sp>
        <p:nvSpPr>
          <p:cNvPr id="19494" name="Rectangle 38"/>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solidFill>
                  <a:srgbClr val="000000"/>
                </a:solidFill>
              </a:rPr>
              <a:t>Fig. 19-11, p. 453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1" descr="1912"/>
          <p:cNvPicPr>
            <a:picLocks noChangeAspect="1" noChangeArrowheads="1"/>
          </p:cNvPicPr>
          <p:nvPr/>
        </p:nvPicPr>
        <p:blipFill>
          <a:blip r:embed="rId3" cstate="print"/>
          <a:srcRect/>
          <a:stretch>
            <a:fillRect/>
          </a:stretch>
        </p:blipFill>
        <p:spPr bwMode="auto">
          <a:xfrm>
            <a:off x="381000" y="1828800"/>
            <a:ext cx="3384550" cy="3186113"/>
          </a:xfrm>
          <a:prstGeom prst="rect">
            <a:avLst/>
          </a:prstGeom>
          <a:noFill/>
          <a:ln w="9525">
            <a:noFill/>
            <a:miter lim="800000"/>
            <a:headEnd/>
            <a:tailEnd/>
          </a:ln>
        </p:spPr>
      </p:pic>
      <p:sp>
        <p:nvSpPr>
          <p:cNvPr id="100355" name="Rectangle 3"/>
          <p:cNvSpPr>
            <a:spLocks noGrp="1" noChangeArrowheads="1"/>
          </p:cNvSpPr>
          <p:nvPr>
            <p:ph type="title"/>
          </p:nvPr>
        </p:nvSpPr>
        <p:spPr/>
        <p:txBody>
          <a:bodyPr/>
          <a:lstStyle/>
          <a:p>
            <a:pPr eaLnBrk="1" hangingPunct="1">
              <a:defRPr/>
            </a:pPr>
            <a:r>
              <a:rPr lang="en-US" smtClean="0"/>
              <a:t>INDOOR AIR POLLUTION</a:t>
            </a:r>
          </a:p>
        </p:txBody>
      </p:sp>
      <p:sp>
        <p:nvSpPr>
          <p:cNvPr id="100356" name="Rectangle 4"/>
          <p:cNvSpPr>
            <a:spLocks noGrp="1" noChangeArrowheads="1"/>
          </p:cNvSpPr>
          <p:nvPr>
            <p:ph type="body" idx="1"/>
          </p:nvPr>
        </p:nvSpPr>
        <p:spPr>
          <a:xfrm>
            <a:off x="4038600" y="1371600"/>
            <a:ext cx="4924425" cy="5257800"/>
          </a:xfrm>
        </p:spPr>
        <p:txBody>
          <a:bodyPr/>
          <a:lstStyle/>
          <a:p>
            <a:pPr eaLnBrk="1" hangingPunct="1">
              <a:defRPr/>
            </a:pPr>
            <a:r>
              <a:rPr lang="en-US" smtClean="0"/>
              <a:t>Household dust mites that feed on human skin and dust, live in materials such as bedding and furniture fabrics.</a:t>
            </a:r>
          </a:p>
          <a:p>
            <a:pPr lvl="1" eaLnBrk="1" hangingPunct="1">
              <a:defRPr/>
            </a:pPr>
            <a:r>
              <a:rPr lang="en-US" smtClean="0"/>
              <a:t>Can cause asthma attacks and allergic reactions in some people.</a:t>
            </a:r>
          </a:p>
        </p:txBody>
      </p:sp>
      <p:sp>
        <p:nvSpPr>
          <p:cNvPr id="100357" name="Text Box 5"/>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1" descr="1913"/>
          <p:cNvPicPr>
            <a:picLocks noChangeAspect="1" noChangeArrowheads="1"/>
          </p:cNvPicPr>
          <p:nvPr/>
        </p:nvPicPr>
        <p:blipFill>
          <a:blip r:embed="rId3" cstate="print"/>
          <a:srcRect/>
          <a:stretch>
            <a:fillRect/>
          </a:stretch>
        </p:blipFill>
        <p:spPr bwMode="auto">
          <a:xfrm>
            <a:off x="295275" y="990600"/>
            <a:ext cx="4700588" cy="4800600"/>
          </a:xfrm>
          <a:prstGeom prst="rect">
            <a:avLst/>
          </a:prstGeom>
          <a:noFill/>
          <a:ln w="9525">
            <a:noFill/>
            <a:miter lim="800000"/>
            <a:headEnd/>
            <a:tailEnd/>
          </a:ln>
        </p:spPr>
      </p:pic>
      <p:sp>
        <p:nvSpPr>
          <p:cNvPr id="102403" name="Rectangle 3"/>
          <p:cNvSpPr>
            <a:spLocks noGrp="1" noChangeArrowheads="1"/>
          </p:cNvSpPr>
          <p:nvPr>
            <p:ph type="title"/>
          </p:nvPr>
        </p:nvSpPr>
        <p:spPr>
          <a:xfrm>
            <a:off x="228600" y="0"/>
            <a:ext cx="8763000" cy="1139825"/>
          </a:xfrm>
        </p:spPr>
        <p:txBody>
          <a:bodyPr/>
          <a:lstStyle/>
          <a:p>
            <a:pPr eaLnBrk="1" hangingPunct="1">
              <a:defRPr/>
            </a:pPr>
            <a:r>
              <a:rPr lang="en-US" smtClean="0"/>
              <a:t>Case Study: Radioactive Radon</a:t>
            </a:r>
          </a:p>
        </p:txBody>
      </p:sp>
      <p:sp>
        <p:nvSpPr>
          <p:cNvPr id="102404" name="Rectangle 4"/>
          <p:cNvSpPr>
            <a:spLocks noGrp="1" noChangeArrowheads="1"/>
          </p:cNvSpPr>
          <p:nvPr>
            <p:ph type="body" idx="1"/>
          </p:nvPr>
        </p:nvSpPr>
        <p:spPr>
          <a:xfrm>
            <a:off x="5029200" y="1371600"/>
            <a:ext cx="3933825" cy="5257800"/>
          </a:xfrm>
        </p:spPr>
        <p:txBody>
          <a:bodyPr/>
          <a:lstStyle/>
          <a:p>
            <a:pPr eaLnBrk="1" hangingPunct="1">
              <a:defRPr/>
            </a:pPr>
            <a:r>
              <a:rPr lang="en-US" smtClean="0"/>
              <a:t>Radon-222, a radioactive gas found in some soils and rocks, can seep into some houses and increase the risk of lung cancer.</a:t>
            </a:r>
          </a:p>
        </p:txBody>
      </p:sp>
      <p:sp>
        <p:nvSpPr>
          <p:cNvPr id="102405" name="Text Box 5"/>
          <p:cNvSpPr txBox="1">
            <a:spLocks noChangeArrowheads="1"/>
          </p:cNvSpPr>
          <p:nvPr/>
        </p:nvSpPr>
        <p:spPr bwMode="auto">
          <a:xfrm>
            <a:off x="441325" y="5867400"/>
            <a:ext cx="4511675" cy="774700"/>
          </a:xfrm>
          <a:prstGeom prst="rect">
            <a:avLst/>
          </a:prstGeom>
          <a:noFill/>
          <a:ln w="9525" algn="ctr">
            <a:noFill/>
            <a:miter lim="800000"/>
            <a:headEnd/>
            <a:tailEnd/>
          </a:ln>
          <a:effectLst/>
        </p:spPr>
        <p:txBody>
          <a:bodyPr>
            <a:spAutoFit/>
          </a:bodyPr>
          <a:lstStyle/>
          <a:p>
            <a:pPr eaLnBrk="1" hangingPunct="1">
              <a:lnSpc>
                <a:spcPct val="80000"/>
              </a:lnSpc>
              <a:spcBef>
                <a:spcPct val="20000"/>
              </a:spcBef>
              <a:buClr>
                <a:schemeClr val="hlink"/>
              </a:buClr>
              <a:buSzPct val="80000"/>
              <a:buFont typeface="Wingdings" pitchFamily="2" charset="2"/>
              <a:buNone/>
              <a:defRPr/>
            </a:pPr>
            <a:r>
              <a:rPr lang="en-US" sz="2800">
                <a:effectLst>
                  <a:outerShdw blurRad="38100" dist="38100" dir="2700000" algn="tl">
                    <a:srgbClr val="000000"/>
                  </a:outerShdw>
                </a:effectLst>
              </a:rPr>
              <a:t>Sources and paths of entry for indoor radon-222 gas</a:t>
            </a:r>
            <a:r>
              <a:rPr lang="en-US" sz="2800"/>
              <a:t>.</a:t>
            </a:r>
          </a:p>
        </p:txBody>
      </p:sp>
      <p:sp>
        <p:nvSpPr>
          <p:cNvPr id="102406" name="Text Box 6"/>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i="1" smtClean="0"/>
              <a:t>18-5 What Are the Health Effects of </a:t>
            </a:r>
            <a:br>
              <a:rPr lang="en-US" i="1" smtClean="0"/>
            </a:br>
            <a:r>
              <a:rPr lang="en-US" i="1" smtClean="0"/>
              <a:t>Air Pollution?</a:t>
            </a:r>
            <a:r>
              <a:rPr lang="en-US" sz="2800" i="1" smtClean="0"/>
              <a:t>  </a:t>
            </a:r>
          </a:p>
        </p:txBody>
      </p:sp>
      <p:sp>
        <p:nvSpPr>
          <p:cNvPr id="60419" name="Rectangle 3"/>
          <p:cNvSpPr>
            <a:spLocks noGrp="1" noChangeArrowheads="1"/>
          </p:cNvSpPr>
          <p:nvPr>
            <p:ph type="body" idx="1"/>
          </p:nvPr>
        </p:nvSpPr>
        <p:spPr/>
        <p:txBody>
          <a:bodyPr/>
          <a:lstStyle/>
          <a:p>
            <a:pPr eaLnBrk="1" hangingPunct="1">
              <a:defRPr/>
            </a:pPr>
            <a:r>
              <a:rPr lang="en-US" b="1" i="1" smtClean="0"/>
              <a:t>Concept 18-5</a:t>
            </a:r>
            <a:r>
              <a:rPr lang="en-US" i="1" smtClean="0"/>
              <a:t>  Air pollution can contribute to asthma, chronic bronchitis, emphysema, lung cancer, heart attack, and stroke. </a:t>
            </a: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68263"/>
            <a:ext cx="8763000" cy="1531937"/>
          </a:xfrm>
        </p:spPr>
        <p:txBody>
          <a:bodyPr/>
          <a:lstStyle/>
          <a:p>
            <a:pPr eaLnBrk="1" hangingPunct="1">
              <a:defRPr/>
            </a:pPr>
            <a:r>
              <a:rPr lang="en-US" smtClean="0"/>
              <a:t>Core Case Study: </a:t>
            </a:r>
            <a:br>
              <a:rPr lang="en-US" smtClean="0"/>
            </a:br>
            <a:r>
              <a:rPr lang="en-US" smtClean="0"/>
              <a:t>When Is a Lichen Like a Canary?</a:t>
            </a:r>
          </a:p>
        </p:txBody>
      </p:sp>
      <p:sp>
        <p:nvSpPr>
          <p:cNvPr id="15363" name="Rectangle 3"/>
          <p:cNvSpPr>
            <a:spLocks noGrp="1" noChangeArrowheads="1"/>
          </p:cNvSpPr>
          <p:nvPr>
            <p:ph type="body" idx="1"/>
          </p:nvPr>
        </p:nvSpPr>
        <p:spPr>
          <a:xfrm>
            <a:off x="5029200" y="1828800"/>
            <a:ext cx="3933825" cy="4800600"/>
          </a:xfrm>
        </p:spPr>
        <p:txBody>
          <a:bodyPr/>
          <a:lstStyle/>
          <a:p>
            <a:pPr eaLnBrk="1" hangingPunct="1">
              <a:defRPr/>
            </a:pPr>
            <a:r>
              <a:rPr lang="en-US" smtClean="0"/>
              <a:t>Lichens can warn us of bad air because they absorb it as a source of nourishment.</a:t>
            </a:r>
          </a:p>
        </p:txBody>
      </p:sp>
      <p:sp>
        <p:nvSpPr>
          <p:cNvPr id="15364" name="Text Box 4"/>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19-1</a:t>
            </a:r>
          </a:p>
        </p:txBody>
      </p:sp>
      <p:pic>
        <p:nvPicPr>
          <p:cNvPr id="5125" name="Picture1" descr="1901b"/>
          <p:cNvPicPr>
            <a:picLocks noChangeAspect="1" noChangeArrowheads="1"/>
          </p:cNvPicPr>
          <p:nvPr/>
        </p:nvPicPr>
        <p:blipFill>
          <a:blip r:embed="rId3" cstate="print"/>
          <a:srcRect/>
          <a:stretch>
            <a:fillRect/>
          </a:stretch>
        </p:blipFill>
        <p:spPr bwMode="auto">
          <a:xfrm>
            <a:off x="2133600" y="1752600"/>
            <a:ext cx="2882900" cy="2000250"/>
          </a:xfrm>
          <a:prstGeom prst="rect">
            <a:avLst/>
          </a:prstGeom>
          <a:noFill/>
          <a:ln w="9525">
            <a:noFill/>
            <a:miter lim="800000"/>
            <a:headEnd/>
            <a:tailEnd/>
          </a:ln>
        </p:spPr>
      </p:pic>
      <p:pic>
        <p:nvPicPr>
          <p:cNvPr id="5126" name="Picture1" descr="1901a"/>
          <p:cNvPicPr>
            <a:picLocks noChangeAspect="1" noChangeArrowheads="1"/>
          </p:cNvPicPr>
          <p:nvPr/>
        </p:nvPicPr>
        <p:blipFill>
          <a:blip r:embed="rId4" cstate="print"/>
          <a:srcRect/>
          <a:stretch>
            <a:fillRect/>
          </a:stretch>
        </p:blipFill>
        <p:spPr bwMode="auto">
          <a:xfrm>
            <a:off x="228600" y="3276600"/>
            <a:ext cx="3246438" cy="3276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1" descr="1914"/>
          <p:cNvPicPr>
            <a:picLocks noChangeAspect="1" noChangeArrowheads="1"/>
          </p:cNvPicPr>
          <p:nvPr/>
        </p:nvPicPr>
        <p:blipFill>
          <a:blip r:embed="rId3" cstate="print"/>
          <a:srcRect/>
          <a:stretch>
            <a:fillRect/>
          </a:stretch>
        </p:blipFill>
        <p:spPr bwMode="auto">
          <a:xfrm>
            <a:off x="838200" y="1371600"/>
            <a:ext cx="7150100" cy="3954463"/>
          </a:xfrm>
          <a:prstGeom prst="rect">
            <a:avLst/>
          </a:prstGeom>
          <a:noFill/>
          <a:ln w="9525">
            <a:noFill/>
            <a:miter lim="800000"/>
            <a:headEnd/>
            <a:tailEnd/>
          </a:ln>
        </p:spPr>
      </p:pic>
      <p:sp>
        <p:nvSpPr>
          <p:cNvPr id="106499" name="Rectangle 3"/>
          <p:cNvSpPr>
            <a:spLocks noGrp="1" noChangeArrowheads="1"/>
          </p:cNvSpPr>
          <p:nvPr>
            <p:ph type="title"/>
          </p:nvPr>
        </p:nvSpPr>
        <p:spPr>
          <a:xfrm>
            <a:off x="228600" y="68263"/>
            <a:ext cx="8763000" cy="1455737"/>
          </a:xfrm>
        </p:spPr>
        <p:txBody>
          <a:bodyPr/>
          <a:lstStyle/>
          <a:p>
            <a:pPr eaLnBrk="1" hangingPunct="1">
              <a:defRPr/>
            </a:pPr>
            <a:r>
              <a:rPr lang="en-US" smtClean="0"/>
              <a:t>HEALTH EFFECTS OF AIR POLLUTION</a:t>
            </a:r>
          </a:p>
        </p:txBody>
      </p:sp>
      <p:sp>
        <p:nvSpPr>
          <p:cNvPr id="106500" name="Rectangle 4"/>
          <p:cNvSpPr>
            <a:spLocks noGrp="1" noChangeArrowheads="1"/>
          </p:cNvSpPr>
          <p:nvPr>
            <p:ph type="body" idx="1"/>
          </p:nvPr>
        </p:nvSpPr>
        <p:spPr>
          <a:xfrm>
            <a:off x="228600" y="5257800"/>
            <a:ext cx="8734425" cy="1600200"/>
          </a:xfrm>
        </p:spPr>
        <p:txBody>
          <a:bodyPr/>
          <a:lstStyle/>
          <a:p>
            <a:pPr eaLnBrk="1" hangingPunct="1">
              <a:defRPr/>
            </a:pPr>
            <a:r>
              <a:rPr lang="en-US" smtClean="0"/>
              <a:t>Your respiratory system can help protect you from air pollution, but some air pollutants can overcome these defenses.</a:t>
            </a:r>
          </a:p>
        </p:txBody>
      </p:sp>
      <p:sp>
        <p:nvSpPr>
          <p:cNvPr id="106501" name="Text Box 5"/>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19-14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68263"/>
            <a:ext cx="8763000" cy="1608137"/>
          </a:xfrm>
        </p:spPr>
        <p:txBody>
          <a:bodyPr/>
          <a:lstStyle/>
          <a:p>
            <a:pPr eaLnBrk="1" hangingPunct="1">
              <a:defRPr/>
            </a:pPr>
            <a:r>
              <a:rPr lang="en-US" smtClean="0"/>
              <a:t>HEALTH EFFECTS OF AIR POLLUTION</a:t>
            </a:r>
          </a:p>
        </p:txBody>
      </p:sp>
      <p:sp>
        <p:nvSpPr>
          <p:cNvPr id="110595" name="Rectangle 3"/>
          <p:cNvSpPr>
            <a:spLocks noGrp="1" noChangeArrowheads="1"/>
          </p:cNvSpPr>
          <p:nvPr>
            <p:ph type="body" idx="1"/>
          </p:nvPr>
        </p:nvSpPr>
        <p:spPr>
          <a:xfrm>
            <a:off x="228600" y="5486400"/>
            <a:ext cx="8734425" cy="1143000"/>
          </a:xfrm>
        </p:spPr>
        <p:txBody>
          <a:bodyPr/>
          <a:lstStyle/>
          <a:p>
            <a:pPr eaLnBrk="1" hangingPunct="1">
              <a:lnSpc>
                <a:spcPct val="80000"/>
              </a:lnSpc>
              <a:buFont typeface="Wingdings" pitchFamily="2" charset="2"/>
              <a:buNone/>
              <a:defRPr/>
            </a:pPr>
            <a:r>
              <a:rPr lang="en-US" smtClean="0"/>
              <a:t>Normal human lungs (left) and the lungs of a person who died of emphysema (right).</a:t>
            </a:r>
          </a:p>
        </p:txBody>
      </p:sp>
      <p:sp>
        <p:nvSpPr>
          <p:cNvPr id="110596" name="Text Box 4"/>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19-15</a:t>
            </a:r>
          </a:p>
        </p:txBody>
      </p:sp>
      <p:pic>
        <p:nvPicPr>
          <p:cNvPr id="24581" name="Picture1" descr="1915a"/>
          <p:cNvPicPr>
            <a:picLocks noChangeAspect="1" noChangeArrowheads="1"/>
          </p:cNvPicPr>
          <p:nvPr/>
        </p:nvPicPr>
        <p:blipFill>
          <a:blip r:embed="rId3" cstate="print"/>
          <a:srcRect/>
          <a:stretch>
            <a:fillRect/>
          </a:stretch>
        </p:blipFill>
        <p:spPr bwMode="auto">
          <a:xfrm>
            <a:off x="1841500" y="1752600"/>
            <a:ext cx="2738438" cy="3505200"/>
          </a:xfrm>
          <a:prstGeom prst="rect">
            <a:avLst/>
          </a:prstGeom>
          <a:noFill/>
          <a:ln w="9525">
            <a:noFill/>
            <a:miter lim="800000"/>
            <a:headEnd/>
            <a:tailEnd/>
          </a:ln>
        </p:spPr>
      </p:pic>
      <p:pic>
        <p:nvPicPr>
          <p:cNvPr id="24582" name="Picture1" descr="1915b"/>
          <p:cNvPicPr>
            <a:picLocks noChangeAspect="1" noChangeArrowheads="1"/>
          </p:cNvPicPr>
          <p:nvPr/>
        </p:nvPicPr>
        <p:blipFill>
          <a:blip r:embed="rId4" cstate="print"/>
          <a:srcRect/>
          <a:stretch>
            <a:fillRect/>
          </a:stretch>
        </p:blipFill>
        <p:spPr bwMode="auto">
          <a:xfrm>
            <a:off x="4724400" y="1752600"/>
            <a:ext cx="2566988" cy="350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mtClean="0"/>
              <a:t>Air Pollution is a Big Killer</a:t>
            </a:r>
          </a:p>
        </p:txBody>
      </p:sp>
      <p:sp>
        <p:nvSpPr>
          <p:cNvPr id="112643" name="Rectangle 3"/>
          <p:cNvSpPr>
            <a:spLocks noGrp="1" noChangeArrowheads="1"/>
          </p:cNvSpPr>
          <p:nvPr>
            <p:ph type="body" idx="1"/>
          </p:nvPr>
        </p:nvSpPr>
        <p:spPr/>
        <p:txBody>
          <a:bodyPr/>
          <a:lstStyle/>
          <a:p>
            <a:pPr eaLnBrk="1" hangingPunct="1">
              <a:defRPr/>
            </a:pPr>
            <a:r>
              <a:rPr lang="en-US" smtClean="0"/>
              <a:t>Each year, air pollution prematurely kills about 3 million people, mostly from indoor air pollution in developing countries.</a:t>
            </a:r>
          </a:p>
          <a:p>
            <a:pPr lvl="1" eaLnBrk="1" hangingPunct="1">
              <a:defRPr/>
            </a:pPr>
            <a:r>
              <a:rPr lang="en-US" smtClean="0"/>
              <a:t>In the U.S., the EPA estimates that annual deaths related to indoor and outdoor air pollution range from 150,000 to 350,000.</a:t>
            </a:r>
          </a:p>
          <a:p>
            <a:pPr lvl="1" eaLnBrk="1" hangingPunct="1">
              <a:defRPr/>
            </a:pPr>
            <a:r>
              <a:rPr lang="en-US" smtClean="0"/>
              <a:t>According to the EPA, each year more than 125,000 Americans get cancer from breathing diesel fumes.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1" descr="1916"/>
          <p:cNvPicPr>
            <a:picLocks noChangeAspect="1" noChangeArrowheads="1"/>
          </p:cNvPicPr>
          <p:nvPr/>
        </p:nvPicPr>
        <p:blipFill>
          <a:blip r:embed="rId3" cstate="print"/>
          <a:srcRect/>
          <a:stretch>
            <a:fillRect/>
          </a:stretch>
        </p:blipFill>
        <p:spPr bwMode="auto">
          <a:xfrm>
            <a:off x="1981200" y="990600"/>
            <a:ext cx="5118100" cy="4237038"/>
          </a:xfrm>
          <a:prstGeom prst="rect">
            <a:avLst/>
          </a:prstGeom>
          <a:noFill/>
          <a:ln w="9525">
            <a:noFill/>
            <a:miter lim="800000"/>
            <a:headEnd/>
            <a:tailEnd/>
          </a:ln>
        </p:spPr>
      </p:pic>
      <p:sp>
        <p:nvSpPr>
          <p:cNvPr id="114691" name="Rectangle 3"/>
          <p:cNvSpPr>
            <a:spLocks noGrp="1" noChangeArrowheads="1"/>
          </p:cNvSpPr>
          <p:nvPr>
            <p:ph type="title"/>
          </p:nvPr>
        </p:nvSpPr>
        <p:spPr/>
        <p:txBody>
          <a:bodyPr/>
          <a:lstStyle/>
          <a:p>
            <a:pPr eaLnBrk="1" hangingPunct="1">
              <a:defRPr/>
            </a:pPr>
            <a:r>
              <a:rPr lang="en-US" smtClean="0"/>
              <a:t>Air Pollution is a Big Killer</a:t>
            </a:r>
          </a:p>
        </p:txBody>
      </p:sp>
      <p:sp>
        <p:nvSpPr>
          <p:cNvPr id="114692" name="Rectangle 4"/>
          <p:cNvSpPr>
            <a:spLocks noGrp="1" noChangeArrowheads="1"/>
          </p:cNvSpPr>
          <p:nvPr>
            <p:ph type="body" idx="1"/>
          </p:nvPr>
        </p:nvSpPr>
        <p:spPr>
          <a:xfrm>
            <a:off x="228600" y="5334000"/>
            <a:ext cx="8734425" cy="1295400"/>
          </a:xfrm>
        </p:spPr>
        <p:txBody>
          <a:bodyPr/>
          <a:lstStyle/>
          <a:p>
            <a:pPr eaLnBrk="1" hangingPunct="1">
              <a:defRPr/>
            </a:pPr>
            <a:r>
              <a:rPr lang="en-US" smtClean="0"/>
              <a:t>Spatial distribution of premature deaths from air pollution in the United States.</a:t>
            </a:r>
          </a:p>
        </p:txBody>
      </p:sp>
      <p:sp>
        <p:nvSpPr>
          <p:cNvPr id="114693" name="Text Box 5"/>
          <p:cNvSpPr txBox="1">
            <a:spLocks noChangeArrowheads="1"/>
          </p:cNvSpPr>
          <p:nvPr/>
        </p:nvSpPr>
        <p:spPr bwMode="auto">
          <a:xfrm>
            <a:off x="7543800" y="6540500"/>
            <a:ext cx="14954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19-16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i="1" smtClean="0"/>
              <a:t>18-6 How Should We Deal with Air Pollution? </a:t>
            </a:r>
          </a:p>
        </p:txBody>
      </p:sp>
      <p:sp>
        <p:nvSpPr>
          <p:cNvPr id="66563" name="Rectangle 3"/>
          <p:cNvSpPr>
            <a:spLocks noGrp="1" noChangeArrowheads="1"/>
          </p:cNvSpPr>
          <p:nvPr>
            <p:ph type="body" idx="1"/>
          </p:nvPr>
        </p:nvSpPr>
        <p:spPr/>
        <p:txBody>
          <a:bodyPr/>
          <a:lstStyle/>
          <a:p>
            <a:pPr eaLnBrk="1" hangingPunct="1">
              <a:defRPr/>
            </a:pPr>
            <a:r>
              <a:rPr lang="en-US" b="1" i="1" smtClean="0"/>
              <a:t>Concept 18-6</a:t>
            </a:r>
            <a:r>
              <a:rPr lang="en-US" i="1" smtClean="0"/>
              <a:t>  Legal, economic, and technological tools can help to clean up air pollution, but much greater emphasis should be focused on preventing air pollution.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8600" y="68263"/>
            <a:ext cx="8763000" cy="1531937"/>
          </a:xfrm>
        </p:spPr>
        <p:txBody>
          <a:bodyPr/>
          <a:lstStyle/>
          <a:p>
            <a:pPr eaLnBrk="1" hangingPunct="1">
              <a:defRPr/>
            </a:pPr>
            <a:r>
              <a:rPr lang="en-US" smtClean="0"/>
              <a:t>PREVENTING AND REDUCING AIR POLLUTION</a:t>
            </a:r>
          </a:p>
        </p:txBody>
      </p:sp>
      <p:sp>
        <p:nvSpPr>
          <p:cNvPr id="116739" name="Rectangle 3"/>
          <p:cNvSpPr>
            <a:spLocks noGrp="1" noChangeArrowheads="1"/>
          </p:cNvSpPr>
          <p:nvPr>
            <p:ph type="body" idx="1"/>
          </p:nvPr>
        </p:nvSpPr>
        <p:spPr>
          <a:xfrm>
            <a:off x="228600" y="1676400"/>
            <a:ext cx="8734425" cy="4953000"/>
          </a:xfrm>
        </p:spPr>
        <p:txBody>
          <a:bodyPr/>
          <a:lstStyle/>
          <a:p>
            <a:pPr eaLnBrk="1" hangingPunct="1">
              <a:defRPr/>
            </a:pPr>
            <a:r>
              <a:rPr lang="en-US" smtClean="0"/>
              <a:t>The Clean Air Acts in the United States have greatly reduced outdoor air pollution from several major pollutants:</a:t>
            </a:r>
          </a:p>
          <a:p>
            <a:pPr lvl="1" eaLnBrk="1" hangingPunct="1">
              <a:defRPr/>
            </a:pPr>
            <a:r>
              <a:rPr lang="en-US" smtClean="0"/>
              <a:t>Carbon monoxide</a:t>
            </a:r>
          </a:p>
          <a:p>
            <a:pPr lvl="1" eaLnBrk="1" hangingPunct="1">
              <a:defRPr/>
            </a:pPr>
            <a:r>
              <a:rPr lang="en-US" smtClean="0"/>
              <a:t>Nitrogen oxides</a:t>
            </a:r>
          </a:p>
          <a:p>
            <a:pPr lvl="1" eaLnBrk="1" hangingPunct="1">
              <a:defRPr/>
            </a:pPr>
            <a:r>
              <a:rPr lang="en-US" smtClean="0"/>
              <a:t>Sulfur dioxides</a:t>
            </a:r>
          </a:p>
          <a:p>
            <a:pPr lvl="1" eaLnBrk="1" hangingPunct="1">
              <a:defRPr/>
            </a:pPr>
            <a:r>
              <a:rPr lang="en-US" smtClean="0"/>
              <a:t>Suspended particulate matter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8600" y="68263"/>
            <a:ext cx="8763000" cy="1531937"/>
          </a:xfrm>
        </p:spPr>
        <p:txBody>
          <a:bodyPr/>
          <a:lstStyle/>
          <a:p>
            <a:pPr eaLnBrk="1" hangingPunct="1">
              <a:defRPr/>
            </a:pPr>
            <a:r>
              <a:rPr lang="en-US" smtClean="0"/>
              <a:t>PREVENTING AND REDUCING AIR POLLUTION</a:t>
            </a:r>
          </a:p>
        </p:txBody>
      </p:sp>
      <p:sp>
        <p:nvSpPr>
          <p:cNvPr id="118787" name="Rectangle 3"/>
          <p:cNvSpPr>
            <a:spLocks noGrp="1" noChangeArrowheads="1"/>
          </p:cNvSpPr>
          <p:nvPr>
            <p:ph type="body" idx="1"/>
          </p:nvPr>
        </p:nvSpPr>
        <p:spPr>
          <a:xfrm>
            <a:off x="228600" y="1600200"/>
            <a:ext cx="8734425" cy="4953000"/>
          </a:xfrm>
        </p:spPr>
        <p:txBody>
          <a:bodyPr/>
          <a:lstStyle/>
          <a:p>
            <a:pPr eaLnBrk="1" hangingPunct="1">
              <a:defRPr/>
            </a:pPr>
            <a:r>
              <a:rPr lang="en-US" smtClean="0"/>
              <a:t>Environmental scientists point out several deficiencies in the Clean Air Act:</a:t>
            </a:r>
          </a:p>
          <a:p>
            <a:pPr lvl="1" eaLnBrk="1" hangingPunct="1">
              <a:defRPr/>
            </a:pPr>
            <a:r>
              <a:rPr lang="en-US" smtClean="0"/>
              <a:t>The U.S. continues to rely on cleanup rather than prevention.</a:t>
            </a:r>
          </a:p>
          <a:p>
            <a:pPr lvl="1" eaLnBrk="1" hangingPunct="1">
              <a:defRPr/>
            </a:pPr>
            <a:r>
              <a:rPr lang="en-US" smtClean="0"/>
              <a:t>Airports are exempt from many air pollution regulations.</a:t>
            </a:r>
          </a:p>
          <a:p>
            <a:pPr lvl="1" eaLnBrk="1" hangingPunct="1">
              <a:defRPr/>
            </a:pPr>
            <a:r>
              <a:rPr lang="en-US" smtClean="0"/>
              <a:t>The Act does not regulate the greenhouse gas CO</a:t>
            </a:r>
            <a:r>
              <a:rPr lang="en-US" baseline="-25000" smtClean="0"/>
              <a:t>2</a:t>
            </a:r>
            <a:r>
              <a:rPr lang="en-US" smtClean="0"/>
              <a:t>.</a:t>
            </a:r>
          </a:p>
          <a:p>
            <a:pPr lvl="1" eaLnBrk="1" hangingPunct="1">
              <a:defRPr/>
            </a:pPr>
            <a:r>
              <a:rPr lang="en-US" smtClean="0"/>
              <a:t>The Act has failed to deal seriously with indoor air pollution.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8600" y="68263"/>
            <a:ext cx="8763000" cy="1531937"/>
          </a:xfrm>
        </p:spPr>
        <p:txBody>
          <a:bodyPr/>
          <a:lstStyle/>
          <a:p>
            <a:pPr eaLnBrk="1" hangingPunct="1">
              <a:defRPr/>
            </a:pPr>
            <a:r>
              <a:rPr lang="en-US" smtClean="0"/>
              <a:t>Solutions: </a:t>
            </a:r>
            <a:br>
              <a:rPr lang="en-US" smtClean="0"/>
            </a:br>
            <a:r>
              <a:rPr lang="en-US" smtClean="0"/>
              <a:t>Reducing Outdoor Air Pollution</a:t>
            </a:r>
          </a:p>
        </p:txBody>
      </p:sp>
      <p:sp>
        <p:nvSpPr>
          <p:cNvPr id="132099" name="Rectangle 3"/>
          <p:cNvSpPr>
            <a:spLocks noGrp="1" noChangeArrowheads="1"/>
          </p:cNvSpPr>
          <p:nvPr>
            <p:ph type="body" idx="1"/>
          </p:nvPr>
        </p:nvSpPr>
        <p:spPr>
          <a:xfrm>
            <a:off x="228600" y="1752600"/>
            <a:ext cx="8734425" cy="4876800"/>
          </a:xfrm>
        </p:spPr>
        <p:txBody>
          <a:bodyPr/>
          <a:lstStyle/>
          <a:p>
            <a:pPr eaLnBrk="1" hangingPunct="1">
              <a:defRPr/>
            </a:pPr>
            <a:r>
              <a:rPr lang="en-US" smtClean="0"/>
              <a:t>There are a of ways to prevent and control air pollution from coal-burning facilities.</a:t>
            </a:r>
          </a:p>
          <a:p>
            <a:pPr lvl="1" eaLnBrk="1" hangingPunct="1">
              <a:defRPr/>
            </a:pPr>
            <a:r>
              <a:rPr lang="en-US" b="1" i="1" smtClean="0">
                <a:solidFill>
                  <a:schemeClr val="hlink"/>
                </a:solidFill>
              </a:rPr>
              <a:t>Electrostatic precipitator</a:t>
            </a:r>
            <a:r>
              <a:rPr lang="en-US" smtClean="0"/>
              <a:t>: are used to attract negatively charged particles in a smokestack into a collector.</a:t>
            </a:r>
          </a:p>
          <a:p>
            <a:pPr lvl="1" eaLnBrk="1" hangingPunct="1">
              <a:defRPr/>
            </a:pPr>
            <a:r>
              <a:rPr lang="en-US" b="1" i="1" smtClean="0">
                <a:solidFill>
                  <a:schemeClr val="hlink"/>
                </a:solidFill>
              </a:rPr>
              <a:t>Wet scrubber</a:t>
            </a:r>
            <a:r>
              <a:rPr lang="en-US" smtClean="0"/>
              <a:t>: fine mists of water vapor trap particulates and convert them to a sludge that is collected and disposed of usually in a landfill.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68263"/>
            <a:ext cx="8763000" cy="1531937"/>
          </a:xfrm>
        </p:spPr>
        <p:txBody>
          <a:bodyPr/>
          <a:lstStyle/>
          <a:p>
            <a:pPr eaLnBrk="1" hangingPunct="1">
              <a:defRPr/>
            </a:pPr>
            <a:r>
              <a:rPr lang="en-US" smtClean="0"/>
              <a:t>Solutions: </a:t>
            </a:r>
            <a:br>
              <a:rPr lang="en-US" smtClean="0"/>
            </a:br>
            <a:r>
              <a:rPr lang="en-US" smtClean="0"/>
              <a:t>Reducing Outdoor Air Pollution</a:t>
            </a:r>
          </a:p>
        </p:txBody>
      </p:sp>
      <p:sp>
        <p:nvSpPr>
          <p:cNvPr id="151555" name="Rectangle 3"/>
          <p:cNvSpPr>
            <a:spLocks noGrp="1" noChangeArrowheads="1"/>
          </p:cNvSpPr>
          <p:nvPr>
            <p:ph type="body" idx="1"/>
          </p:nvPr>
        </p:nvSpPr>
        <p:spPr>
          <a:xfrm>
            <a:off x="228600" y="1752600"/>
            <a:ext cx="8734425" cy="4876800"/>
          </a:xfrm>
        </p:spPr>
        <p:txBody>
          <a:bodyPr/>
          <a:lstStyle/>
          <a:p>
            <a:pPr eaLnBrk="1" hangingPunct="1">
              <a:defRPr/>
            </a:pPr>
            <a:r>
              <a:rPr lang="en-US" smtClean="0"/>
              <a:t>There are a of ways to prevent and control air pollution from motor vehicles.</a:t>
            </a:r>
          </a:p>
          <a:p>
            <a:pPr lvl="1" eaLnBrk="1" hangingPunct="1">
              <a:defRPr/>
            </a:pPr>
            <a:r>
              <a:rPr lang="en-US" smtClean="0"/>
              <a:t>Because of the Clean Air Act, a new car today in the U.S. emits 75% less pollution than did pre-1970 cars.</a:t>
            </a:r>
          </a:p>
          <a:p>
            <a:pPr lvl="1" eaLnBrk="1" hangingPunct="1">
              <a:defRPr/>
            </a:pPr>
            <a:r>
              <a:rPr lang="en-US" smtClean="0"/>
              <a:t>There is an increase in motor vehicle use in developing countries and many have no pollution control devices and burn leaded gasoline.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smtClean="0"/>
              <a:t>Indoor Air Pollution</a:t>
            </a:r>
          </a:p>
        </p:txBody>
      </p:sp>
      <p:sp>
        <p:nvSpPr>
          <p:cNvPr id="159747" name="Rectangle 3"/>
          <p:cNvSpPr>
            <a:spLocks noGrp="1" noChangeArrowheads="1"/>
          </p:cNvSpPr>
          <p:nvPr>
            <p:ph type="body" idx="1"/>
          </p:nvPr>
        </p:nvSpPr>
        <p:spPr/>
        <p:txBody>
          <a:bodyPr/>
          <a:lstStyle/>
          <a:p>
            <a:pPr eaLnBrk="1" hangingPunct="1">
              <a:defRPr/>
            </a:pPr>
            <a:r>
              <a:rPr lang="en-US" smtClean="0"/>
              <a:t>Little effort has been devoted to reducing indoor air pollution even though it poses a much greater threat to human health than outdoor air pollution.</a:t>
            </a:r>
          </a:p>
          <a:p>
            <a:pPr eaLnBrk="1" hangingPunct="1">
              <a:defRPr/>
            </a:pPr>
            <a:r>
              <a:rPr lang="en-US" smtClean="0"/>
              <a:t>Environmental and health scientists call for us to focus on preventing air pollution (especially indoor) in developing countries.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i="1" smtClean="0"/>
              <a:t>18-1 What Is the Nature of the Atmosphere?</a:t>
            </a:r>
            <a:r>
              <a:rPr lang="en-US" sz="2800" i="1" smtClean="0"/>
              <a:t> </a:t>
            </a:r>
          </a:p>
        </p:txBody>
      </p:sp>
      <p:sp>
        <p:nvSpPr>
          <p:cNvPr id="7171" name="Rectangle 3"/>
          <p:cNvSpPr>
            <a:spLocks noGrp="1" noChangeArrowheads="1"/>
          </p:cNvSpPr>
          <p:nvPr>
            <p:ph type="body" idx="1"/>
          </p:nvPr>
        </p:nvSpPr>
        <p:spPr>
          <a:xfrm>
            <a:off x="457200" y="1295400"/>
            <a:ext cx="8229600" cy="5181600"/>
          </a:xfrm>
        </p:spPr>
        <p:txBody>
          <a:bodyPr/>
          <a:lstStyle/>
          <a:p>
            <a:pPr eaLnBrk="1" hangingPunct="1">
              <a:defRPr/>
            </a:pPr>
            <a:r>
              <a:rPr lang="en-US" b="1" i="1" smtClean="0"/>
              <a:t>Concept 18-1  </a:t>
            </a:r>
            <a:r>
              <a:rPr lang="en-US" i="1" smtClean="0"/>
              <a:t>The atmosphere is structured in layers, including the troposphere, which supports life, and the stratosphere, which contains the protective ozone layer.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i="1" smtClean="0"/>
              <a:t>18-2 What Are the Major Outdoor Pollution Problems? </a:t>
            </a:r>
          </a:p>
        </p:txBody>
      </p:sp>
      <p:sp>
        <p:nvSpPr>
          <p:cNvPr id="12291" name="Rectangle 3"/>
          <p:cNvSpPr>
            <a:spLocks noGrp="1" noChangeArrowheads="1"/>
          </p:cNvSpPr>
          <p:nvPr>
            <p:ph type="body" idx="1"/>
          </p:nvPr>
        </p:nvSpPr>
        <p:spPr/>
        <p:txBody>
          <a:bodyPr/>
          <a:lstStyle/>
          <a:p>
            <a:pPr eaLnBrk="1" hangingPunct="1">
              <a:defRPr/>
            </a:pPr>
            <a:r>
              <a:rPr lang="en-US" b="1" i="1" smtClean="0"/>
              <a:t>Concept 18-2</a:t>
            </a:r>
            <a:r>
              <a:rPr lang="en-US" i="1" smtClean="0"/>
              <a:t>  Pollutants mix in the air to form industrial smog, mostly the result of burning coal, and photochemical smog, caused by motor vehicle, industrial, and power plant emissions.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1" descr="1903"/>
          <p:cNvPicPr>
            <a:picLocks noChangeAspect="1" noChangeArrowheads="1"/>
          </p:cNvPicPr>
          <p:nvPr/>
        </p:nvPicPr>
        <p:blipFill>
          <a:blip r:embed="rId3" cstate="print"/>
          <a:srcRect/>
          <a:stretch>
            <a:fillRect/>
          </a:stretch>
        </p:blipFill>
        <p:spPr bwMode="auto">
          <a:xfrm>
            <a:off x="1066800" y="990600"/>
            <a:ext cx="6616700" cy="4314825"/>
          </a:xfrm>
          <a:prstGeom prst="rect">
            <a:avLst/>
          </a:prstGeom>
          <a:noFill/>
          <a:ln w="9525">
            <a:noFill/>
            <a:miter lim="800000"/>
            <a:headEnd/>
            <a:tailEnd/>
          </a:ln>
        </p:spPr>
      </p:pic>
      <p:sp>
        <p:nvSpPr>
          <p:cNvPr id="26627" name="Rectangle 3"/>
          <p:cNvSpPr>
            <a:spLocks noGrp="1" noChangeArrowheads="1"/>
          </p:cNvSpPr>
          <p:nvPr>
            <p:ph type="title"/>
          </p:nvPr>
        </p:nvSpPr>
        <p:spPr/>
        <p:txBody>
          <a:bodyPr/>
          <a:lstStyle/>
          <a:p>
            <a:pPr eaLnBrk="1" hangingPunct="1">
              <a:defRPr/>
            </a:pPr>
            <a:r>
              <a:rPr lang="en-US" smtClean="0"/>
              <a:t>AIR POLLUTION</a:t>
            </a:r>
          </a:p>
        </p:txBody>
      </p:sp>
      <p:sp>
        <p:nvSpPr>
          <p:cNvPr id="26628" name="Rectangle 4"/>
          <p:cNvSpPr>
            <a:spLocks noGrp="1" noChangeArrowheads="1"/>
          </p:cNvSpPr>
          <p:nvPr>
            <p:ph type="body" idx="1"/>
          </p:nvPr>
        </p:nvSpPr>
        <p:spPr>
          <a:xfrm>
            <a:off x="228600" y="5486400"/>
            <a:ext cx="8734425" cy="1143000"/>
          </a:xfrm>
        </p:spPr>
        <p:txBody>
          <a:bodyPr/>
          <a:lstStyle/>
          <a:p>
            <a:pPr eaLnBrk="1" hangingPunct="1">
              <a:lnSpc>
                <a:spcPct val="80000"/>
              </a:lnSpc>
              <a:defRPr/>
            </a:pPr>
            <a:r>
              <a:rPr lang="en-US" sz="2800" smtClean="0"/>
              <a:t>Some primary air pollutants may react with one another or with other chemicals in the air to form secondary air pollutants.</a:t>
            </a:r>
          </a:p>
        </p:txBody>
      </p:sp>
      <p:sp>
        <p:nvSpPr>
          <p:cNvPr id="26629"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Major Air Pollutants</a:t>
            </a:r>
          </a:p>
        </p:txBody>
      </p:sp>
      <p:sp>
        <p:nvSpPr>
          <p:cNvPr id="30723" name="Rectangle 3"/>
          <p:cNvSpPr>
            <a:spLocks noGrp="1" noChangeArrowheads="1"/>
          </p:cNvSpPr>
          <p:nvPr>
            <p:ph type="body" idx="1"/>
          </p:nvPr>
        </p:nvSpPr>
        <p:spPr/>
        <p:txBody>
          <a:bodyPr/>
          <a:lstStyle/>
          <a:p>
            <a:pPr eaLnBrk="1" hangingPunct="1">
              <a:defRPr/>
            </a:pPr>
            <a:r>
              <a:rPr lang="en-US" b="1" i="1" smtClean="0">
                <a:solidFill>
                  <a:schemeClr val="hlink"/>
                </a:solidFill>
              </a:rPr>
              <a:t>Carbon oxides</a:t>
            </a:r>
            <a:endParaRPr lang="en-US" smtClean="0"/>
          </a:p>
          <a:p>
            <a:pPr eaLnBrk="1" hangingPunct="1">
              <a:defRPr/>
            </a:pPr>
            <a:r>
              <a:rPr lang="en-US" smtClean="0"/>
              <a:t> </a:t>
            </a:r>
            <a:r>
              <a:rPr lang="en-US" b="1" i="1" smtClean="0">
                <a:solidFill>
                  <a:schemeClr val="hlink"/>
                </a:solidFill>
              </a:rPr>
              <a:t>Nitrogen oxides </a:t>
            </a:r>
            <a:r>
              <a:rPr lang="en-US" smtClean="0"/>
              <a:t>and</a:t>
            </a:r>
            <a:r>
              <a:rPr lang="en-US" b="1" i="1" smtClean="0">
                <a:solidFill>
                  <a:schemeClr val="hlink"/>
                </a:solidFill>
              </a:rPr>
              <a:t> nitric acid</a:t>
            </a:r>
          </a:p>
          <a:p>
            <a:pPr eaLnBrk="1" hangingPunct="1">
              <a:defRPr/>
            </a:pPr>
            <a:r>
              <a:rPr lang="en-US" b="1" i="1" smtClean="0">
                <a:solidFill>
                  <a:schemeClr val="hlink"/>
                </a:solidFill>
              </a:rPr>
              <a:t>Sulfur dioxide (SO</a:t>
            </a:r>
            <a:r>
              <a:rPr lang="en-US" b="1" i="1" baseline="-25000" smtClean="0">
                <a:solidFill>
                  <a:schemeClr val="hlink"/>
                </a:solidFill>
              </a:rPr>
              <a:t>2</a:t>
            </a:r>
            <a:r>
              <a:rPr lang="en-US" b="1" i="1" smtClean="0">
                <a:solidFill>
                  <a:schemeClr val="hlink"/>
                </a:solidFill>
              </a:rPr>
              <a:t>)</a:t>
            </a:r>
            <a:r>
              <a:rPr lang="en-US" b="1" i="1" smtClean="0"/>
              <a:t> </a:t>
            </a:r>
            <a:r>
              <a:rPr lang="en-US" smtClean="0"/>
              <a:t>and</a:t>
            </a:r>
            <a:r>
              <a:rPr lang="en-US" b="1" i="1" smtClean="0"/>
              <a:t> </a:t>
            </a:r>
            <a:r>
              <a:rPr lang="en-US" b="1" i="1" smtClean="0">
                <a:solidFill>
                  <a:schemeClr val="hlink"/>
                </a:solidFill>
              </a:rPr>
              <a:t>sulfuric acid</a:t>
            </a:r>
          </a:p>
          <a:p>
            <a:pPr eaLnBrk="1" hangingPunct="1">
              <a:defRPr/>
            </a:pPr>
            <a:r>
              <a:rPr lang="en-US" b="1" i="1" smtClean="0">
                <a:solidFill>
                  <a:schemeClr val="hlink"/>
                </a:solidFill>
              </a:rPr>
              <a:t>Suspended particulate matter (SPM)</a:t>
            </a:r>
          </a:p>
          <a:p>
            <a:pPr eaLnBrk="1" hangingPunct="1">
              <a:defRPr/>
            </a:pPr>
            <a:r>
              <a:rPr lang="en-US" b="1" i="1" smtClean="0">
                <a:solidFill>
                  <a:schemeClr val="hlink"/>
                </a:solidFill>
              </a:rPr>
              <a:t>Ozone (O</a:t>
            </a:r>
            <a:r>
              <a:rPr lang="en-US" b="1" i="1" baseline="-25000" smtClean="0">
                <a:solidFill>
                  <a:schemeClr val="hlink"/>
                </a:solidFill>
              </a:rPr>
              <a:t>3</a:t>
            </a:r>
            <a:r>
              <a:rPr lang="en-US" b="1" i="1" smtClean="0">
                <a:solidFill>
                  <a:schemeClr val="hlink"/>
                </a:solidFill>
              </a:rPr>
              <a:t>)</a:t>
            </a:r>
            <a:endParaRPr lang="en-US" smtClean="0"/>
          </a:p>
          <a:p>
            <a:pPr eaLnBrk="1" hangingPunct="1">
              <a:defRPr/>
            </a:pPr>
            <a:r>
              <a:rPr lang="en-US" b="1" i="1" smtClean="0">
                <a:solidFill>
                  <a:schemeClr val="hlink"/>
                </a:solidFill>
              </a:rPr>
              <a:t>Volatile organic compounds (VOCs)</a:t>
            </a:r>
          </a:p>
          <a:p>
            <a:pPr eaLnBrk="1" hangingPunct="1">
              <a:defRPr/>
            </a:pPr>
            <a:r>
              <a:rPr lang="en-US" b="1" i="1" smtClean="0">
                <a:solidFill>
                  <a:schemeClr val="hlink"/>
                </a:solidFill>
              </a:rPr>
              <a:t>Radon (Rn)</a:t>
            </a:r>
          </a:p>
          <a:p>
            <a:pPr eaLnBrk="1" hangingPunct="1">
              <a:defRPr/>
            </a:pPr>
            <a:endParaRPr lang="en-US" smtClean="0"/>
          </a:p>
          <a:p>
            <a:pPr lvl="1" eaLnBrk="1" hangingPunct="1">
              <a:defRPr/>
            </a:pPr>
            <a:endParaRPr lang="en-US" i="1"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68263"/>
            <a:ext cx="8763000" cy="1455737"/>
          </a:xfrm>
        </p:spPr>
        <p:txBody>
          <a:bodyPr/>
          <a:lstStyle/>
          <a:p>
            <a:pPr eaLnBrk="1" hangingPunct="1">
              <a:defRPr/>
            </a:pPr>
            <a:r>
              <a:rPr lang="en-US" smtClean="0"/>
              <a:t>URBAN OUTDOOR AIR POLLUTION</a:t>
            </a:r>
          </a:p>
        </p:txBody>
      </p:sp>
      <p:sp>
        <p:nvSpPr>
          <p:cNvPr id="47107" name="Rectangle 3"/>
          <p:cNvSpPr>
            <a:spLocks noGrp="1" noChangeArrowheads="1"/>
          </p:cNvSpPr>
          <p:nvPr>
            <p:ph type="body" idx="1"/>
          </p:nvPr>
        </p:nvSpPr>
        <p:spPr>
          <a:xfrm>
            <a:off x="228600" y="1600200"/>
            <a:ext cx="8734425" cy="5029200"/>
          </a:xfrm>
        </p:spPr>
        <p:txBody>
          <a:bodyPr/>
          <a:lstStyle/>
          <a:p>
            <a:pPr eaLnBrk="1" hangingPunct="1">
              <a:defRPr/>
            </a:pPr>
            <a:r>
              <a:rPr lang="en-US" smtClean="0"/>
              <a:t>Industrial smog is a mixture of sulfur dioxide, droplets of sulfuric acid, and a variety of suspended solid particles emitted mostly by burning coal.	</a:t>
            </a:r>
          </a:p>
          <a:p>
            <a:pPr lvl="1" eaLnBrk="1" hangingPunct="1">
              <a:defRPr/>
            </a:pPr>
            <a:r>
              <a:rPr lang="en-US" smtClean="0"/>
              <a:t>In most developed countries where coal and heavy oil is burned, industrial smog is not a problem due to reasonably good pollution control or tall smokestacks that transfer the pollutant to rural areas.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68263"/>
            <a:ext cx="8763000" cy="1684337"/>
          </a:xfrm>
        </p:spPr>
        <p:txBody>
          <a:bodyPr/>
          <a:lstStyle/>
          <a:p>
            <a:pPr eaLnBrk="1" hangingPunct="1">
              <a:defRPr/>
            </a:pPr>
            <a:r>
              <a:rPr lang="en-US" smtClean="0"/>
              <a:t>Sunlight plus Cars Equals Photochemical Smog</a:t>
            </a:r>
          </a:p>
        </p:txBody>
      </p:sp>
      <p:sp>
        <p:nvSpPr>
          <p:cNvPr id="51203" name="Rectangle 3"/>
          <p:cNvSpPr>
            <a:spLocks noGrp="1" noChangeArrowheads="1"/>
          </p:cNvSpPr>
          <p:nvPr>
            <p:ph type="body" idx="1"/>
          </p:nvPr>
        </p:nvSpPr>
        <p:spPr>
          <a:xfrm>
            <a:off x="152400" y="4343400"/>
            <a:ext cx="8734425" cy="2286000"/>
          </a:xfrm>
        </p:spPr>
        <p:txBody>
          <a:bodyPr/>
          <a:lstStyle/>
          <a:p>
            <a:pPr eaLnBrk="1" hangingPunct="1">
              <a:defRPr/>
            </a:pPr>
            <a:r>
              <a:rPr lang="en-US" smtClean="0"/>
              <a:t>Photochemical smog is a mixture of air pollutants formed by the reaction of nitrogen oxides and volatile organic hydrocarbons under the influence of sunlight.</a:t>
            </a:r>
          </a:p>
        </p:txBody>
      </p:sp>
      <p:pic>
        <p:nvPicPr>
          <p:cNvPr id="11268" name="Picture 4"/>
          <p:cNvPicPr>
            <a:picLocks noChangeAspect="1" noChangeArrowheads="1"/>
          </p:cNvPicPr>
          <p:nvPr/>
        </p:nvPicPr>
        <p:blipFill>
          <a:blip r:embed="rId3" cstate="print"/>
          <a:srcRect/>
          <a:stretch>
            <a:fillRect/>
          </a:stretch>
        </p:blipFill>
        <p:spPr bwMode="auto">
          <a:xfrm>
            <a:off x="114300" y="1828800"/>
            <a:ext cx="8915400" cy="2505075"/>
          </a:xfrm>
          <a:prstGeom prst="rect">
            <a:avLst/>
          </a:prstGeom>
          <a:noFill/>
          <a:ln w="9525" algn="ctr">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1" descr="1904"/>
          <p:cNvPicPr>
            <a:picLocks noChangeAspect="1" noChangeArrowheads="1"/>
          </p:cNvPicPr>
          <p:nvPr/>
        </p:nvPicPr>
        <p:blipFill>
          <a:blip r:embed="rId3" cstate="print"/>
          <a:srcRect/>
          <a:stretch>
            <a:fillRect/>
          </a:stretch>
        </p:blipFill>
        <p:spPr bwMode="auto">
          <a:xfrm>
            <a:off x="457200" y="1676400"/>
            <a:ext cx="4333875" cy="4773613"/>
          </a:xfrm>
          <a:prstGeom prst="rect">
            <a:avLst/>
          </a:prstGeom>
          <a:noFill/>
          <a:ln w="9525">
            <a:noFill/>
            <a:miter lim="800000"/>
            <a:headEnd/>
            <a:tailEnd/>
          </a:ln>
        </p:spPr>
      </p:pic>
      <p:sp>
        <p:nvSpPr>
          <p:cNvPr id="53251" name="Rectangle 3"/>
          <p:cNvSpPr>
            <a:spLocks noGrp="1" noChangeArrowheads="1"/>
          </p:cNvSpPr>
          <p:nvPr>
            <p:ph type="title"/>
          </p:nvPr>
        </p:nvSpPr>
        <p:spPr>
          <a:xfrm>
            <a:off x="228600" y="68263"/>
            <a:ext cx="8763000" cy="1684337"/>
          </a:xfrm>
        </p:spPr>
        <p:txBody>
          <a:bodyPr/>
          <a:lstStyle/>
          <a:p>
            <a:pPr eaLnBrk="1" hangingPunct="1">
              <a:defRPr/>
            </a:pPr>
            <a:r>
              <a:rPr lang="en-US" smtClean="0"/>
              <a:t>Sunlight plus Cars Equals Photochemical Smog</a:t>
            </a:r>
          </a:p>
        </p:txBody>
      </p:sp>
      <p:sp>
        <p:nvSpPr>
          <p:cNvPr id="53252" name="Rectangle 4"/>
          <p:cNvSpPr>
            <a:spLocks noGrp="1" noChangeArrowheads="1"/>
          </p:cNvSpPr>
          <p:nvPr>
            <p:ph type="body" idx="1"/>
          </p:nvPr>
        </p:nvSpPr>
        <p:spPr>
          <a:xfrm>
            <a:off x="4800600" y="1828800"/>
            <a:ext cx="4086225" cy="4800600"/>
          </a:xfrm>
        </p:spPr>
        <p:txBody>
          <a:bodyPr/>
          <a:lstStyle/>
          <a:p>
            <a:pPr eaLnBrk="1" hangingPunct="1">
              <a:defRPr/>
            </a:pPr>
            <a:r>
              <a:rPr lang="en-US" smtClean="0"/>
              <a:t>Mexico City is one of the many cities in sunny, warm, dry climates with many motor vehicles that suffer from photochemical smog.</a:t>
            </a:r>
          </a:p>
        </p:txBody>
      </p:sp>
      <p:sp>
        <p:nvSpPr>
          <p:cNvPr id="53253"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2" charset="2"/>
              <a:buNone/>
              <a:defRPr/>
            </a:pPr>
            <a:r>
              <a:rPr lang="en-US" sz="1800">
                <a:effectLst>
                  <a:outerShdw blurRad="38100" dist="38100" dir="2700000" algn="tl">
                    <a:srgbClr val="000000"/>
                  </a:outerShdw>
                </a:effectLst>
              </a:rPr>
              <a:t>Figure 19-4</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1107</Words>
  <Application>Microsoft Office PowerPoint</Application>
  <PresentationFormat>On-screen Show (4:3)</PresentationFormat>
  <Paragraphs>141</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ＭＳ Ｐゴシック</vt:lpstr>
      <vt:lpstr>Wingdings</vt:lpstr>
      <vt:lpstr>Symbol</vt:lpstr>
      <vt:lpstr>Blank Presentation</vt:lpstr>
      <vt:lpstr>Ripple</vt:lpstr>
      <vt:lpstr>Chapter 18</vt:lpstr>
      <vt:lpstr>Core Case Study:  When Is a Lichen Like a Canary?</vt:lpstr>
      <vt:lpstr>18-1 What Is the Nature of the Atmosphere? </vt:lpstr>
      <vt:lpstr>18-2 What Are the Major Outdoor Pollution Problems? </vt:lpstr>
      <vt:lpstr>AIR POLLUTION</vt:lpstr>
      <vt:lpstr>Major Air Pollutants</vt:lpstr>
      <vt:lpstr>URBAN OUTDOOR AIR POLLUTION</vt:lpstr>
      <vt:lpstr>Sunlight plus Cars Equals Photochemical Smog</vt:lpstr>
      <vt:lpstr>Sunlight plus Cars Equals Photochemical Smog</vt:lpstr>
      <vt:lpstr>18-3 What Is Acid Deposition and  Why Is It a Problem?</vt:lpstr>
      <vt:lpstr>ACID DEPOSITION</vt:lpstr>
      <vt:lpstr>ACID DEPOSITION</vt:lpstr>
      <vt:lpstr>ACID DEPOSITION</vt:lpstr>
      <vt:lpstr>18-4 What Are the Major Indoor Air Pollution Problems? </vt:lpstr>
      <vt:lpstr>INDOOR AIR POLLUTION</vt:lpstr>
      <vt:lpstr>Slide 16</vt:lpstr>
      <vt:lpstr>INDOOR AIR POLLUTION</vt:lpstr>
      <vt:lpstr>Case Study: Radioactive Radon</vt:lpstr>
      <vt:lpstr>18-5 What Are the Health Effects of  Air Pollution?  </vt:lpstr>
      <vt:lpstr>HEALTH EFFECTS OF AIR POLLUTION</vt:lpstr>
      <vt:lpstr>HEALTH EFFECTS OF AIR POLLUTION</vt:lpstr>
      <vt:lpstr>Air Pollution is a Big Killer</vt:lpstr>
      <vt:lpstr>Air Pollution is a Big Killer</vt:lpstr>
      <vt:lpstr>18-6 How Should We Deal with Air Pollution? </vt:lpstr>
      <vt:lpstr>PREVENTING AND REDUCING AIR POLLUTION</vt:lpstr>
      <vt:lpstr>PREVENTING AND REDUCING AIR POLLUTION</vt:lpstr>
      <vt:lpstr>Solutions:  Reducing Outdoor Air Pollution</vt:lpstr>
      <vt:lpstr>Solutions:  Reducing Outdoor Air Pollution</vt:lpstr>
      <vt:lpstr>Indoor Air Pollution</vt:lpstr>
    </vt:vector>
  </TitlesOfParts>
  <Company>Laura Murray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dc:title>
  <dc:creator>you</dc:creator>
  <cp:lastModifiedBy>titusd</cp:lastModifiedBy>
  <cp:revision>27</cp:revision>
  <dcterms:created xsi:type="dcterms:W3CDTF">2006-11-08T23:33:30Z</dcterms:created>
  <dcterms:modified xsi:type="dcterms:W3CDTF">2013-02-21T16:42:58Z</dcterms:modified>
</cp:coreProperties>
</file>