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29"/>
  </p:notesMasterIdLst>
  <p:sldIdLst>
    <p:sldId id="333" r:id="rId3"/>
    <p:sldId id="334" r:id="rId4"/>
    <p:sldId id="362" r:id="rId5"/>
    <p:sldId id="335" r:id="rId6"/>
    <p:sldId id="336" r:id="rId7"/>
    <p:sldId id="337" r:id="rId8"/>
    <p:sldId id="338" r:id="rId9"/>
    <p:sldId id="339" r:id="rId10"/>
    <p:sldId id="340" r:id="rId11"/>
    <p:sldId id="363" r:id="rId12"/>
    <p:sldId id="342" r:id="rId13"/>
    <p:sldId id="343" r:id="rId14"/>
    <p:sldId id="344" r:id="rId15"/>
    <p:sldId id="345" r:id="rId16"/>
    <p:sldId id="346" r:id="rId17"/>
    <p:sldId id="347" r:id="rId18"/>
    <p:sldId id="348" r:id="rId19"/>
    <p:sldId id="349" r:id="rId20"/>
    <p:sldId id="350" r:id="rId21"/>
    <p:sldId id="364" r:id="rId22"/>
    <p:sldId id="365" r:id="rId23"/>
    <p:sldId id="351" r:id="rId24"/>
    <p:sldId id="352" r:id="rId25"/>
    <p:sldId id="353" r:id="rId26"/>
    <p:sldId id="355" r:id="rId27"/>
    <p:sldId id="366" r:id="rId2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7" autoAdjust="0"/>
    <p:restoredTop sz="94667" autoAdjust="0"/>
  </p:normalViewPr>
  <p:slideViewPr>
    <p:cSldViewPr>
      <p:cViewPr varScale="1">
        <p:scale>
          <a:sx n="55" d="100"/>
          <a:sy n="55" d="100"/>
        </p:scale>
        <p:origin x="-91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6" d="100"/>
        <a:sy n="7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042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BC25243A-85D8-49B8-AF51-02F68833B5B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noTextEdit="1"/>
          </p:cNvSpPr>
          <p:nvPr>
            <p:ph type="sldImg"/>
          </p:nvPr>
        </p:nvSpPr>
        <p:spPr>
          <a:ln/>
        </p:spPr>
      </p:sp>
      <p:sp>
        <p:nvSpPr>
          <p:cNvPr id="91139"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eaLnBrk="1" hangingPunct="1"/>
            <a:endParaRPr lang="en-US" smtClean="0"/>
          </a:p>
        </p:txBody>
      </p:sp>
      <p:sp>
        <p:nvSpPr>
          <p:cNvPr id="100356" name="Slide Number Placeholder 3"/>
          <p:cNvSpPr>
            <a:spLocks noGrp="1"/>
          </p:cNvSpPr>
          <p:nvPr>
            <p:ph type="sldNum" sz="quarter" idx="5"/>
          </p:nvPr>
        </p:nvSpPr>
        <p:spPr>
          <a:noFill/>
        </p:spPr>
        <p:txBody>
          <a:bodyPr/>
          <a:lstStyle/>
          <a:p>
            <a:fld id="{CCE89749-BEF5-475D-BC2A-8D6D9CCF5D44}"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noTextEdit="1"/>
          </p:cNvSpPr>
          <p:nvPr>
            <p:ph type="sldImg"/>
          </p:nvPr>
        </p:nvSpPr>
        <p:spPr>
          <a:ln/>
        </p:spPr>
      </p:sp>
      <p:sp>
        <p:nvSpPr>
          <p:cNvPr id="101379"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noTextEdit="1"/>
          </p:cNvSpPr>
          <p:nvPr>
            <p:ph type="sldImg"/>
          </p:nvPr>
        </p:nvSpPr>
        <p:spPr>
          <a:ln/>
        </p:spPr>
      </p:sp>
      <p:sp>
        <p:nvSpPr>
          <p:cNvPr id="102403"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noTextEdit="1"/>
          </p:cNvSpPr>
          <p:nvPr>
            <p:ph type="sldImg"/>
          </p:nvPr>
        </p:nvSpPr>
        <p:spPr>
          <a:ln/>
        </p:spPr>
      </p:sp>
      <p:sp>
        <p:nvSpPr>
          <p:cNvPr id="103427"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noTextEdit="1"/>
          </p:cNvSpPr>
          <p:nvPr>
            <p:ph type="sldImg"/>
          </p:nvPr>
        </p:nvSpPr>
        <p:spPr>
          <a:ln/>
        </p:spPr>
      </p:sp>
      <p:sp>
        <p:nvSpPr>
          <p:cNvPr id="104451"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noTextEdit="1"/>
          </p:cNvSpPr>
          <p:nvPr>
            <p:ph type="sldImg"/>
          </p:nvPr>
        </p:nvSpPr>
        <p:spPr>
          <a:ln/>
        </p:spPr>
      </p:sp>
      <p:sp>
        <p:nvSpPr>
          <p:cNvPr id="105475"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noTextEdit="1"/>
          </p:cNvSpPr>
          <p:nvPr>
            <p:ph type="sldImg"/>
          </p:nvPr>
        </p:nvSpPr>
        <p:spPr>
          <a:ln/>
        </p:spPr>
      </p:sp>
      <p:sp>
        <p:nvSpPr>
          <p:cNvPr id="106499"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noTextEdit="1"/>
          </p:cNvSpPr>
          <p:nvPr>
            <p:ph type="sldImg"/>
          </p:nvPr>
        </p:nvSpPr>
        <p:spPr>
          <a:ln/>
        </p:spPr>
      </p:sp>
      <p:sp>
        <p:nvSpPr>
          <p:cNvPr id="107523"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noTextEdit="1"/>
          </p:cNvSpPr>
          <p:nvPr>
            <p:ph type="sldImg"/>
          </p:nvPr>
        </p:nvSpPr>
        <p:spPr>
          <a:ln/>
        </p:spPr>
      </p:sp>
      <p:sp>
        <p:nvSpPr>
          <p:cNvPr id="108547"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noTextEdit="1"/>
          </p:cNvSpPr>
          <p:nvPr>
            <p:ph type="sldImg"/>
          </p:nvPr>
        </p:nvSpPr>
        <p:spPr>
          <a:ln/>
        </p:spPr>
      </p:sp>
      <p:sp>
        <p:nvSpPr>
          <p:cNvPr id="109571"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noTextEdit="1"/>
          </p:cNvSpPr>
          <p:nvPr>
            <p:ph type="sldImg"/>
          </p:nvPr>
        </p:nvSpPr>
        <p:spPr>
          <a:ln/>
        </p:spPr>
      </p:sp>
      <p:sp>
        <p:nvSpPr>
          <p:cNvPr id="92163"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pPr eaLnBrk="1" hangingPunct="1"/>
            <a:endParaRPr lang="en-US" smtClean="0"/>
          </a:p>
        </p:txBody>
      </p:sp>
      <p:sp>
        <p:nvSpPr>
          <p:cNvPr id="110596" name="Slide Number Placeholder 3"/>
          <p:cNvSpPr>
            <a:spLocks noGrp="1"/>
          </p:cNvSpPr>
          <p:nvPr>
            <p:ph type="sldNum" sz="quarter" idx="5"/>
          </p:nvPr>
        </p:nvSpPr>
        <p:spPr>
          <a:noFill/>
        </p:spPr>
        <p:txBody>
          <a:bodyPr/>
          <a:lstStyle/>
          <a:p>
            <a:fld id="{F5717D28-F89D-4E6F-8E59-652D2499C075}"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pPr eaLnBrk="1" hangingPunct="1"/>
            <a:endParaRPr lang="en-US" smtClean="0"/>
          </a:p>
        </p:txBody>
      </p:sp>
      <p:sp>
        <p:nvSpPr>
          <p:cNvPr id="111620" name="Slide Number Placeholder 3"/>
          <p:cNvSpPr>
            <a:spLocks noGrp="1"/>
          </p:cNvSpPr>
          <p:nvPr>
            <p:ph type="sldNum" sz="quarter" idx="5"/>
          </p:nvPr>
        </p:nvSpPr>
        <p:spPr>
          <a:noFill/>
        </p:spPr>
        <p:txBody>
          <a:bodyPr/>
          <a:lstStyle/>
          <a:p>
            <a:fld id="{4E833836-D5D9-4673-8FE4-DED60FEEFB5C}"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noTextEdit="1"/>
          </p:cNvSpPr>
          <p:nvPr>
            <p:ph type="sldImg"/>
          </p:nvPr>
        </p:nvSpPr>
        <p:spPr>
          <a:ln/>
        </p:spPr>
      </p:sp>
      <p:sp>
        <p:nvSpPr>
          <p:cNvPr id="112643"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noTextEdit="1"/>
          </p:cNvSpPr>
          <p:nvPr>
            <p:ph type="sldImg"/>
          </p:nvPr>
        </p:nvSpPr>
        <p:spPr>
          <a:ln/>
        </p:spPr>
      </p:sp>
      <p:sp>
        <p:nvSpPr>
          <p:cNvPr id="113667"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noTextEdit="1"/>
          </p:cNvSpPr>
          <p:nvPr>
            <p:ph type="sldImg"/>
          </p:nvPr>
        </p:nvSpPr>
        <p:spPr>
          <a:ln/>
        </p:spPr>
      </p:sp>
      <p:sp>
        <p:nvSpPr>
          <p:cNvPr id="114691"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noTextEdit="1"/>
          </p:cNvSpPr>
          <p:nvPr>
            <p:ph type="sldImg"/>
          </p:nvPr>
        </p:nvSpPr>
        <p:spPr>
          <a:ln/>
        </p:spPr>
      </p:sp>
      <p:sp>
        <p:nvSpPr>
          <p:cNvPr id="115715"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pPr eaLnBrk="1" hangingPunct="1"/>
            <a:endParaRPr lang="en-US" smtClean="0"/>
          </a:p>
        </p:txBody>
      </p:sp>
      <p:sp>
        <p:nvSpPr>
          <p:cNvPr id="116740" name="Slide Number Placeholder 3"/>
          <p:cNvSpPr>
            <a:spLocks noGrp="1"/>
          </p:cNvSpPr>
          <p:nvPr>
            <p:ph type="sldNum" sz="quarter" idx="5"/>
          </p:nvPr>
        </p:nvSpPr>
        <p:spPr>
          <a:noFill/>
        </p:spPr>
        <p:txBody>
          <a:bodyPr/>
          <a:lstStyle/>
          <a:p>
            <a:fld id="{5BF29B97-EECD-4E3F-9B04-D4DC8BFDBF1D}" type="slidenum">
              <a:rPr lang="en-US" smtClean="0"/>
              <a:pPr/>
              <a:t>26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pPr eaLnBrk="1" hangingPunct="1"/>
            <a:endParaRPr lang="en-US" smtClean="0"/>
          </a:p>
        </p:txBody>
      </p:sp>
      <p:sp>
        <p:nvSpPr>
          <p:cNvPr id="93188" name="Slide Number Placeholder 3"/>
          <p:cNvSpPr>
            <a:spLocks noGrp="1"/>
          </p:cNvSpPr>
          <p:nvPr>
            <p:ph type="sldNum" sz="quarter" idx="5"/>
          </p:nvPr>
        </p:nvSpPr>
        <p:spPr>
          <a:noFill/>
        </p:spPr>
        <p:txBody>
          <a:bodyPr/>
          <a:lstStyle/>
          <a:p>
            <a:fld id="{DF0C31B0-A24D-4066-B208-0225960CA535}"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noTextEdit="1"/>
          </p:cNvSpPr>
          <p:nvPr>
            <p:ph type="sldImg"/>
          </p:nvPr>
        </p:nvSpPr>
        <p:spPr>
          <a:ln/>
        </p:spPr>
      </p:sp>
      <p:sp>
        <p:nvSpPr>
          <p:cNvPr id="94211"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95234" name="Rectangle 2"/>
          <p:cNvSpPr>
            <a:spLocks noChangeArrowheads="1" noTextEdit="1"/>
          </p:cNvSpPr>
          <p:nvPr>
            <p:ph type="sldImg"/>
          </p:nvPr>
        </p:nvSpPr>
        <p:spPr>
          <a:xfrm>
            <a:off x="1143000" y="687388"/>
            <a:ext cx="4572000" cy="3429000"/>
          </a:xfrm>
          <a:ln/>
        </p:spPr>
      </p:sp>
      <p:sp>
        <p:nvSpPr>
          <p:cNvPr id="95235" name="Rectangle 3"/>
          <p:cNvSpPr>
            <a:spLocks noGrp="1" noChangeArrowheads="1"/>
          </p:cNvSpPr>
          <p:nvPr>
            <p:ph type="body" idx="1"/>
          </p:nvPr>
        </p:nvSpPr>
        <p:spPr>
          <a:xfrm>
            <a:off x="912813" y="4343400"/>
            <a:ext cx="5032375" cy="4113213"/>
          </a:xfrm>
          <a:noFill/>
          <a:ln/>
        </p:spPr>
        <p:txBody>
          <a:bodyPr lIns="91426" tIns="45714" rIns="91426" bIns="45714"/>
          <a:lstStyle/>
          <a:p>
            <a:r>
              <a:rPr lang="el-GR" b="1" smtClean="0">
                <a:solidFill>
                  <a:srgbClr val="00AEF0"/>
                </a:solidFill>
                <a:cs typeface="Arial" charset="0"/>
              </a:rPr>
              <a:t>Figure 20.2</a:t>
            </a:r>
          </a:p>
          <a:p>
            <a:r>
              <a:rPr lang="el-GR" b="1" smtClean="0">
                <a:solidFill>
                  <a:srgbClr val="00AEF0"/>
                </a:solidFill>
                <a:cs typeface="Arial" charset="0"/>
              </a:rPr>
              <a:t>Science: </a:t>
            </a:r>
            <a:r>
              <a:rPr lang="el-GR" smtClean="0">
                <a:solidFill>
                  <a:srgbClr val="292526"/>
                </a:solidFill>
                <a:cs typeface="Arial" charset="0"/>
              </a:rPr>
              <a:t>estimated changes in the average global temperature of the atmosphere near the earth’s surface over different periods of time. Although a particular place might have much lower or much higher readings than the troposphere’s average temperature, such averages provide a valuable way to measure long-term trends. QUESTION: </a:t>
            </a:r>
            <a:r>
              <a:rPr lang="el-GR" i="1" smtClean="0">
                <a:solidFill>
                  <a:srgbClr val="292526"/>
                </a:solidFill>
                <a:cs typeface="Arial" charset="0"/>
              </a:rPr>
              <a:t>What two conclusions can you draw from these diagrams? </a:t>
            </a:r>
            <a:r>
              <a:rPr lang="el-GR" smtClean="0">
                <a:solidFill>
                  <a:srgbClr val="292526"/>
                </a:solidFill>
                <a:cs typeface="Arial" charset="0"/>
              </a:rPr>
              <a:t>(Data from Goddard Institute for Space Studies, Intergovernmental Panel on Climate Change, National Academy of Sciences, National Aeronautics and Space Agency, National Center for Atmospheric Research, National Oceanic and Atmospheric Administration)</a:t>
            </a:r>
            <a:endParaRPr lang="el-GR" smtClean="0">
              <a:solidFill>
                <a:srgbClr val="000000"/>
              </a:solidFill>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noTextEdit="1"/>
          </p:cNvSpPr>
          <p:nvPr>
            <p:ph type="sldImg"/>
          </p:nvPr>
        </p:nvSpPr>
        <p:spPr>
          <a:ln/>
        </p:spPr>
      </p:sp>
      <p:sp>
        <p:nvSpPr>
          <p:cNvPr id="96259"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noTextEdit="1"/>
          </p:cNvSpPr>
          <p:nvPr>
            <p:ph type="sldImg"/>
          </p:nvPr>
        </p:nvSpPr>
        <p:spPr>
          <a:ln/>
        </p:spPr>
      </p:sp>
      <p:sp>
        <p:nvSpPr>
          <p:cNvPr id="97283"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noTextEdit="1"/>
          </p:cNvSpPr>
          <p:nvPr>
            <p:ph type="sldImg"/>
          </p:nvPr>
        </p:nvSpPr>
        <p:spPr>
          <a:ln/>
        </p:spPr>
      </p:sp>
      <p:sp>
        <p:nvSpPr>
          <p:cNvPr id="98307"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noTextEdit="1"/>
          </p:cNvSpPr>
          <p:nvPr>
            <p:ph type="sldImg"/>
          </p:nvPr>
        </p:nvSpPr>
        <p:spPr>
          <a:ln/>
        </p:spPr>
      </p:sp>
      <p:sp>
        <p:nvSpPr>
          <p:cNvPr id="99331"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37FC4D-2962-4BE0-92A0-D96752F3183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CCBD86-7153-4C8A-A473-3F2ECFDA5F4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1CB650-31BB-4386-AD7B-A930CF88494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US"/>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US"/>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US"/>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US"/>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US"/>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US"/>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US"/>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en-US"/>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en-US"/>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en-US"/>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en-US"/>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US"/>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US"/>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a:p>
              </p:txBody>
            </p:sp>
          </p:grpSp>
        </p:grpSp>
      </p:grpSp>
      <p:sp>
        <p:nvSpPr>
          <p:cNvPr id="4162" name="Rectangle 66"/>
          <p:cNvSpPr>
            <a:spLocks noGrp="1" noChangeArrowheads="1"/>
          </p:cNvSpPr>
          <p:nvPr>
            <p:ph type="ctrTitle" sz="quarter"/>
          </p:nvPr>
        </p:nvSpPr>
        <p:spPr>
          <a:xfrm>
            <a:off x="685800" y="1692275"/>
            <a:ext cx="7772400" cy="1736725"/>
          </a:xfrm>
        </p:spPr>
        <p:txBody>
          <a:bodyPr anchor="b"/>
          <a:lstStyle>
            <a:lvl1pPr>
              <a:defRPr sz="4800"/>
            </a:lvl1pPr>
          </a:lstStyle>
          <a:p>
            <a:r>
              <a:rPr lang="en-US"/>
              <a:t>Click to edit Master title style</a:t>
            </a:r>
          </a:p>
        </p:txBody>
      </p:sp>
      <p:sp>
        <p:nvSpPr>
          <p:cNvPr id="4163"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solidFill>
                  <a:schemeClr val="tx1"/>
                </a:solidFill>
              </a:defRPr>
            </a:lvl1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91013"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2013" y="1371600"/>
            <a:ext cx="4291012"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987CF5-8990-42AD-9213-D499FEA5540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68263"/>
            <a:ext cx="2190750" cy="65611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68263"/>
            <a:ext cx="6419850" cy="6561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877411-F0F6-4DFC-91C9-75D43119AF6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F36381-9EA3-49FD-A407-9BF0950581C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9A65629-4A52-41C3-B976-055E7FE144F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0067B3B-6B46-42D7-A85A-A37B8E294D1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4EF4EBB-3CF2-415C-8874-4DE28A63FD0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0D1294-7B6E-4EF5-A0D8-A4FF9C6C0CD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60EA5D-8B73-4A1B-A535-440339E9AE1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9256952F-EDA3-401B-9381-AFC882DFE86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userDrawn="1"/>
        </p:nvGrpSpPr>
        <p:grpSpPr bwMode="auto">
          <a:xfrm>
            <a:off x="3175" y="4267200"/>
            <a:ext cx="9140825" cy="2590800"/>
            <a:chOff x="2" y="2688"/>
            <a:chExt cx="5758" cy="1632"/>
          </a:xfrm>
        </p:grpSpPr>
        <p:sp>
          <p:nvSpPr>
            <p:cNvPr id="3075" name="Freeform 3"/>
            <p:cNvSpPr>
              <a:spLocks/>
            </p:cNvSpPr>
            <p:nvPr userDrawn="1"/>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grpSp>
          <p:nvGrpSpPr>
            <p:cNvPr id="2054" name="Group 4"/>
            <p:cNvGrpSpPr>
              <a:grpSpLocks/>
            </p:cNvGrpSpPr>
            <p:nvPr userDrawn="1"/>
          </p:nvGrpSpPr>
          <p:grpSpPr bwMode="auto">
            <a:xfrm>
              <a:off x="3528" y="3715"/>
              <a:ext cx="792" cy="521"/>
              <a:chOff x="3527" y="3715"/>
              <a:chExt cx="792" cy="521"/>
            </a:xfrm>
          </p:grpSpPr>
          <p:sp>
            <p:nvSpPr>
              <p:cNvPr id="3077" name="Oval 5"/>
              <p:cNvSpPr>
                <a:spLocks noChangeArrowheads="1"/>
              </p:cNvSpPr>
              <p:nvPr userDrawn="1"/>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US"/>
              </a:p>
            </p:txBody>
          </p:sp>
          <p:sp>
            <p:nvSpPr>
              <p:cNvPr id="2" name="Oval 6"/>
              <p:cNvSpPr>
                <a:spLocks noChangeArrowheads="1"/>
              </p:cNvSpPr>
              <p:nvPr userDrawn="1"/>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US"/>
              </a:p>
            </p:txBody>
          </p:sp>
          <p:sp>
            <p:nvSpPr>
              <p:cNvPr id="3" name="Oval 7"/>
              <p:cNvSpPr>
                <a:spLocks noChangeArrowheads="1"/>
              </p:cNvSpPr>
              <p:nvPr userDrawn="1"/>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4" name="Oval 8"/>
              <p:cNvSpPr>
                <a:spLocks noChangeArrowheads="1"/>
              </p:cNvSpPr>
              <p:nvPr userDrawn="1"/>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p>
            </p:txBody>
          </p:sp>
          <p:sp>
            <p:nvSpPr>
              <p:cNvPr id="5" name="Oval 9"/>
              <p:cNvSpPr>
                <a:spLocks noChangeArrowheads="1"/>
              </p:cNvSpPr>
              <p:nvPr userDrawn="1"/>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3082" name="Freeform 10"/>
              <p:cNvSpPr>
                <a:spLocks/>
              </p:cNvSpPr>
              <p:nvPr userDrawn="1"/>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a:p>
            </p:txBody>
          </p:sp>
          <p:sp>
            <p:nvSpPr>
              <p:cNvPr id="3083" name="Freeform 11"/>
              <p:cNvSpPr>
                <a:spLocks/>
              </p:cNvSpPr>
              <p:nvPr userDrawn="1"/>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a:p>
            </p:txBody>
          </p:sp>
          <p:sp>
            <p:nvSpPr>
              <p:cNvPr id="3084" name="Freeform 12"/>
              <p:cNvSpPr>
                <a:spLocks/>
              </p:cNvSpPr>
              <p:nvPr userDrawn="1"/>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3085" name="Freeform 13"/>
              <p:cNvSpPr>
                <a:spLocks/>
              </p:cNvSpPr>
              <p:nvPr userDrawn="1"/>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a:p>
            </p:txBody>
          </p:sp>
          <p:sp>
            <p:nvSpPr>
              <p:cNvPr id="3086" name="Freeform 14"/>
              <p:cNvSpPr>
                <a:spLocks/>
              </p:cNvSpPr>
              <p:nvPr userDrawn="1"/>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a:p>
            </p:txBody>
          </p:sp>
          <p:sp>
            <p:nvSpPr>
              <p:cNvPr id="3087" name="Oval 15"/>
              <p:cNvSpPr>
                <a:spLocks noChangeArrowheads="1"/>
              </p:cNvSpPr>
              <p:nvPr userDrawn="1"/>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grpSp>
        <p:grpSp>
          <p:nvGrpSpPr>
            <p:cNvPr id="2055" name="Group 16"/>
            <p:cNvGrpSpPr>
              <a:grpSpLocks/>
            </p:cNvGrpSpPr>
            <p:nvPr userDrawn="1"/>
          </p:nvGrpSpPr>
          <p:grpSpPr bwMode="auto">
            <a:xfrm>
              <a:off x="1776" y="3631"/>
              <a:ext cx="1626" cy="683"/>
              <a:chOff x="1776" y="3631"/>
              <a:chExt cx="1626" cy="683"/>
            </a:xfrm>
          </p:grpSpPr>
          <p:sp>
            <p:nvSpPr>
              <p:cNvPr id="6" name="Oval 17"/>
              <p:cNvSpPr>
                <a:spLocks noChangeArrowheads="1"/>
              </p:cNvSpPr>
              <p:nvPr userDrawn="1"/>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US"/>
              </a:p>
            </p:txBody>
          </p:sp>
          <p:sp>
            <p:nvSpPr>
              <p:cNvPr id="3090" name="Oval 18"/>
              <p:cNvSpPr>
                <a:spLocks noChangeArrowheads="1"/>
              </p:cNvSpPr>
              <p:nvPr userDrawn="1"/>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US"/>
              </a:p>
            </p:txBody>
          </p:sp>
          <p:sp>
            <p:nvSpPr>
              <p:cNvPr id="3091" name="Oval 19"/>
              <p:cNvSpPr>
                <a:spLocks noChangeArrowheads="1"/>
              </p:cNvSpPr>
              <p:nvPr userDrawn="1"/>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US"/>
              </a:p>
            </p:txBody>
          </p:sp>
          <p:sp>
            <p:nvSpPr>
              <p:cNvPr id="3092" name="Oval 20"/>
              <p:cNvSpPr>
                <a:spLocks noChangeArrowheads="1"/>
              </p:cNvSpPr>
              <p:nvPr userDrawn="1"/>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p>
            </p:txBody>
          </p:sp>
          <p:sp>
            <p:nvSpPr>
              <p:cNvPr id="3093" name="Oval 21"/>
              <p:cNvSpPr>
                <a:spLocks noChangeArrowheads="1"/>
              </p:cNvSpPr>
              <p:nvPr userDrawn="1"/>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sp>
            <p:nvSpPr>
              <p:cNvPr id="3094" name="Oval 22"/>
              <p:cNvSpPr>
                <a:spLocks noChangeArrowheads="1"/>
              </p:cNvSpPr>
              <p:nvPr userDrawn="1"/>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p>
            </p:txBody>
          </p:sp>
          <p:sp>
            <p:nvSpPr>
              <p:cNvPr id="3095" name="Oval 23"/>
              <p:cNvSpPr>
                <a:spLocks noChangeArrowheads="1"/>
              </p:cNvSpPr>
              <p:nvPr userDrawn="1"/>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US"/>
              </a:p>
            </p:txBody>
          </p:sp>
          <p:sp>
            <p:nvSpPr>
              <p:cNvPr id="3096" name="Oval 24"/>
              <p:cNvSpPr>
                <a:spLocks noChangeArrowheads="1"/>
              </p:cNvSpPr>
              <p:nvPr userDrawn="1"/>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US"/>
              </a:p>
            </p:txBody>
          </p:sp>
          <p:sp>
            <p:nvSpPr>
              <p:cNvPr id="3097" name="Freeform 25"/>
              <p:cNvSpPr>
                <a:spLocks/>
              </p:cNvSpPr>
              <p:nvPr userDrawn="1"/>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a:p>
            </p:txBody>
          </p:sp>
          <p:sp>
            <p:nvSpPr>
              <p:cNvPr id="3098" name="Freeform 26"/>
              <p:cNvSpPr>
                <a:spLocks/>
              </p:cNvSpPr>
              <p:nvPr userDrawn="1"/>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a:p>
            </p:txBody>
          </p:sp>
          <p:sp>
            <p:nvSpPr>
              <p:cNvPr id="3099" name="Freeform 27"/>
              <p:cNvSpPr>
                <a:spLocks/>
              </p:cNvSpPr>
              <p:nvPr userDrawn="1"/>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a:p>
            </p:txBody>
          </p:sp>
          <p:sp>
            <p:nvSpPr>
              <p:cNvPr id="3100" name="Freeform 28"/>
              <p:cNvSpPr>
                <a:spLocks/>
              </p:cNvSpPr>
              <p:nvPr userDrawn="1"/>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a:p>
            </p:txBody>
          </p:sp>
          <p:sp>
            <p:nvSpPr>
              <p:cNvPr id="3101" name="Freeform 29"/>
              <p:cNvSpPr>
                <a:spLocks/>
              </p:cNvSpPr>
              <p:nvPr userDrawn="1"/>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en-US"/>
              </a:p>
            </p:txBody>
          </p:sp>
          <p:sp>
            <p:nvSpPr>
              <p:cNvPr id="3102" name="Freeform 30"/>
              <p:cNvSpPr>
                <a:spLocks/>
              </p:cNvSpPr>
              <p:nvPr userDrawn="1"/>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en-US"/>
              </a:p>
            </p:txBody>
          </p:sp>
          <p:sp>
            <p:nvSpPr>
              <p:cNvPr id="3103" name="Freeform 31"/>
              <p:cNvSpPr>
                <a:spLocks/>
              </p:cNvSpPr>
              <p:nvPr userDrawn="1"/>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3104" name="Freeform 32"/>
              <p:cNvSpPr>
                <a:spLocks/>
              </p:cNvSpPr>
              <p:nvPr userDrawn="1"/>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3105" name="Freeform 33"/>
              <p:cNvSpPr>
                <a:spLocks/>
              </p:cNvSpPr>
              <p:nvPr userDrawn="1"/>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3106" name="Freeform 34"/>
              <p:cNvSpPr>
                <a:spLocks/>
              </p:cNvSpPr>
              <p:nvPr userDrawn="1"/>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en-US"/>
              </a:p>
            </p:txBody>
          </p:sp>
        </p:grpSp>
        <p:grpSp>
          <p:nvGrpSpPr>
            <p:cNvPr id="2056" name="Group 35"/>
            <p:cNvGrpSpPr>
              <a:grpSpLocks/>
            </p:cNvGrpSpPr>
            <p:nvPr userDrawn="1"/>
          </p:nvGrpSpPr>
          <p:grpSpPr bwMode="auto">
            <a:xfrm>
              <a:off x="4128" y="3360"/>
              <a:ext cx="1351" cy="821"/>
              <a:chOff x="4128" y="3360"/>
              <a:chExt cx="1351" cy="821"/>
            </a:xfrm>
          </p:grpSpPr>
          <p:sp>
            <p:nvSpPr>
              <p:cNvPr id="3108" name="Freeform 36"/>
              <p:cNvSpPr>
                <a:spLocks noEditPoints="1"/>
              </p:cNvSpPr>
              <p:nvPr userDrawn="1"/>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3109" name="Freeform 37"/>
              <p:cNvSpPr>
                <a:spLocks/>
              </p:cNvSpPr>
              <p:nvPr userDrawn="1"/>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3110" name="Freeform 38"/>
              <p:cNvSpPr>
                <a:spLocks/>
              </p:cNvSpPr>
              <p:nvPr userDrawn="1"/>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a:p>
            </p:txBody>
          </p:sp>
          <p:sp>
            <p:nvSpPr>
              <p:cNvPr id="3111" name="Freeform 39"/>
              <p:cNvSpPr>
                <a:spLocks/>
              </p:cNvSpPr>
              <p:nvPr userDrawn="1"/>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3112" name="Freeform 40"/>
              <p:cNvSpPr>
                <a:spLocks/>
              </p:cNvSpPr>
              <p:nvPr userDrawn="1"/>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3113" name="Freeform 41"/>
              <p:cNvSpPr>
                <a:spLocks/>
              </p:cNvSpPr>
              <p:nvPr userDrawn="1"/>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3114" name="Freeform 42"/>
              <p:cNvSpPr>
                <a:spLocks/>
              </p:cNvSpPr>
              <p:nvPr userDrawn="1"/>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3115" name="Freeform 43"/>
              <p:cNvSpPr>
                <a:spLocks/>
              </p:cNvSpPr>
              <p:nvPr userDrawn="1"/>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en-US"/>
              </a:p>
            </p:txBody>
          </p:sp>
          <p:sp>
            <p:nvSpPr>
              <p:cNvPr id="3116" name="Freeform 44"/>
              <p:cNvSpPr>
                <a:spLocks/>
              </p:cNvSpPr>
              <p:nvPr userDrawn="1"/>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sp>
            <p:nvSpPr>
              <p:cNvPr id="3117" name="Freeform 45"/>
              <p:cNvSpPr>
                <a:spLocks/>
              </p:cNvSpPr>
              <p:nvPr userDrawn="1"/>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3118" name="Freeform 46"/>
              <p:cNvSpPr>
                <a:spLocks/>
              </p:cNvSpPr>
              <p:nvPr userDrawn="1"/>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3119" name="Oval 47"/>
              <p:cNvSpPr>
                <a:spLocks noChangeArrowheads="1"/>
              </p:cNvSpPr>
              <p:nvPr userDrawn="1"/>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US"/>
              </a:p>
            </p:txBody>
          </p:sp>
          <p:sp>
            <p:nvSpPr>
              <p:cNvPr id="3120" name="Oval 48"/>
              <p:cNvSpPr>
                <a:spLocks noChangeArrowheads="1"/>
              </p:cNvSpPr>
              <p:nvPr userDrawn="1"/>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US"/>
              </a:p>
            </p:txBody>
          </p:sp>
          <p:sp>
            <p:nvSpPr>
              <p:cNvPr id="3121" name="Oval 49"/>
              <p:cNvSpPr>
                <a:spLocks noChangeArrowheads="1"/>
              </p:cNvSpPr>
              <p:nvPr userDrawn="1"/>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3122" name="Oval 50"/>
              <p:cNvSpPr>
                <a:spLocks noChangeArrowheads="1"/>
              </p:cNvSpPr>
              <p:nvPr userDrawn="1"/>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sp>
            <p:nvSpPr>
              <p:cNvPr id="3123" name="Oval 51"/>
              <p:cNvSpPr>
                <a:spLocks noChangeArrowheads="1"/>
              </p:cNvSpPr>
              <p:nvPr userDrawn="1"/>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3124" name="Oval 52"/>
              <p:cNvSpPr>
                <a:spLocks noChangeArrowheads="1"/>
              </p:cNvSpPr>
              <p:nvPr userDrawn="1"/>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p>
            </p:txBody>
          </p:sp>
        </p:grpSp>
        <p:grpSp>
          <p:nvGrpSpPr>
            <p:cNvPr id="2057" name="Group 53"/>
            <p:cNvGrpSpPr>
              <a:grpSpLocks/>
            </p:cNvGrpSpPr>
            <p:nvPr userDrawn="1"/>
          </p:nvGrpSpPr>
          <p:grpSpPr bwMode="auto">
            <a:xfrm>
              <a:off x="5280" y="3024"/>
              <a:ext cx="425" cy="258"/>
              <a:chOff x="5280" y="3024"/>
              <a:chExt cx="425" cy="258"/>
            </a:xfrm>
          </p:grpSpPr>
          <p:sp>
            <p:nvSpPr>
              <p:cNvPr id="3126" name="Freeform 54"/>
              <p:cNvSpPr>
                <a:spLocks/>
              </p:cNvSpPr>
              <p:nvPr userDrawn="1"/>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3127" name="Freeform 55"/>
              <p:cNvSpPr>
                <a:spLocks/>
              </p:cNvSpPr>
              <p:nvPr userDrawn="1"/>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3128" name="Freeform 56"/>
              <p:cNvSpPr>
                <a:spLocks/>
              </p:cNvSpPr>
              <p:nvPr userDrawn="1"/>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3129" name="Freeform 57"/>
              <p:cNvSpPr>
                <a:spLocks/>
              </p:cNvSpPr>
              <p:nvPr userDrawn="1"/>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3130" name="Freeform 58"/>
              <p:cNvSpPr>
                <a:spLocks/>
              </p:cNvSpPr>
              <p:nvPr userDrawn="1"/>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3131" name="Freeform 59"/>
              <p:cNvSpPr>
                <a:spLocks/>
              </p:cNvSpPr>
              <p:nvPr userDrawn="1"/>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3132" name="Freeform 60"/>
              <p:cNvSpPr>
                <a:spLocks noEditPoints="1"/>
              </p:cNvSpPr>
              <p:nvPr userDrawn="1"/>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nvGrpSpPr>
              <p:cNvPr id="2065" name="Group 61"/>
              <p:cNvGrpSpPr>
                <a:grpSpLocks/>
              </p:cNvGrpSpPr>
              <p:nvPr userDrawn="1"/>
            </p:nvGrpSpPr>
            <p:grpSpPr bwMode="auto">
              <a:xfrm>
                <a:off x="5381" y="3085"/>
                <a:ext cx="227" cy="132"/>
                <a:chOff x="5381" y="3085"/>
                <a:chExt cx="227" cy="132"/>
              </a:xfrm>
            </p:grpSpPr>
            <p:sp>
              <p:nvSpPr>
                <p:cNvPr id="3134"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a:p>
              </p:txBody>
            </p:sp>
            <p:sp>
              <p:nvSpPr>
                <p:cNvPr id="3135"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a:p>
              </p:txBody>
            </p:sp>
            <p:sp>
              <p:nvSpPr>
                <p:cNvPr id="3136"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a:p>
              </p:txBody>
            </p:sp>
            <p:sp>
              <p:nvSpPr>
                <p:cNvPr id="3137"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a:p>
              </p:txBody>
            </p:sp>
          </p:grpSp>
        </p:grpSp>
      </p:grpSp>
      <p:sp>
        <p:nvSpPr>
          <p:cNvPr id="3138" name="Rectangle 66"/>
          <p:cNvSpPr>
            <a:spLocks noGrp="1" noChangeArrowheads="1"/>
          </p:cNvSpPr>
          <p:nvPr>
            <p:ph type="title"/>
          </p:nvPr>
        </p:nvSpPr>
        <p:spPr bwMode="auto">
          <a:xfrm>
            <a:off x="228600" y="68263"/>
            <a:ext cx="87630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3139" name="Rectangle 67"/>
          <p:cNvSpPr>
            <a:spLocks noGrp="1" noChangeArrowheads="1"/>
          </p:cNvSpPr>
          <p:nvPr>
            <p:ph type="body" idx="1"/>
          </p:nvPr>
        </p:nvSpPr>
        <p:spPr bwMode="auto">
          <a:xfrm>
            <a:off x="228600" y="1371600"/>
            <a:ext cx="8734425" cy="525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803"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iming>
    <p:tnLst>
      <p:par>
        <p:cTn id="1" dur="indefinite" restart="never" nodeType="tmRoot"/>
      </p:par>
    </p:tnLst>
  </p:timing>
  <p:txStyles>
    <p:titleStyle>
      <a:lvl1pPr algn="ctr" rtl="0" eaLnBrk="0" fontAlgn="base" hangingPunct="0">
        <a:spcBef>
          <a:spcPct val="0"/>
        </a:spcBef>
        <a:spcAft>
          <a:spcPct val="0"/>
        </a:spcAft>
        <a:defRPr sz="4000">
          <a:solidFill>
            <a:schemeClr val="folHlink"/>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a:solidFill>
            <a:schemeClr val="folHlink"/>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000">
          <a:solidFill>
            <a:schemeClr val="folHlink"/>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000">
          <a:solidFill>
            <a:schemeClr val="folHlink"/>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000">
          <a:solidFill>
            <a:schemeClr val="folHlink"/>
          </a:solidFill>
          <a:effectLst>
            <a:outerShdw blurRad="38100" dist="38100" dir="2700000" algn="tl">
              <a:srgbClr val="000000"/>
            </a:outerShdw>
          </a:effectLst>
          <a:latin typeface="Arial" charset="0"/>
        </a:defRPr>
      </a:lvl5pPr>
      <a:lvl6pPr marL="457200" algn="ctr" rtl="0" fontAlgn="base">
        <a:spcBef>
          <a:spcPct val="0"/>
        </a:spcBef>
        <a:spcAft>
          <a:spcPct val="0"/>
        </a:spcAft>
        <a:defRPr sz="4000">
          <a:solidFill>
            <a:schemeClr val="folHlink"/>
          </a:solidFill>
          <a:effectLst>
            <a:outerShdw blurRad="38100" dist="38100" dir="2700000" algn="tl">
              <a:srgbClr val="000000"/>
            </a:outerShdw>
          </a:effectLst>
          <a:latin typeface="Arial" charset="0"/>
        </a:defRPr>
      </a:lvl6pPr>
      <a:lvl7pPr marL="914400" algn="ctr" rtl="0" fontAlgn="base">
        <a:spcBef>
          <a:spcPct val="0"/>
        </a:spcBef>
        <a:spcAft>
          <a:spcPct val="0"/>
        </a:spcAft>
        <a:defRPr sz="4000">
          <a:solidFill>
            <a:schemeClr val="folHlink"/>
          </a:solidFill>
          <a:effectLst>
            <a:outerShdw blurRad="38100" dist="38100" dir="2700000" algn="tl">
              <a:srgbClr val="000000"/>
            </a:outerShdw>
          </a:effectLst>
          <a:latin typeface="Arial" charset="0"/>
        </a:defRPr>
      </a:lvl7pPr>
      <a:lvl8pPr marL="1371600" algn="ctr" rtl="0" fontAlgn="base">
        <a:spcBef>
          <a:spcPct val="0"/>
        </a:spcBef>
        <a:spcAft>
          <a:spcPct val="0"/>
        </a:spcAft>
        <a:defRPr sz="4000">
          <a:solidFill>
            <a:schemeClr val="folHlink"/>
          </a:solidFill>
          <a:effectLst>
            <a:outerShdw blurRad="38100" dist="38100" dir="2700000" algn="tl">
              <a:srgbClr val="000000"/>
            </a:outerShdw>
          </a:effectLst>
          <a:latin typeface="Arial" charset="0"/>
        </a:defRPr>
      </a:lvl8pPr>
      <a:lvl9pPr marL="1828800" algn="ctr" rtl="0" fontAlgn="base">
        <a:spcBef>
          <a:spcPct val="0"/>
        </a:spcBef>
        <a:spcAft>
          <a:spcPct val="0"/>
        </a:spcAft>
        <a:defRPr sz="4000">
          <a:solidFill>
            <a:schemeClr val="folHlink"/>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rgbClr val="FFFFFF"/>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rgbClr val="FFFFFF"/>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rgbClr val="FFFFFF"/>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rgbClr val="FFFFFF"/>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rgbClr val="FFFFFF"/>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rgbClr val="FF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rgbClr val="FF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rgbClr val="FF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rgbClr val="FF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2284413"/>
            <a:ext cx="7772400" cy="1146175"/>
          </a:xfrm>
          <a:noFill/>
        </p:spPr>
        <p:txBody>
          <a:bodyPr/>
          <a:lstStyle/>
          <a:p>
            <a:r>
              <a:rPr lang="en-US" smtClean="0">
                <a:effectLst/>
              </a:rPr>
              <a:t>Chapter 19</a:t>
            </a:r>
          </a:p>
        </p:txBody>
      </p:sp>
      <p:sp>
        <p:nvSpPr>
          <p:cNvPr id="33795" name="Rectangle 3"/>
          <p:cNvSpPr>
            <a:spLocks noGrp="1" noChangeArrowheads="1"/>
          </p:cNvSpPr>
          <p:nvPr>
            <p:ph type="subTitle" idx="1"/>
          </p:nvPr>
        </p:nvSpPr>
        <p:spPr>
          <a:noFill/>
        </p:spPr>
        <p:txBody>
          <a:bodyPr/>
          <a:lstStyle/>
          <a:p>
            <a:pPr>
              <a:lnSpc>
                <a:spcPct val="80000"/>
              </a:lnSpc>
            </a:pPr>
            <a:r>
              <a:rPr lang="en-US" sz="4400" smtClean="0">
                <a:effectLst/>
              </a:rPr>
              <a:t>Climate Change and Ozone Depletion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i="1" smtClean="0"/>
              <a:t>19-2 What Are Some Possible Effects of a Warmer Atmosphere? </a:t>
            </a:r>
          </a:p>
        </p:txBody>
      </p:sp>
      <p:sp>
        <p:nvSpPr>
          <p:cNvPr id="27651" name="Rectangle 3"/>
          <p:cNvSpPr>
            <a:spLocks noGrp="1" noChangeArrowheads="1"/>
          </p:cNvSpPr>
          <p:nvPr>
            <p:ph type="body" idx="1"/>
          </p:nvPr>
        </p:nvSpPr>
        <p:spPr/>
        <p:txBody>
          <a:bodyPr/>
          <a:lstStyle/>
          <a:p>
            <a:pPr eaLnBrk="1" hangingPunct="1">
              <a:defRPr/>
            </a:pPr>
            <a:r>
              <a:rPr lang="en-US" b="1" i="1" smtClean="0"/>
              <a:t>Concept 19-2  </a:t>
            </a:r>
            <a:r>
              <a:rPr lang="en-US" i="1" smtClean="0"/>
              <a:t>The projected rapid change in the atmosphere's temperature during this century is very likely to increase drought and flooding, shift areas where food can be grown, raise sea levels, result in intense heat waves, and cause the premature extinction of many species. </a:t>
            </a:r>
            <a:endParaRPr 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28600" y="68263"/>
            <a:ext cx="8763000" cy="1684337"/>
          </a:xfrm>
          <a:noFill/>
        </p:spPr>
        <p:txBody>
          <a:bodyPr/>
          <a:lstStyle/>
          <a:p>
            <a:r>
              <a:rPr lang="en-US" smtClean="0">
                <a:effectLst/>
              </a:rPr>
              <a:t>Why Should We Be Concerned about a Warmer Earth?</a:t>
            </a:r>
          </a:p>
        </p:txBody>
      </p:sp>
      <p:sp>
        <p:nvSpPr>
          <p:cNvPr id="44035" name="Rectangle 3"/>
          <p:cNvSpPr>
            <a:spLocks noGrp="1" noChangeArrowheads="1"/>
          </p:cNvSpPr>
          <p:nvPr>
            <p:ph type="body" idx="1"/>
          </p:nvPr>
        </p:nvSpPr>
        <p:spPr>
          <a:xfrm>
            <a:off x="228600" y="1676400"/>
            <a:ext cx="8734425" cy="4953000"/>
          </a:xfrm>
          <a:noFill/>
        </p:spPr>
        <p:txBody>
          <a:bodyPr/>
          <a:lstStyle/>
          <a:p>
            <a:r>
              <a:rPr lang="en-US" smtClean="0">
                <a:effectLst/>
              </a:rPr>
              <a:t>A rapid increase in the temperature of the troposphere during this century would give us little time to deal with its harmful effects.</a:t>
            </a:r>
          </a:p>
          <a:p>
            <a:r>
              <a:rPr lang="en-US" smtClean="0">
                <a:effectLst/>
              </a:rPr>
              <a:t>As a prevention strategy scientists urge to cut global CO</a:t>
            </a:r>
            <a:r>
              <a:rPr lang="en-US" baseline="-25000" smtClean="0">
                <a:effectLst/>
              </a:rPr>
              <a:t>2 </a:t>
            </a:r>
            <a:r>
              <a:rPr lang="en-US" smtClean="0">
                <a:effectLst/>
              </a:rPr>
              <a:t>emissions in half over the next 50 years.</a:t>
            </a:r>
          </a:p>
          <a:p>
            <a:pPr lvl="1"/>
            <a:r>
              <a:rPr lang="en-US" smtClean="0">
                <a:effectLst/>
              </a:rPr>
              <a:t>This could prevent changes in the earth’s climate system that would last for tens of thousands of years.</a:t>
            </a:r>
          </a:p>
          <a:p>
            <a:endParaRPr lang="en-US" smtClean="0">
              <a:effectLst/>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68263"/>
            <a:ext cx="8991600" cy="1379537"/>
          </a:xfrm>
          <a:noFill/>
        </p:spPr>
        <p:txBody>
          <a:bodyPr/>
          <a:lstStyle/>
          <a:p>
            <a:r>
              <a:rPr lang="en-US" smtClean="0">
                <a:effectLst/>
              </a:rPr>
              <a:t>Effects of Higher </a:t>
            </a:r>
            <a:br>
              <a:rPr lang="en-US" smtClean="0">
                <a:effectLst/>
              </a:rPr>
            </a:br>
            <a:r>
              <a:rPr lang="en-US" smtClean="0">
                <a:effectLst/>
              </a:rPr>
              <a:t>CO</a:t>
            </a:r>
            <a:r>
              <a:rPr lang="en-US" baseline="-25000" smtClean="0">
                <a:effectLst/>
              </a:rPr>
              <a:t>2 </a:t>
            </a:r>
            <a:r>
              <a:rPr lang="en-US" smtClean="0">
                <a:effectLst/>
              </a:rPr>
              <a:t>Levels on Photosynthesis</a:t>
            </a:r>
          </a:p>
        </p:txBody>
      </p:sp>
      <p:sp>
        <p:nvSpPr>
          <p:cNvPr id="45059" name="Rectangle 3"/>
          <p:cNvSpPr>
            <a:spLocks noGrp="1" noChangeArrowheads="1"/>
          </p:cNvSpPr>
          <p:nvPr>
            <p:ph type="body" idx="1"/>
          </p:nvPr>
        </p:nvSpPr>
        <p:spPr>
          <a:xfrm>
            <a:off x="228600" y="1524000"/>
            <a:ext cx="8734425" cy="5029200"/>
          </a:xfrm>
          <a:noFill/>
        </p:spPr>
        <p:txBody>
          <a:bodyPr/>
          <a:lstStyle/>
          <a:p>
            <a:r>
              <a:rPr lang="en-US" smtClean="0">
                <a:effectLst/>
              </a:rPr>
              <a:t>Increased CO</a:t>
            </a:r>
            <a:r>
              <a:rPr lang="en-US" baseline="-25000" smtClean="0">
                <a:effectLst/>
              </a:rPr>
              <a:t>2</a:t>
            </a:r>
            <a:r>
              <a:rPr lang="en-US" smtClean="0">
                <a:effectLst/>
              </a:rPr>
              <a:t> in the troposphere can increase plant photosynthesis (PS) but:</a:t>
            </a:r>
          </a:p>
          <a:p>
            <a:pPr lvl="1"/>
            <a:r>
              <a:rPr lang="en-US" smtClean="0">
                <a:effectLst/>
              </a:rPr>
              <a:t>The increase in PS would slow as the plants reach maturity.</a:t>
            </a:r>
          </a:p>
          <a:p>
            <a:pPr lvl="1"/>
            <a:r>
              <a:rPr lang="en-US" smtClean="0">
                <a:effectLst/>
              </a:rPr>
              <a:t>Carbon stored by the plants would be returned to the atmosphere as CO</a:t>
            </a:r>
            <a:r>
              <a:rPr lang="en-US" baseline="-25000" smtClean="0">
                <a:effectLst/>
              </a:rPr>
              <a:t>2</a:t>
            </a:r>
            <a:r>
              <a:rPr lang="en-US" smtClean="0">
                <a:effectLst/>
              </a:rPr>
              <a:t> when the plants die.</a:t>
            </a:r>
          </a:p>
          <a:p>
            <a:pPr lvl="1"/>
            <a:r>
              <a:rPr lang="en-US" smtClean="0">
                <a:effectLst/>
              </a:rPr>
              <a:t>Increased PS decreases the amount of carbon stored in the soil.</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noFill/>
        </p:spPr>
        <p:txBody>
          <a:bodyPr/>
          <a:lstStyle/>
          <a:p>
            <a:r>
              <a:rPr lang="en-US" smtClean="0">
                <a:effectLst/>
              </a:rPr>
              <a:t>EFFECTS OF GLOBAL WARMING</a:t>
            </a:r>
          </a:p>
        </p:txBody>
      </p:sp>
      <p:sp>
        <p:nvSpPr>
          <p:cNvPr id="46083" name="Rectangle 3"/>
          <p:cNvSpPr>
            <a:spLocks noGrp="1" noChangeArrowheads="1"/>
          </p:cNvSpPr>
          <p:nvPr>
            <p:ph type="body" idx="1"/>
          </p:nvPr>
        </p:nvSpPr>
        <p:spPr>
          <a:noFill/>
        </p:spPr>
        <p:txBody>
          <a:bodyPr/>
          <a:lstStyle/>
          <a:p>
            <a:r>
              <a:rPr lang="en-US" smtClean="0">
                <a:effectLst/>
              </a:rPr>
              <a:t>A warmer climate would have beneficial and harmful effects but poor nations in the tropics would suffer the most.</a:t>
            </a:r>
          </a:p>
          <a:p>
            <a:r>
              <a:rPr lang="en-US" smtClean="0">
                <a:effectLst/>
              </a:rPr>
              <a:t>Some of the world’s floating ice and land-based glaciers are slowly melting and are helping warm the troposphere by reflecting less sunlight back into space.</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1" descr="2008"/>
          <p:cNvPicPr>
            <a:picLocks noChangeAspect="1" noChangeArrowheads="1"/>
          </p:cNvPicPr>
          <p:nvPr/>
        </p:nvPicPr>
        <p:blipFill>
          <a:blip r:embed="rId3" cstate="print"/>
          <a:srcRect/>
          <a:stretch>
            <a:fillRect/>
          </a:stretch>
        </p:blipFill>
        <p:spPr bwMode="auto">
          <a:xfrm>
            <a:off x="1676400" y="1143000"/>
            <a:ext cx="5778500" cy="3992563"/>
          </a:xfrm>
          <a:prstGeom prst="rect">
            <a:avLst/>
          </a:prstGeom>
          <a:noFill/>
          <a:ln w="9525">
            <a:noFill/>
            <a:miter lim="800000"/>
            <a:headEnd/>
            <a:tailEnd/>
          </a:ln>
        </p:spPr>
      </p:pic>
      <p:sp>
        <p:nvSpPr>
          <p:cNvPr id="47107" name="Rectangle 3"/>
          <p:cNvSpPr>
            <a:spLocks noGrp="1" noChangeArrowheads="1"/>
          </p:cNvSpPr>
          <p:nvPr>
            <p:ph type="title"/>
          </p:nvPr>
        </p:nvSpPr>
        <p:spPr>
          <a:noFill/>
        </p:spPr>
        <p:txBody>
          <a:bodyPr/>
          <a:lstStyle/>
          <a:p>
            <a:r>
              <a:rPr lang="en-US" smtClean="0">
                <a:effectLst/>
              </a:rPr>
              <a:t>EFFECTS OF GLOBAL WARMING</a:t>
            </a:r>
          </a:p>
        </p:txBody>
      </p:sp>
      <p:sp>
        <p:nvSpPr>
          <p:cNvPr id="47108" name="Rectangle 4"/>
          <p:cNvSpPr>
            <a:spLocks noGrp="1" noChangeArrowheads="1"/>
          </p:cNvSpPr>
          <p:nvPr>
            <p:ph type="body" idx="1"/>
          </p:nvPr>
        </p:nvSpPr>
        <p:spPr>
          <a:xfrm>
            <a:off x="228600" y="5105400"/>
            <a:ext cx="8734425" cy="1600200"/>
          </a:xfrm>
          <a:noFill/>
        </p:spPr>
        <p:txBody>
          <a:bodyPr/>
          <a:lstStyle/>
          <a:p>
            <a:r>
              <a:rPr lang="en-US" smtClean="0">
                <a:effectLst/>
              </a:rPr>
              <a:t>Between 1979 and 2005, average Arctic sea ice dropped 20% (as shown in blue hues above).</a:t>
            </a:r>
          </a:p>
        </p:txBody>
      </p:sp>
      <p:sp>
        <p:nvSpPr>
          <p:cNvPr id="177157" name="Text Box 5"/>
          <p:cNvSpPr txBox="1">
            <a:spLocks noChangeArrowheads="1"/>
          </p:cNvSpPr>
          <p:nvPr/>
        </p:nvSpPr>
        <p:spPr bwMode="auto">
          <a:xfrm>
            <a:off x="7620000" y="6540500"/>
            <a:ext cx="14192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2" charset="2"/>
              <a:buNone/>
              <a:defRPr/>
            </a:pPr>
            <a:r>
              <a:rPr lang="en-US" sz="1800">
                <a:effectLst>
                  <a:outerShdw blurRad="38100" dist="38100" dir="2700000" algn="tl">
                    <a:srgbClr val="000000"/>
                  </a:outerShdw>
                </a:effectLst>
              </a:rPr>
              <a:t>Figure 20-8</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1" descr="2010"/>
          <p:cNvPicPr>
            <a:picLocks noChangeAspect="1" noChangeArrowheads="1"/>
          </p:cNvPicPr>
          <p:nvPr/>
        </p:nvPicPr>
        <p:blipFill>
          <a:blip r:embed="rId3" cstate="print"/>
          <a:srcRect/>
          <a:stretch>
            <a:fillRect/>
          </a:stretch>
        </p:blipFill>
        <p:spPr bwMode="auto">
          <a:xfrm>
            <a:off x="228600" y="1447800"/>
            <a:ext cx="4132263" cy="4006850"/>
          </a:xfrm>
          <a:prstGeom prst="rect">
            <a:avLst/>
          </a:prstGeom>
          <a:noFill/>
          <a:ln w="9525">
            <a:noFill/>
            <a:miter lim="800000"/>
            <a:headEnd/>
            <a:tailEnd/>
          </a:ln>
        </p:spPr>
      </p:pic>
      <p:sp>
        <p:nvSpPr>
          <p:cNvPr id="48131" name="Rectangle 3"/>
          <p:cNvSpPr>
            <a:spLocks noGrp="1" noChangeArrowheads="1"/>
          </p:cNvSpPr>
          <p:nvPr>
            <p:ph type="title"/>
          </p:nvPr>
        </p:nvSpPr>
        <p:spPr>
          <a:noFill/>
        </p:spPr>
        <p:txBody>
          <a:bodyPr/>
          <a:lstStyle/>
          <a:p>
            <a:r>
              <a:rPr lang="en-US" smtClean="0">
                <a:effectLst/>
              </a:rPr>
              <a:t>Rising Sea Levels</a:t>
            </a:r>
          </a:p>
        </p:txBody>
      </p:sp>
      <p:sp>
        <p:nvSpPr>
          <p:cNvPr id="48132" name="Rectangle 4"/>
          <p:cNvSpPr>
            <a:spLocks noGrp="1" noChangeArrowheads="1"/>
          </p:cNvSpPr>
          <p:nvPr>
            <p:ph type="body" idx="1"/>
          </p:nvPr>
        </p:nvSpPr>
        <p:spPr>
          <a:xfrm>
            <a:off x="4648200" y="1371600"/>
            <a:ext cx="4314825" cy="5257800"/>
          </a:xfrm>
          <a:noFill/>
        </p:spPr>
        <p:txBody>
          <a:bodyPr/>
          <a:lstStyle/>
          <a:p>
            <a:r>
              <a:rPr lang="en-US" smtClean="0">
                <a:effectLst/>
              </a:rPr>
              <a:t>During this century rising seas levels are projected to flood low-lying urban areas, coastal estuaries, wetlands, coral reefs, and barrier islands and beaches.</a:t>
            </a:r>
          </a:p>
        </p:txBody>
      </p:sp>
      <p:sp>
        <p:nvSpPr>
          <p:cNvPr id="179205" name="Text Box 5"/>
          <p:cNvSpPr txBox="1">
            <a:spLocks noChangeArrowheads="1"/>
          </p:cNvSpPr>
          <p:nvPr/>
        </p:nvSpPr>
        <p:spPr bwMode="auto">
          <a:xfrm>
            <a:off x="7543800" y="6540500"/>
            <a:ext cx="14954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2" charset="2"/>
              <a:buNone/>
              <a:defRPr/>
            </a:pPr>
            <a:r>
              <a:rPr lang="en-US" sz="1800">
                <a:effectLst>
                  <a:outerShdw blurRad="38100" dist="38100" dir="2700000" algn="tl">
                    <a:srgbClr val="000000"/>
                  </a:outerShdw>
                </a:effectLst>
              </a:rPr>
              <a:t>Figure 20-10</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1" descr="2009"/>
          <p:cNvPicPr>
            <a:picLocks noChangeAspect="1" noChangeArrowheads="1"/>
          </p:cNvPicPr>
          <p:nvPr/>
        </p:nvPicPr>
        <p:blipFill>
          <a:blip r:embed="rId3" cstate="print"/>
          <a:srcRect/>
          <a:stretch>
            <a:fillRect/>
          </a:stretch>
        </p:blipFill>
        <p:spPr bwMode="auto">
          <a:xfrm>
            <a:off x="546100" y="1066800"/>
            <a:ext cx="8064500" cy="3951288"/>
          </a:xfrm>
          <a:prstGeom prst="rect">
            <a:avLst/>
          </a:prstGeom>
          <a:noFill/>
          <a:ln w="9525">
            <a:noFill/>
            <a:miter lim="800000"/>
            <a:headEnd/>
            <a:tailEnd/>
          </a:ln>
        </p:spPr>
      </p:pic>
      <p:sp>
        <p:nvSpPr>
          <p:cNvPr id="49155" name="Rectangle 3"/>
          <p:cNvSpPr>
            <a:spLocks noGrp="1" noChangeArrowheads="1"/>
          </p:cNvSpPr>
          <p:nvPr>
            <p:ph type="title"/>
          </p:nvPr>
        </p:nvSpPr>
        <p:spPr>
          <a:noFill/>
        </p:spPr>
        <p:txBody>
          <a:bodyPr/>
          <a:lstStyle/>
          <a:p>
            <a:r>
              <a:rPr lang="en-US" smtClean="0">
                <a:effectLst/>
              </a:rPr>
              <a:t>Rising Sea Levels</a:t>
            </a:r>
          </a:p>
        </p:txBody>
      </p:sp>
      <p:sp>
        <p:nvSpPr>
          <p:cNvPr id="49156" name="Rectangle 4"/>
          <p:cNvSpPr>
            <a:spLocks noGrp="1" noChangeArrowheads="1"/>
          </p:cNvSpPr>
          <p:nvPr>
            <p:ph type="body" idx="1"/>
          </p:nvPr>
        </p:nvSpPr>
        <p:spPr>
          <a:xfrm>
            <a:off x="381000" y="5029200"/>
            <a:ext cx="8582025" cy="1600200"/>
          </a:xfrm>
          <a:noFill/>
        </p:spPr>
        <p:txBody>
          <a:bodyPr/>
          <a:lstStyle/>
          <a:p>
            <a:r>
              <a:rPr lang="en-US" smtClean="0">
                <a:effectLst/>
              </a:rPr>
              <a:t>Changes in average sea level over the past 250,000 years based on data from ocean cores.</a:t>
            </a:r>
          </a:p>
        </p:txBody>
      </p:sp>
      <p:sp>
        <p:nvSpPr>
          <p:cNvPr id="181253" name="Text Box 5"/>
          <p:cNvSpPr txBox="1">
            <a:spLocks noChangeArrowheads="1"/>
          </p:cNvSpPr>
          <p:nvPr/>
        </p:nvSpPr>
        <p:spPr bwMode="auto">
          <a:xfrm>
            <a:off x="7467600" y="6540500"/>
            <a:ext cx="15716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2" charset="2"/>
              <a:buNone/>
              <a:defRPr/>
            </a:pPr>
            <a:r>
              <a:rPr lang="en-US" sz="1800">
                <a:effectLst>
                  <a:outerShdw blurRad="38100" dist="38100" dir="2700000" algn="tl">
                    <a:srgbClr val="000000"/>
                  </a:outerShdw>
                </a:effectLst>
              </a:rPr>
              <a:t>Figure 20-9</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1" descr="2011"/>
          <p:cNvPicPr>
            <a:picLocks noChangeAspect="1" noChangeArrowheads="1"/>
          </p:cNvPicPr>
          <p:nvPr/>
        </p:nvPicPr>
        <p:blipFill>
          <a:blip r:embed="rId3" cstate="print"/>
          <a:srcRect/>
          <a:stretch>
            <a:fillRect/>
          </a:stretch>
        </p:blipFill>
        <p:spPr bwMode="auto">
          <a:xfrm>
            <a:off x="304800" y="1524000"/>
            <a:ext cx="5087938" cy="4073525"/>
          </a:xfrm>
          <a:prstGeom prst="rect">
            <a:avLst/>
          </a:prstGeom>
          <a:noFill/>
          <a:ln w="9525">
            <a:noFill/>
            <a:miter lim="800000"/>
            <a:headEnd/>
            <a:tailEnd/>
          </a:ln>
        </p:spPr>
      </p:pic>
      <p:sp>
        <p:nvSpPr>
          <p:cNvPr id="50179" name="Rectangle 3"/>
          <p:cNvSpPr>
            <a:spLocks noGrp="1" noChangeArrowheads="1"/>
          </p:cNvSpPr>
          <p:nvPr>
            <p:ph type="title"/>
          </p:nvPr>
        </p:nvSpPr>
        <p:spPr>
          <a:noFill/>
        </p:spPr>
        <p:txBody>
          <a:bodyPr/>
          <a:lstStyle/>
          <a:p>
            <a:r>
              <a:rPr lang="en-US" smtClean="0">
                <a:effectLst/>
              </a:rPr>
              <a:t>Rising Sea Levels</a:t>
            </a:r>
          </a:p>
        </p:txBody>
      </p:sp>
      <p:sp>
        <p:nvSpPr>
          <p:cNvPr id="50180" name="Rectangle 4"/>
          <p:cNvSpPr>
            <a:spLocks noGrp="1" noChangeArrowheads="1"/>
          </p:cNvSpPr>
          <p:nvPr>
            <p:ph type="body" idx="1"/>
          </p:nvPr>
        </p:nvSpPr>
        <p:spPr>
          <a:xfrm>
            <a:off x="5410200" y="1524000"/>
            <a:ext cx="3552825" cy="5105400"/>
          </a:xfrm>
          <a:noFill/>
        </p:spPr>
        <p:txBody>
          <a:bodyPr/>
          <a:lstStyle/>
          <a:p>
            <a:r>
              <a:rPr lang="en-US" smtClean="0">
                <a:effectLst/>
              </a:rPr>
              <a:t>If seas levels rise by 9-88cm during this century, most of the Maldives islands and their coral reefs will be flooded.</a:t>
            </a:r>
          </a:p>
        </p:txBody>
      </p:sp>
      <p:sp>
        <p:nvSpPr>
          <p:cNvPr id="183301" name="Text Box 5"/>
          <p:cNvSpPr txBox="1">
            <a:spLocks noChangeArrowheads="1"/>
          </p:cNvSpPr>
          <p:nvPr/>
        </p:nvSpPr>
        <p:spPr bwMode="auto">
          <a:xfrm>
            <a:off x="7467600" y="6540500"/>
            <a:ext cx="15716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2" charset="2"/>
              <a:buNone/>
              <a:defRPr/>
            </a:pPr>
            <a:r>
              <a:rPr lang="en-US" sz="1800">
                <a:effectLst>
                  <a:outerShdw blurRad="38100" dist="38100" dir="2700000" algn="tl">
                    <a:srgbClr val="000000"/>
                  </a:outerShdw>
                </a:effectLst>
              </a:rPr>
              <a:t>Figure 20-11</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noFill/>
        </p:spPr>
        <p:txBody>
          <a:bodyPr/>
          <a:lstStyle/>
          <a:p>
            <a:r>
              <a:rPr lang="en-US" smtClean="0">
                <a:effectLst/>
              </a:rPr>
              <a:t>EFFECTS OF GLOBAL WARMING</a:t>
            </a:r>
          </a:p>
        </p:txBody>
      </p:sp>
      <p:sp>
        <p:nvSpPr>
          <p:cNvPr id="51203" name="Rectangle 3"/>
          <p:cNvSpPr>
            <a:spLocks noGrp="1" noChangeArrowheads="1"/>
          </p:cNvSpPr>
          <p:nvPr>
            <p:ph type="body" idx="1"/>
          </p:nvPr>
        </p:nvSpPr>
        <p:spPr>
          <a:noFill/>
        </p:spPr>
        <p:txBody>
          <a:bodyPr/>
          <a:lstStyle/>
          <a:p>
            <a:r>
              <a:rPr lang="en-US" smtClean="0">
                <a:effectLst/>
              </a:rPr>
              <a:t>A warmer troposphere can decrease the ability of the ocean to remove and store CO</a:t>
            </a:r>
            <a:r>
              <a:rPr lang="en-US" baseline="-25000" smtClean="0">
                <a:effectLst/>
              </a:rPr>
              <a:t>2</a:t>
            </a:r>
            <a:r>
              <a:rPr lang="en-US" smtClean="0">
                <a:effectLst/>
              </a:rPr>
              <a:t> by decreasing the nutrient supply for phytoplankton and increasing the acidity of ocean water.</a:t>
            </a:r>
          </a:p>
          <a:p>
            <a:r>
              <a:rPr lang="en-US" smtClean="0">
                <a:effectLst/>
              </a:rPr>
              <a:t>Global warming will lead to prolonged heat waves and droughts in some areas and prolonged heavy rains and increased flooding in other areas.</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noFill/>
        </p:spPr>
        <p:txBody>
          <a:bodyPr/>
          <a:lstStyle/>
          <a:p>
            <a:r>
              <a:rPr lang="en-US" smtClean="0">
                <a:effectLst/>
              </a:rPr>
              <a:t>EFFECTS OF GLOBAL WARMING</a:t>
            </a:r>
          </a:p>
        </p:txBody>
      </p:sp>
      <p:sp>
        <p:nvSpPr>
          <p:cNvPr id="52227" name="Rectangle 3"/>
          <p:cNvSpPr>
            <a:spLocks noGrp="1" noChangeArrowheads="1"/>
          </p:cNvSpPr>
          <p:nvPr>
            <p:ph type="body" idx="1"/>
          </p:nvPr>
        </p:nvSpPr>
        <p:spPr>
          <a:noFill/>
        </p:spPr>
        <p:txBody>
          <a:bodyPr/>
          <a:lstStyle/>
          <a:p>
            <a:r>
              <a:rPr lang="en-US" smtClean="0">
                <a:effectLst/>
              </a:rPr>
              <a:t>In a warmer world, agricultural productivity may increase in some areas and decrease in others.</a:t>
            </a:r>
          </a:p>
          <a:p>
            <a:r>
              <a:rPr lang="en-US" smtClean="0">
                <a:effectLst/>
              </a:rPr>
              <a:t>Crop and fish production in some areas could be reduced by rising sea levels that would flood river deltas.</a:t>
            </a:r>
          </a:p>
          <a:p>
            <a:r>
              <a:rPr lang="en-US" smtClean="0">
                <a:effectLst/>
              </a:rPr>
              <a:t>Global warming will increase deaths from:</a:t>
            </a:r>
          </a:p>
          <a:p>
            <a:pPr lvl="1"/>
            <a:r>
              <a:rPr lang="en-US" smtClean="0">
                <a:effectLst/>
              </a:rPr>
              <a:t>Heat and disruption of food supply.</a:t>
            </a:r>
          </a:p>
          <a:p>
            <a:pPr lvl="1"/>
            <a:r>
              <a:rPr lang="en-US" smtClean="0">
                <a:effectLst/>
              </a:rPr>
              <a:t>Spread of tropical diseases to temperate regions.</a:t>
            </a:r>
          </a:p>
          <a:p>
            <a:pPr lvl="1"/>
            <a:r>
              <a:rPr lang="en-US" smtClean="0">
                <a:effectLst/>
              </a:rPr>
              <a:t>Increase the number of environmental refugees.</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8600" y="68263"/>
            <a:ext cx="8763000" cy="1684337"/>
          </a:xfrm>
          <a:noFill/>
        </p:spPr>
        <p:txBody>
          <a:bodyPr/>
          <a:lstStyle/>
          <a:p>
            <a:r>
              <a:rPr lang="en-US" smtClean="0">
                <a:effectLst/>
              </a:rPr>
              <a:t>Core Case Study: Studying a Volcano to Understand Climate Change</a:t>
            </a:r>
          </a:p>
        </p:txBody>
      </p:sp>
      <p:sp>
        <p:nvSpPr>
          <p:cNvPr id="34819" name="Rectangle 3"/>
          <p:cNvSpPr>
            <a:spLocks noGrp="1" noChangeArrowheads="1"/>
          </p:cNvSpPr>
          <p:nvPr>
            <p:ph type="body" idx="1"/>
          </p:nvPr>
        </p:nvSpPr>
        <p:spPr>
          <a:xfrm>
            <a:off x="4343400" y="1828800"/>
            <a:ext cx="4619625" cy="4800600"/>
          </a:xfrm>
          <a:noFill/>
        </p:spPr>
        <p:txBody>
          <a:bodyPr/>
          <a:lstStyle/>
          <a:p>
            <a:pPr>
              <a:lnSpc>
                <a:spcPct val="90000"/>
              </a:lnSpc>
            </a:pPr>
            <a:r>
              <a:rPr lang="en-US" smtClean="0">
                <a:effectLst/>
              </a:rPr>
              <a:t>NASA scientist correctly predicted that the 1991 Philippines explosion would cool the average temperature of the earth by 0.5C</a:t>
            </a:r>
            <a:r>
              <a:rPr lang="en-US" baseline="30000" smtClean="0">
                <a:effectLst/>
              </a:rPr>
              <a:t>o</a:t>
            </a:r>
            <a:r>
              <a:rPr lang="en-US" smtClean="0">
                <a:effectLst/>
              </a:rPr>
              <a:t> over a 15 month period and then return to normal by 1995.</a:t>
            </a:r>
          </a:p>
        </p:txBody>
      </p:sp>
      <p:sp>
        <p:nvSpPr>
          <p:cNvPr id="154628" name="Text Box 4"/>
          <p:cNvSpPr txBox="1">
            <a:spLocks noChangeArrowheads="1"/>
          </p:cNvSpPr>
          <p:nvPr/>
        </p:nvSpPr>
        <p:spPr bwMode="auto">
          <a:xfrm>
            <a:off x="7620000" y="6540500"/>
            <a:ext cx="14192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2" charset="2"/>
              <a:buNone/>
              <a:defRPr/>
            </a:pPr>
            <a:r>
              <a:rPr lang="en-US" sz="1800">
                <a:effectLst>
                  <a:outerShdw blurRad="38100" dist="38100" dir="2700000" algn="tl">
                    <a:srgbClr val="000000"/>
                  </a:outerShdw>
                </a:effectLst>
              </a:rPr>
              <a:t>Figure 20-1</a:t>
            </a:r>
          </a:p>
        </p:txBody>
      </p:sp>
      <p:pic>
        <p:nvPicPr>
          <p:cNvPr id="34821" name="Picture 5"/>
          <p:cNvPicPr>
            <a:picLocks noChangeAspect="1" noChangeArrowheads="1"/>
          </p:cNvPicPr>
          <p:nvPr/>
        </p:nvPicPr>
        <p:blipFill>
          <a:blip r:embed="rId3" cstate="print"/>
          <a:srcRect/>
          <a:stretch>
            <a:fillRect/>
          </a:stretch>
        </p:blipFill>
        <p:spPr bwMode="auto">
          <a:xfrm>
            <a:off x="0" y="1828800"/>
            <a:ext cx="4303713" cy="4343400"/>
          </a:xfrm>
          <a:prstGeom prst="rect">
            <a:avLst/>
          </a:prstGeom>
          <a:noFill/>
          <a:ln w="9525">
            <a:noFill/>
            <a:miter lim="800000"/>
            <a:headEnd/>
            <a:tailEnd/>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i="1" smtClean="0"/>
              <a:t>19-3 What Can We Do to Slow Climate Change? (1)</a:t>
            </a:r>
          </a:p>
        </p:txBody>
      </p:sp>
      <p:sp>
        <p:nvSpPr>
          <p:cNvPr id="50179" name="Rectangle 3"/>
          <p:cNvSpPr>
            <a:spLocks noGrp="1" noChangeArrowheads="1"/>
          </p:cNvSpPr>
          <p:nvPr>
            <p:ph type="body" idx="1"/>
          </p:nvPr>
        </p:nvSpPr>
        <p:spPr/>
        <p:txBody>
          <a:bodyPr/>
          <a:lstStyle/>
          <a:p>
            <a:pPr eaLnBrk="1" hangingPunct="1">
              <a:defRPr/>
            </a:pPr>
            <a:r>
              <a:rPr lang="en-US" b="1" i="1" smtClean="0"/>
              <a:t>Concept 19-3A</a:t>
            </a:r>
            <a:r>
              <a:rPr lang="en-US" i="1" smtClean="0"/>
              <a:t>  To slow the rate of global warming and climate change, we can increase energy efficiency, sharply reduce greenhouse gas emissions, rely more on renewable energy resources, and slow population growth.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US" i="1" smtClean="0"/>
              <a:t>19-3 What Can We Do to Slow Climate Change? (2)</a:t>
            </a:r>
          </a:p>
        </p:txBody>
      </p:sp>
      <p:sp>
        <p:nvSpPr>
          <p:cNvPr id="51203" name="Rectangle 3"/>
          <p:cNvSpPr>
            <a:spLocks noGrp="1" noChangeArrowheads="1"/>
          </p:cNvSpPr>
          <p:nvPr>
            <p:ph type="body" idx="1"/>
          </p:nvPr>
        </p:nvSpPr>
        <p:spPr/>
        <p:txBody>
          <a:bodyPr/>
          <a:lstStyle/>
          <a:p>
            <a:pPr eaLnBrk="1" hangingPunct="1">
              <a:defRPr/>
            </a:pPr>
            <a:r>
              <a:rPr lang="en-US" b="1" i="1" smtClean="0"/>
              <a:t>Concept 19-3B</a:t>
            </a:r>
            <a:r>
              <a:rPr lang="en-US" i="1" smtClean="0"/>
              <a:t>  Governments can subsidize energy efficiency and renewable energy use, tax greenhouse gas emissions, set up cap-and-trade emission reduction systems, and help to slow population growth. </a:t>
            </a:r>
            <a:endParaRPr lang="en-US" smtClean="0"/>
          </a:p>
          <a:p>
            <a:pPr eaLnBrk="1" hangingPunct="1">
              <a:defRPr/>
            </a:pPr>
            <a:endParaRPr lang="en-US"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28600" y="68263"/>
            <a:ext cx="8763000" cy="1150937"/>
          </a:xfrm>
          <a:noFill/>
        </p:spPr>
        <p:txBody>
          <a:bodyPr/>
          <a:lstStyle/>
          <a:p>
            <a:r>
              <a:rPr lang="en-US" smtClean="0">
                <a:effectLst/>
              </a:rPr>
              <a:t>DEALING WITH GLOBAL WARMING</a:t>
            </a:r>
          </a:p>
        </p:txBody>
      </p:sp>
      <p:sp>
        <p:nvSpPr>
          <p:cNvPr id="55299" name="Rectangle 3"/>
          <p:cNvSpPr>
            <a:spLocks noGrp="1" noChangeArrowheads="1"/>
          </p:cNvSpPr>
          <p:nvPr>
            <p:ph type="body" idx="1"/>
          </p:nvPr>
        </p:nvSpPr>
        <p:spPr>
          <a:xfrm>
            <a:off x="228600" y="1295400"/>
            <a:ext cx="8734425" cy="5334000"/>
          </a:xfrm>
          <a:noFill/>
        </p:spPr>
        <p:txBody>
          <a:bodyPr/>
          <a:lstStyle/>
          <a:p>
            <a:r>
              <a:rPr lang="en-US" smtClean="0">
                <a:effectLst/>
              </a:rPr>
              <a:t>Two ways to deal with global warming:</a:t>
            </a:r>
          </a:p>
          <a:p>
            <a:pPr lvl="1"/>
            <a:r>
              <a:rPr lang="en-US" b="1" i="1" smtClean="0">
                <a:solidFill>
                  <a:schemeClr val="hlink"/>
                </a:solidFill>
                <a:effectLst/>
              </a:rPr>
              <a:t>Mitigation</a:t>
            </a:r>
            <a:r>
              <a:rPr lang="en-US" smtClean="0">
                <a:effectLst/>
              </a:rPr>
              <a:t> that reduces greenhouse gas emissions.</a:t>
            </a:r>
          </a:p>
          <a:p>
            <a:pPr lvl="1"/>
            <a:r>
              <a:rPr lang="en-US" b="1" i="1" smtClean="0">
                <a:solidFill>
                  <a:schemeClr val="hlink"/>
                </a:solidFill>
                <a:effectLst/>
              </a:rPr>
              <a:t>Adaptation</a:t>
            </a:r>
            <a:r>
              <a:rPr lang="en-US" smtClean="0">
                <a:effectLst/>
              </a:rPr>
              <a:t>, where we recognize that some warming is unavoidable and devise strategies to reduce its harmful effects.</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noFill/>
        </p:spPr>
        <p:txBody>
          <a:bodyPr/>
          <a:lstStyle/>
          <a:p>
            <a:r>
              <a:rPr lang="en-US" smtClean="0">
                <a:effectLst/>
              </a:rPr>
              <a:t>Solutions: Reducing the Threat</a:t>
            </a:r>
          </a:p>
        </p:txBody>
      </p:sp>
      <p:sp>
        <p:nvSpPr>
          <p:cNvPr id="56323" name="Rectangle 3"/>
          <p:cNvSpPr>
            <a:spLocks noGrp="1" noChangeArrowheads="1"/>
          </p:cNvSpPr>
          <p:nvPr>
            <p:ph type="body" idx="1"/>
          </p:nvPr>
        </p:nvSpPr>
        <p:spPr>
          <a:noFill/>
        </p:spPr>
        <p:txBody>
          <a:bodyPr/>
          <a:lstStyle/>
          <a:p>
            <a:r>
              <a:rPr lang="en-US" smtClean="0">
                <a:effectLst/>
              </a:rPr>
              <a:t>We can improve energy efficiency, rely more on carbon-free renewable energy resources, and find ways to keep much of the CO</a:t>
            </a:r>
            <a:r>
              <a:rPr lang="en-US" baseline="-25000" smtClean="0">
                <a:effectLst/>
              </a:rPr>
              <a:t>2</a:t>
            </a:r>
            <a:r>
              <a:rPr lang="en-US" smtClean="0">
                <a:effectLst/>
              </a:rPr>
              <a:t> we produce out of the troposphere.</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8600" y="68263"/>
            <a:ext cx="8763000" cy="1836737"/>
          </a:xfrm>
          <a:noFill/>
        </p:spPr>
        <p:txBody>
          <a:bodyPr/>
          <a:lstStyle/>
          <a:p>
            <a:r>
              <a:rPr lang="en-US" smtClean="0">
                <a:effectLst/>
              </a:rPr>
              <a:t>Actions by Some Countries, States, and Businesses</a:t>
            </a:r>
          </a:p>
        </p:txBody>
      </p:sp>
      <p:sp>
        <p:nvSpPr>
          <p:cNvPr id="57347" name="Rectangle 3"/>
          <p:cNvSpPr>
            <a:spLocks noGrp="1" noChangeArrowheads="1"/>
          </p:cNvSpPr>
          <p:nvPr>
            <p:ph type="body" idx="1"/>
          </p:nvPr>
        </p:nvSpPr>
        <p:spPr>
          <a:xfrm>
            <a:off x="228600" y="1828800"/>
            <a:ext cx="8734425" cy="4800600"/>
          </a:xfrm>
          <a:noFill/>
        </p:spPr>
        <p:txBody>
          <a:bodyPr/>
          <a:lstStyle/>
          <a:p>
            <a:r>
              <a:rPr lang="en-US" smtClean="0">
                <a:effectLst/>
              </a:rPr>
              <a:t>California has adopted a goal of reducing its greenhouse gas emission to 1990 levels by 2020, and 80% below by 2050.</a:t>
            </a:r>
          </a:p>
          <a:p>
            <a:r>
              <a:rPr lang="en-US" smtClean="0">
                <a:effectLst/>
              </a:rPr>
              <a:t>Global companies  (BP, IBM, Toyota) have established targets to reduce their greenhouse emissions 10-65% to 1990 levels by 2010.</a:t>
            </a:r>
          </a:p>
          <a:p>
            <a:endParaRPr lang="en-US" smtClean="0">
              <a:effectLst/>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68263"/>
            <a:ext cx="8534400" cy="1455737"/>
          </a:xfrm>
          <a:noFill/>
        </p:spPr>
        <p:txBody>
          <a:bodyPr/>
          <a:lstStyle/>
          <a:p>
            <a:r>
              <a:rPr lang="en-US" smtClean="0">
                <a:effectLst/>
              </a:rPr>
              <a:t>Case Study: Skin Cancer</a:t>
            </a:r>
          </a:p>
        </p:txBody>
      </p:sp>
      <p:sp>
        <p:nvSpPr>
          <p:cNvPr id="58371" name="Rectangle 3"/>
          <p:cNvSpPr>
            <a:spLocks noGrp="1" noChangeArrowheads="1"/>
          </p:cNvSpPr>
          <p:nvPr>
            <p:ph type="body" idx="1"/>
          </p:nvPr>
        </p:nvSpPr>
        <p:spPr>
          <a:xfrm>
            <a:off x="6248400" y="1600200"/>
            <a:ext cx="2714625" cy="5029200"/>
          </a:xfrm>
          <a:noFill/>
        </p:spPr>
        <p:txBody>
          <a:bodyPr/>
          <a:lstStyle/>
          <a:p>
            <a:r>
              <a:rPr lang="en-US" smtClean="0">
                <a:effectLst/>
              </a:rPr>
              <a:t>Structure of the human skin and relationship between radiation and skin cancer. </a:t>
            </a:r>
          </a:p>
        </p:txBody>
      </p:sp>
      <p:sp>
        <p:nvSpPr>
          <p:cNvPr id="197636" name="Text Box 4"/>
          <p:cNvSpPr txBox="1">
            <a:spLocks noChangeArrowheads="1"/>
          </p:cNvSpPr>
          <p:nvPr/>
        </p:nvSpPr>
        <p:spPr bwMode="auto">
          <a:xfrm>
            <a:off x="7467600" y="6540500"/>
            <a:ext cx="15716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2" charset="2"/>
              <a:buNone/>
              <a:defRPr/>
            </a:pPr>
            <a:r>
              <a:rPr lang="en-US" sz="1800">
                <a:effectLst>
                  <a:outerShdw blurRad="38100" dist="38100" dir="2700000" algn="tl">
                    <a:srgbClr val="000000"/>
                  </a:outerShdw>
                </a:effectLst>
              </a:rPr>
              <a:t>Figure 20-22</a:t>
            </a:r>
          </a:p>
        </p:txBody>
      </p:sp>
      <p:pic>
        <p:nvPicPr>
          <p:cNvPr id="58373" name="Picture 5"/>
          <p:cNvPicPr>
            <a:picLocks noChangeAspect="1" noChangeArrowheads="1"/>
          </p:cNvPicPr>
          <p:nvPr/>
        </p:nvPicPr>
        <p:blipFill>
          <a:blip r:embed="rId3" cstate="print"/>
          <a:srcRect/>
          <a:stretch>
            <a:fillRect/>
          </a:stretch>
        </p:blipFill>
        <p:spPr bwMode="auto">
          <a:xfrm>
            <a:off x="228600" y="1530350"/>
            <a:ext cx="5791200" cy="5327650"/>
          </a:xfrm>
          <a:prstGeom prst="rect">
            <a:avLst/>
          </a:prstGeom>
          <a:noFill/>
          <a:ln w="9525">
            <a:noFill/>
            <a:miter lim="800000"/>
            <a:headEnd/>
            <a:tailEnd/>
          </a:ln>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28600" y="685800"/>
            <a:ext cx="8763000" cy="1139825"/>
          </a:xfrm>
        </p:spPr>
        <p:txBody>
          <a:bodyPr/>
          <a:lstStyle/>
          <a:p>
            <a:pPr eaLnBrk="1" hangingPunct="1">
              <a:defRPr/>
            </a:pPr>
            <a:r>
              <a:rPr lang="en-US" i="1" dirty="0" smtClean="0"/>
              <a:t>19-4  How Have We Depleted O</a:t>
            </a:r>
            <a:r>
              <a:rPr lang="en-US" i="1" baseline="-25000" dirty="0" smtClean="0"/>
              <a:t>3</a:t>
            </a:r>
            <a:r>
              <a:rPr lang="en-US" i="1" dirty="0" smtClean="0"/>
              <a:t> in the Stratosphere and What Can We Do? </a:t>
            </a:r>
          </a:p>
        </p:txBody>
      </p:sp>
      <p:sp>
        <p:nvSpPr>
          <p:cNvPr id="76803" name="Rectangle 3"/>
          <p:cNvSpPr>
            <a:spLocks noGrp="1" noChangeArrowheads="1"/>
          </p:cNvSpPr>
          <p:nvPr>
            <p:ph type="body" idx="1"/>
          </p:nvPr>
        </p:nvSpPr>
        <p:spPr>
          <a:xfrm>
            <a:off x="228600" y="2133600"/>
            <a:ext cx="8734425" cy="4724400"/>
          </a:xfrm>
        </p:spPr>
        <p:txBody>
          <a:bodyPr/>
          <a:lstStyle/>
          <a:p>
            <a:pPr eaLnBrk="1" hangingPunct="1">
              <a:defRPr/>
            </a:pPr>
            <a:r>
              <a:rPr lang="en-US" b="1" i="1" dirty="0" smtClean="0"/>
              <a:t>Concept 19-4A</a:t>
            </a:r>
            <a:r>
              <a:rPr lang="en-US" i="1" dirty="0" smtClean="0"/>
              <a:t>  Widespread use of certain chemicals has reduced ozone levels in the stratosphere, which allows for more harmful ultraviolet radiation to reach the earth’s surface.</a:t>
            </a:r>
          </a:p>
          <a:p>
            <a:pPr eaLnBrk="1" hangingPunct="1">
              <a:defRPr/>
            </a:pPr>
            <a:r>
              <a:rPr lang="en-US" i="1" dirty="0" smtClean="0"/>
              <a:t> </a:t>
            </a:r>
            <a:r>
              <a:rPr lang="en-US" b="1" i="1" dirty="0" smtClean="0"/>
              <a:t>Concept 19-4B</a:t>
            </a:r>
            <a:r>
              <a:rPr lang="en-US" i="1" dirty="0" smtClean="0"/>
              <a:t>  To reverse ozone depletion, we must stop producing ozone-depleting chemicals and adhere to the international treaties that ban such chemicals. </a:t>
            </a: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914400"/>
            <a:ext cx="8763000" cy="1139825"/>
          </a:xfrm>
        </p:spPr>
        <p:txBody>
          <a:bodyPr/>
          <a:lstStyle/>
          <a:p>
            <a:pPr eaLnBrk="1" hangingPunct="1">
              <a:defRPr/>
            </a:pPr>
            <a:r>
              <a:rPr lang="en-US" i="1" dirty="0" smtClean="0"/>
              <a:t>19-1 How Might the Earth’s Temperature and Climate Change in the Future?</a:t>
            </a:r>
            <a:r>
              <a:rPr lang="en-US" sz="2800" i="1" dirty="0" smtClean="0"/>
              <a:t> </a:t>
            </a:r>
          </a:p>
        </p:txBody>
      </p:sp>
      <p:sp>
        <p:nvSpPr>
          <p:cNvPr id="6147" name="Rectangle 3"/>
          <p:cNvSpPr>
            <a:spLocks noGrp="1" noChangeArrowheads="1"/>
          </p:cNvSpPr>
          <p:nvPr>
            <p:ph type="body" idx="1"/>
          </p:nvPr>
        </p:nvSpPr>
        <p:spPr>
          <a:xfrm>
            <a:off x="457200" y="2514600"/>
            <a:ext cx="8229600" cy="4114800"/>
          </a:xfrm>
        </p:spPr>
        <p:txBody>
          <a:bodyPr/>
          <a:lstStyle/>
          <a:p>
            <a:pPr eaLnBrk="1" hangingPunct="1">
              <a:defRPr/>
            </a:pPr>
            <a:r>
              <a:rPr lang="en-US" b="1" i="1" dirty="0" smtClean="0"/>
              <a:t>Concept 19-1  </a:t>
            </a:r>
            <a:r>
              <a:rPr lang="en-US" i="1" dirty="0" smtClean="0"/>
              <a:t>The overwhelming scientific consensus is that the earth’s atmosphere is warming rapidly, mostly because of human activities, and that this will lead to significant climate change during this century.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28600" y="68263"/>
            <a:ext cx="8763000" cy="1455737"/>
          </a:xfrm>
          <a:noFill/>
        </p:spPr>
        <p:txBody>
          <a:bodyPr/>
          <a:lstStyle/>
          <a:p>
            <a:r>
              <a:rPr lang="en-US" smtClean="0">
                <a:effectLst/>
              </a:rPr>
              <a:t>PAST CLIMATE AND THE GREENHOUSE EFFECT</a:t>
            </a:r>
          </a:p>
        </p:txBody>
      </p:sp>
      <p:sp>
        <p:nvSpPr>
          <p:cNvPr id="36867" name="Rectangle 3"/>
          <p:cNvSpPr>
            <a:spLocks noGrp="1" noChangeArrowheads="1"/>
          </p:cNvSpPr>
          <p:nvPr>
            <p:ph type="body" idx="1"/>
          </p:nvPr>
        </p:nvSpPr>
        <p:spPr>
          <a:xfrm>
            <a:off x="228600" y="1676400"/>
            <a:ext cx="8734425" cy="4953000"/>
          </a:xfrm>
          <a:noFill/>
        </p:spPr>
        <p:txBody>
          <a:bodyPr/>
          <a:lstStyle/>
          <a:p>
            <a:r>
              <a:rPr lang="en-US" smtClean="0">
                <a:effectLst/>
              </a:rPr>
              <a:t>Over the past 900,000 years, the troposphere has experienced prolonged periods of global cooling and global warming.</a:t>
            </a:r>
          </a:p>
          <a:p>
            <a:r>
              <a:rPr lang="en-US" smtClean="0">
                <a:effectLst/>
              </a:rPr>
              <a:t>For the past 1,000 years, temperatures have remained fairly stable but began to rise during the last century.</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2002a"/>
          <p:cNvPicPr>
            <a:picLocks noChangeAspect="1" noChangeArrowheads="1"/>
          </p:cNvPicPr>
          <p:nvPr/>
        </p:nvPicPr>
        <p:blipFill>
          <a:blip r:embed="rId3" cstate="print"/>
          <a:srcRect/>
          <a:stretch>
            <a:fillRect/>
          </a:stretch>
        </p:blipFill>
        <p:spPr bwMode="auto">
          <a:xfrm>
            <a:off x="88900" y="711200"/>
            <a:ext cx="8966200" cy="5434013"/>
          </a:xfrm>
          <a:prstGeom prst="rect">
            <a:avLst/>
          </a:prstGeom>
          <a:noFill/>
          <a:ln w="9525">
            <a:noFill/>
            <a:miter lim="800000"/>
            <a:headEnd/>
            <a:tailEnd/>
          </a:ln>
        </p:spPr>
      </p:pic>
      <p:sp>
        <p:nvSpPr>
          <p:cNvPr id="37891" name="Rectangle 3" hidden="1"/>
          <p:cNvSpPr>
            <a:spLocks noGrp="1" noChangeArrowheads="1"/>
          </p:cNvSpPr>
          <p:nvPr>
            <p:ph type="title"/>
          </p:nvPr>
        </p:nvSpPr>
        <p:spPr>
          <a:noFill/>
        </p:spPr>
        <p:txBody>
          <a:bodyPr/>
          <a:lstStyle/>
          <a:p>
            <a:r>
              <a:rPr lang="en-US" smtClean="0">
                <a:effectLst/>
              </a:rPr>
              <a:t>	</a:t>
            </a:r>
          </a:p>
        </p:txBody>
      </p:sp>
      <p:sp>
        <p:nvSpPr>
          <p:cNvPr id="37892" name="Rectangle 4"/>
          <p:cNvSpPr>
            <a:spLocks noChangeArrowheads="1"/>
          </p:cNvSpPr>
          <p:nvPr/>
        </p:nvSpPr>
        <p:spPr bwMode="auto">
          <a:xfrm>
            <a:off x="7564438" y="6562725"/>
            <a:ext cx="1579562" cy="295275"/>
          </a:xfrm>
          <a:prstGeom prst="rect">
            <a:avLst/>
          </a:prstGeom>
          <a:noFill/>
          <a:ln w="9525">
            <a:noFill/>
            <a:miter lim="800000"/>
            <a:headEnd/>
            <a:tailEnd/>
          </a:ln>
        </p:spPr>
        <p:txBody>
          <a:bodyPr wrap="none" lIns="82058" tIns="41029" rIns="82058" bIns="41029"/>
          <a:lstStyle/>
          <a:p>
            <a:pPr algn="r" defTabSz="820738"/>
            <a:r>
              <a:rPr lang="en-US" sz="1400" b="1"/>
              <a:t>Fig. 20-2a, p. 465</a:t>
            </a:r>
          </a:p>
        </p:txBody>
      </p:sp>
      <p:sp>
        <p:nvSpPr>
          <p:cNvPr id="37893" name="Rectangle 5"/>
          <p:cNvSpPr>
            <a:spLocks noChangeArrowheads="1"/>
          </p:cNvSpPr>
          <p:nvPr/>
        </p:nvSpPr>
        <p:spPr bwMode="auto">
          <a:xfrm>
            <a:off x="2971800" y="5638800"/>
            <a:ext cx="3886200" cy="457200"/>
          </a:xfrm>
          <a:prstGeom prst="rect">
            <a:avLst/>
          </a:prstGeom>
          <a:noFill/>
          <a:ln w="9525">
            <a:noFill/>
            <a:miter lim="800000"/>
            <a:headEnd/>
            <a:tailEnd/>
          </a:ln>
        </p:spPr>
        <p:txBody>
          <a:bodyPr>
            <a:spAutoFit/>
          </a:bodyPr>
          <a:lstStyle/>
          <a:p>
            <a:pPr eaLnBrk="1" hangingPunct="1"/>
            <a:r>
              <a:rPr lang="en-US" b="1"/>
              <a:t>Thousands of years ago</a:t>
            </a:r>
          </a:p>
        </p:txBody>
      </p:sp>
      <p:sp>
        <p:nvSpPr>
          <p:cNvPr id="37894" name="Text Box 6"/>
          <p:cNvSpPr txBox="1">
            <a:spLocks noChangeArrowheads="1"/>
          </p:cNvSpPr>
          <p:nvPr/>
        </p:nvSpPr>
        <p:spPr bwMode="auto">
          <a:xfrm>
            <a:off x="1676400" y="703263"/>
            <a:ext cx="6746875" cy="457200"/>
          </a:xfrm>
          <a:prstGeom prst="rect">
            <a:avLst/>
          </a:prstGeom>
          <a:noFill/>
          <a:ln w="9525">
            <a:noFill/>
            <a:miter lim="800000"/>
            <a:headEnd/>
            <a:tailEnd/>
          </a:ln>
        </p:spPr>
        <p:txBody>
          <a:bodyPr wrap="none">
            <a:spAutoFit/>
          </a:bodyPr>
          <a:lstStyle/>
          <a:p>
            <a:pPr eaLnBrk="1" hangingPunct="1"/>
            <a:r>
              <a:rPr lang="en-US" b="1"/>
              <a:t>Average temperature over past 900,000 years</a:t>
            </a:r>
          </a:p>
        </p:txBody>
      </p:sp>
      <p:sp>
        <p:nvSpPr>
          <p:cNvPr id="37895" name="Text Box 7"/>
          <p:cNvSpPr txBox="1">
            <a:spLocks noChangeArrowheads="1"/>
          </p:cNvSpPr>
          <p:nvPr/>
        </p:nvSpPr>
        <p:spPr bwMode="auto">
          <a:xfrm rot="-5400000">
            <a:off x="-2158206" y="2951957"/>
            <a:ext cx="5037137" cy="457200"/>
          </a:xfrm>
          <a:prstGeom prst="rect">
            <a:avLst/>
          </a:prstGeom>
          <a:noFill/>
          <a:ln w="9525">
            <a:noFill/>
            <a:miter lim="800000"/>
            <a:headEnd/>
            <a:tailEnd/>
          </a:ln>
        </p:spPr>
        <p:txBody>
          <a:bodyPr wrap="none">
            <a:spAutoFit/>
          </a:bodyPr>
          <a:lstStyle/>
          <a:p>
            <a:pPr eaLnBrk="1" hangingPunct="1"/>
            <a:r>
              <a:rPr lang="en-US" b="1"/>
              <a:t>Average surface temperature (°C)</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noFill/>
        </p:spPr>
        <p:txBody>
          <a:bodyPr/>
          <a:lstStyle/>
          <a:p>
            <a:r>
              <a:rPr lang="en-US" smtClean="0">
                <a:effectLst/>
              </a:rPr>
              <a:t>The Natural Greenhouse Effect</a:t>
            </a:r>
          </a:p>
        </p:txBody>
      </p:sp>
      <p:sp>
        <p:nvSpPr>
          <p:cNvPr id="38915" name="Rectangle 3"/>
          <p:cNvSpPr>
            <a:spLocks noGrp="1" noChangeArrowheads="1"/>
          </p:cNvSpPr>
          <p:nvPr>
            <p:ph type="body" idx="1"/>
          </p:nvPr>
        </p:nvSpPr>
        <p:spPr>
          <a:xfrm>
            <a:off x="228600" y="1143000"/>
            <a:ext cx="8734425" cy="5486400"/>
          </a:xfrm>
          <a:noFill/>
        </p:spPr>
        <p:txBody>
          <a:bodyPr/>
          <a:lstStyle/>
          <a:p>
            <a:r>
              <a:rPr lang="en-US" smtClean="0">
                <a:effectLst/>
              </a:rPr>
              <a:t>Three major factors shape the earth’s climate:</a:t>
            </a:r>
          </a:p>
          <a:p>
            <a:pPr lvl="1"/>
            <a:r>
              <a:rPr lang="en-US" smtClean="0">
                <a:effectLst/>
              </a:rPr>
              <a:t>The sun.</a:t>
            </a:r>
          </a:p>
          <a:p>
            <a:pPr lvl="1"/>
            <a:r>
              <a:rPr lang="en-US" smtClean="0">
                <a:effectLst/>
              </a:rPr>
              <a:t>Greenhouse effect that warms the earth’s lower troposphere and surface because of the presence of </a:t>
            </a:r>
            <a:r>
              <a:rPr lang="en-US" b="1" i="1" smtClean="0">
                <a:solidFill>
                  <a:schemeClr val="hlink"/>
                </a:solidFill>
                <a:effectLst/>
              </a:rPr>
              <a:t>greenhouse gases</a:t>
            </a:r>
            <a:r>
              <a:rPr lang="en-US" smtClean="0">
                <a:effectLst/>
              </a:rPr>
              <a:t>.</a:t>
            </a:r>
          </a:p>
          <a:p>
            <a:pPr lvl="1"/>
            <a:r>
              <a:rPr lang="en-US" smtClean="0">
                <a:effectLst/>
              </a:rPr>
              <a:t>Oceans store CO</a:t>
            </a:r>
            <a:r>
              <a:rPr lang="en-US" baseline="-25000" smtClean="0">
                <a:effectLst/>
              </a:rPr>
              <a:t>2</a:t>
            </a:r>
            <a:r>
              <a:rPr lang="en-US" smtClean="0">
                <a:effectLst/>
              </a:rPr>
              <a:t> and heat, evaporate and receive water</a:t>
            </a:r>
          </a:p>
          <a:p>
            <a:pPr lvl="1"/>
            <a:r>
              <a:rPr lang="en-US" smtClean="0">
                <a:effectLst/>
              </a:rPr>
              <a:t>Natural cooling process through water vapor in the troposphere (heat rises).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44475" y="68263"/>
            <a:ext cx="8747125" cy="1608137"/>
          </a:xfrm>
          <a:noFill/>
        </p:spPr>
        <p:txBody>
          <a:bodyPr/>
          <a:lstStyle/>
          <a:p>
            <a:r>
              <a:rPr lang="en-US" smtClean="0">
                <a:effectLst/>
              </a:rPr>
              <a:t>Major Greenhouse Gases</a:t>
            </a:r>
          </a:p>
        </p:txBody>
      </p:sp>
      <p:sp>
        <p:nvSpPr>
          <p:cNvPr id="39939" name="Rectangle 3"/>
          <p:cNvSpPr>
            <a:spLocks noGrp="1" noChangeArrowheads="1"/>
          </p:cNvSpPr>
          <p:nvPr>
            <p:ph type="body" idx="1"/>
          </p:nvPr>
        </p:nvSpPr>
        <p:spPr>
          <a:xfrm>
            <a:off x="304800" y="1752600"/>
            <a:ext cx="8582025" cy="4495800"/>
          </a:xfrm>
          <a:noFill/>
        </p:spPr>
        <p:txBody>
          <a:bodyPr/>
          <a:lstStyle/>
          <a:p>
            <a:r>
              <a:rPr lang="en-US" smtClean="0">
                <a:effectLst/>
              </a:rPr>
              <a:t>The major greenhouse gases in the lower atmosphere are water vapor, carbon dioxide, methane, and nitrous oxide.</a:t>
            </a:r>
          </a:p>
          <a:p>
            <a:pPr lvl="1"/>
            <a:r>
              <a:rPr lang="en-US" smtClean="0">
                <a:effectLst/>
              </a:rPr>
              <a:t>These gases have always been present in the earth’s troposphere in varying concentrations.</a:t>
            </a:r>
          </a:p>
          <a:p>
            <a:pPr lvl="1"/>
            <a:r>
              <a:rPr lang="en-US" smtClean="0">
                <a:effectLst/>
              </a:rPr>
              <a:t>Fluctuations in these gases, plus changes in solar output are the major factors causing the changes in tropospheric temperature over the past 400,000 years.</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1" descr="2005"/>
          <p:cNvPicPr>
            <a:picLocks noChangeAspect="1" noChangeArrowheads="1"/>
          </p:cNvPicPr>
          <p:nvPr/>
        </p:nvPicPr>
        <p:blipFill>
          <a:blip r:embed="rId3" cstate="print"/>
          <a:srcRect/>
          <a:stretch>
            <a:fillRect/>
          </a:stretch>
        </p:blipFill>
        <p:spPr bwMode="auto">
          <a:xfrm>
            <a:off x="533400" y="12700"/>
            <a:ext cx="2614613" cy="6832600"/>
          </a:xfrm>
          <a:prstGeom prst="rect">
            <a:avLst/>
          </a:prstGeom>
          <a:noFill/>
          <a:ln w="9525">
            <a:noFill/>
            <a:miter lim="800000"/>
            <a:headEnd/>
            <a:tailEnd/>
          </a:ln>
        </p:spPr>
      </p:pic>
      <p:sp>
        <p:nvSpPr>
          <p:cNvPr id="40963" name="Rectangle 3"/>
          <p:cNvSpPr>
            <a:spLocks noGrp="1" noChangeArrowheads="1"/>
          </p:cNvSpPr>
          <p:nvPr>
            <p:ph type="title"/>
          </p:nvPr>
        </p:nvSpPr>
        <p:spPr>
          <a:xfrm>
            <a:off x="3429000" y="68263"/>
            <a:ext cx="5562600" cy="1608137"/>
          </a:xfrm>
          <a:noFill/>
        </p:spPr>
        <p:txBody>
          <a:bodyPr/>
          <a:lstStyle/>
          <a:p>
            <a:r>
              <a:rPr lang="en-US" smtClean="0">
                <a:effectLst/>
              </a:rPr>
              <a:t>Major Greenhouse Gases</a:t>
            </a:r>
          </a:p>
        </p:txBody>
      </p:sp>
      <p:sp>
        <p:nvSpPr>
          <p:cNvPr id="40964" name="Rectangle 4"/>
          <p:cNvSpPr>
            <a:spLocks noGrp="1" noChangeArrowheads="1"/>
          </p:cNvSpPr>
          <p:nvPr>
            <p:ph type="body" idx="1"/>
          </p:nvPr>
        </p:nvSpPr>
        <p:spPr>
          <a:xfrm>
            <a:off x="3429000" y="1752600"/>
            <a:ext cx="5457825" cy="4495800"/>
          </a:xfrm>
          <a:noFill/>
        </p:spPr>
        <p:txBody>
          <a:bodyPr/>
          <a:lstStyle/>
          <a:p>
            <a:r>
              <a:rPr lang="en-US" smtClean="0">
                <a:effectLst/>
              </a:rPr>
              <a:t>Increases in average concentrations of three greenhouse gases in the troposphere between 1860 and 2004, mostly due to fossil fuel burning, deforestation, and agriculture.</a:t>
            </a:r>
          </a:p>
        </p:txBody>
      </p:sp>
      <p:sp>
        <p:nvSpPr>
          <p:cNvPr id="164869" name="Text Box 5"/>
          <p:cNvSpPr txBox="1">
            <a:spLocks noChangeArrowheads="1"/>
          </p:cNvSpPr>
          <p:nvPr/>
        </p:nvSpPr>
        <p:spPr bwMode="auto">
          <a:xfrm>
            <a:off x="7620000" y="6540500"/>
            <a:ext cx="14192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2" charset="2"/>
              <a:buNone/>
              <a:defRPr/>
            </a:pPr>
            <a:r>
              <a:rPr lang="en-US" sz="1800">
                <a:effectLst>
                  <a:outerShdw blurRad="38100" dist="38100" dir="2700000" algn="tl">
                    <a:srgbClr val="000000"/>
                  </a:outerShdw>
                </a:effectLst>
              </a:rPr>
              <a:t>Figure 20-5</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28600" y="68263"/>
            <a:ext cx="8763000" cy="1608137"/>
          </a:xfrm>
          <a:noFill/>
        </p:spPr>
        <p:txBody>
          <a:bodyPr/>
          <a:lstStyle/>
          <a:p>
            <a:r>
              <a:rPr lang="en-US" smtClean="0">
                <a:effectLst/>
              </a:rPr>
              <a:t>The Scientific Consensus about Future Climate Change</a:t>
            </a:r>
          </a:p>
        </p:txBody>
      </p:sp>
      <p:sp>
        <p:nvSpPr>
          <p:cNvPr id="41987" name="Rectangle 3"/>
          <p:cNvSpPr>
            <a:spLocks noGrp="1" noChangeArrowheads="1"/>
          </p:cNvSpPr>
          <p:nvPr>
            <p:ph type="body" idx="1"/>
          </p:nvPr>
        </p:nvSpPr>
        <p:spPr>
          <a:xfrm>
            <a:off x="228600" y="1752600"/>
            <a:ext cx="8734425" cy="4876800"/>
          </a:xfrm>
          <a:noFill/>
        </p:spPr>
        <p:txBody>
          <a:bodyPr/>
          <a:lstStyle/>
          <a:p>
            <a:r>
              <a:rPr lang="en-US" smtClean="0">
                <a:effectLst/>
              </a:rPr>
              <a:t>There is strong evidence that human activities will play an important role in changing the earth’s climate during this century.</a:t>
            </a:r>
          </a:p>
          <a:p>
            <a:pPr lvl="1"/>
            <a:r>
              <a:rPr lang="en-US" smtClean="0">
                <a:effectLst/>
              </a:rPr>
              <a:t>Coupled General Circulation Models (CGCMs) couple, or combine, the effects of the atmosphere and the oceans on climate.</a:t>
            </a:r>
          </a:p>
        </p:txBody>
      </p:sp>
    </p:spTree>
  </p:cSld>
  <p:clrMapOvr>
    <a:masterClrMapping/>
  </p:clrMapOvr>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1270</Words>
  <Application>Microsoft Office PowerPoint</Application>
  <PresentationFormat>On-screen Show (4:3)</PresentationFormat>
  <Paragraphs>93</Paragraphs>
  <Slides>26</Slides>
  <Notes>26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ＭＳ Ｐゴシック</vt:lpstr>
      <vt:lpstr>Wingdings</vt:lpstr>
      <vt:lpstr>Symbol</vt:lpstr>
      <vt:lpstr>Blank Presentation</vt:lpstr>
      <vt:lpstr>Ripple</vt:lpstr>
      <vt:lpstr>Chapter 19</vt:lpstr>
      <vt:lpstr>Core Case Study: Studying a Volcano to Understand Climate Change</vt:lpstr>
      <vt:lpstr>19-1 How Might the Earth’s Temperature and Climate Change in the Future? </vt:lpstr>
      <vt:lpstr>PAST CLIMATE AND THE GREENHOUSE EFFECT</vt:lpstr>
      <vt:lpstr> </vt:lpstr>
      <vt:lpstr>The Natural Greenhouse Effect</vt:lpstr>
      <vt:lpstr>Major Greenhouse Gases</vt:lpstr>
      <vt:lpstr>Major Greenhouse Gases</vt:lpstr>
      <vt:lpstr>The Scientific Consensus about Future Climate Change</vt:lpstr>
      <vt:lpstr>19-2 What Are Some Possible Effects of a Warmer Atmosphere? </vt:lpstr>
      <vt:lpstr>Why Should We Be Concerned about a Warmer Earth?</vt:lpstr>
      <vt:lpstr>Effects of Higher  CO2 Levels on Photosynthesis</vt:lpstr>
      <vt:lpstr>EFFECTS OF GLOBAL WARMING</vt:lpstr>
      <vt:lpstr>EFFECTS OF GLOBAL WARMING</vt:lpstr>
      <vt:lpstr>Rising Sea Levels</vt:lpstr>
      <vt:lpstr>Rising Sea Levels</vt:lpstr>
      <vt:lpstr>Rising Sea Levels</vt:lpstr>
      <vt:lpstr>EFFECTS OF GLOBAL WARMING</vt:lpstr>
      <vt:lpstr>EFFECTS OF GLOBAL WARMING</vt:lpstr>
      <vt:lpstr>19-3 What Can We Do to Slow Climate Change? (1)</vt:lpstr>
      <vt:lpstr>19-3 What Can We Do to Slow Climate Change? (2)</vt:lpstr>
      <vt:lpstr>DEALING WITH GLOBAL WARMING</vt:lpstr>
      <vt:lpstr>Solutions: Reducing the Threat</vt:lpstr>
      <vt:lpstr>Actions by Some Countries, States, and Businesses</vt:lpstr>
      <vt:lpstr>Case Study: Skin Cancer</vt:lpstr>
      <vt:lpstr>19-4  How Have We Depleted O3 in the Stratosphere and What Can We Do? </vt:lpstr>
    </vt:vector>
  </TitlesOfParts>
  <Company>Laura Murray Productions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19</dc:title>
  <dc:creator>you</dc:creator>
  <cp:lastModifiedBy>titusd</cp:lastModifiedBy>
  <cp:revision>27</cp:revision>
  <dcterms:created xsi:type="dcterms:W3CDTF">2006-11-08T23:33:30Z</dcterms:created>
  <dcterms:modified xsi:type="dcterms:W3CDTF">2013-02-21T16:44:15Z</dcterms:modified>
</cp:coreProperties>
</file>