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5"/>
  </p:notesMasterIdLst>
  <p:sldIdLst>
    <p:sldId id="256" r:id="rId3"/>
    <p:sldId id="259" r:id="rId4"/>
    <p:sldId id="373" r:id="rId5"/>
    <p:sldId id="261" r:id="rId6"/>
    <p:sldId id="264" r:id="rId7"/>
    <p:sldId id="266" r:id="rId8"/>
    <p:sldId id="267" r:id="rId9"/>
    <p:sldId id="268" r:id="rId10"/>
    <p:sldId id="269" r:id="rId11"/>
    <p:sldId id="374" r:id="rId12"/>
    <p:sldId id="272" r:id="rId13"/>
    <p:sldId id="273" r:id="rId14"/>
    <p:sldId id="275" r:id="rId15"/>
    <p:sldId id="278" r:id="rId16"/>
    <p:sldId id="375" r:id="rId17"/>
    <p:sldId id="280" r:id="rId18"/>
    <p:sldId id="284" r:id="rId19"/>
    <p:sldId id="286" r:id="rId20"/>
    <p:sldId id="288" r:id="rId21"/>
    <p:sldId id="289" r:id="rId22"/>
    <p:sldId id="290" r:id="rId23"/>
    <p:sldId id="29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102EFAA-3E6D-4014-89D8-C9D2F57A4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0B467-8856-406F-B7F1-D25055811E1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E0247-F8E5-4B49-983E-32C7D7AF0AC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F2B8C-FEC3-4ECA-AEC7-E27C24E2181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E250A-9615-4D60-9E08-AF91672CD76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53D98-E4B9-4775-AB0D-66B530594B0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DDC42-E5FF-4913-9F40-897BFDC5420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B3047-27F9-4F07-A856-1492FC0178F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EA4F7-8175-4560-98F5-24D5C4AD28E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B8476-418A-48B7-9AC0-D3B776A91B3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B8F8E-B634-431D-AB72-3A4517022F9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D2426-DDC0-4670-BAD9-803D283B882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1B283-1D46-47AE-A636-52FCFD7DF00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D8C5D-2903-4BCB-ACBE-FDCD9BD5B67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02D32-8DDD-452C-BEEC-C17686A6D20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729E9-D448-4161-B01C-7EFC9B5B989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F5712-55AE-4EBC-9441-C0AE6E976AC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5ECB7-5C02-4069-9BA5-5C7B443CD66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2E67A-BA9B-4337-82BE-1155ABCA58B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17A71-D83C-4757-BFDB-CED0B6C238B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8CF52-0F4F-4B2E-90AB-5829FB747AD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98DE7-3AFA-4DFA-B341-7E0936DADDE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B2341-CC1F-4FE2-8D0C-4B1AE24FCE0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C2937-C04A-42FE-B0C4-98D61727B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5021A-FA82-439B-AB52-8498D1EB4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7EB28-DE21-424C-AEB7-59D9687CA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1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91013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371600"/>
            <a:ext cx="4291012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AADFA-489B-4C90-9D99-1B60BEE94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8263"/>
            <a:ext cx="2190750" cy="6561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68263"/>
            <a:ext cx="6419850" cy="656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356B-39C3-4B01-84E3-62A2BB66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0236-6901-4FE7-A4A2-55CED7273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4DEE9-6EDA-4478-AFED-05063DAF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16800-8AD2-4BB5-9E43-D8029B17A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8E06-75D8-43F2-BD1E-A215B6B9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F7F5-5A9D-4E5D-9E45-3BECB864A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B64AF-3578-434C-A72E-420FF7311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EB8E99D-913E-4277-B627-0A8EA0E0B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5" name="Freeform 3"/>
            <p:cNvSpPr>
              <a:spLocks/>
            </p:cNvSpPr>
            <p:nvPr userDrawn="1"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4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7" name="Oval 5"/>
              <p:cNvSpPr>
                <a:spLocks noChangeArrowheads="1"/>
              </p:cNvSpPr>
              <p:nvPr userDrawn="1"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Oval 6"/>
              <p:cNvSpPr>
                <a:spLocks noChangeArrowheads="1"/>
              </p:cNvSpPr>
              <p:nvPr userDrawn="1"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Oval 7"/>
              <p:cNvSpPr>
                <a:spLocks noChangeArrowheads="1"/>
              </p:cNvSpPr>
              <p:nvPr userDrawn="1"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" name="Oval 8"/>
              <p:cNvSpPr>
                <a:spLocks noChangeArrowheads="1"/>
              </p:cNvSpPr>
              <p:nvPr userDrawn="1"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" name="Oval 9"/>
              <p:cNvSpPr>
                <a:spLocks noChangeArrowheads="1"/>
              </p:cNvSpPr>
              <p:nvPr userDrawn="1"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 userDrawn="1"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 userDrawn="1"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 userDrawn="1"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 userDrawn="1"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 userDrawn="1"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" name="Oval 15"/>
              <p:cNvSpPr>
                <a:spLocks noChangeArrowheads="1"/>
              </p:cNvSpPr>
              <p:nvPr userDrawn="1"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5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" name="Oval 17"/>
              <p:cNvSpPr>
                <a:spLocks noChangeArrowheads="1"/>
              </p:cNvSpPr>
              <p:nvPr userDrawn="1"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 userDrawn="1"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 userDrawn="1"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 userDrawn="1"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 userDrawn="1"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 userDrawn="1"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5" name="Oval 23"/>
              <p:cNvSpPr>
                <a:spLocks noChangeArrowheads="1"/>
              </p:cNvSpPr>
              <p:nvPr userDrawn="1"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 userDrawn="1"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7" name="Freeform 25"/>
              <p:cNvSpPr>
                <a:spLocks/>
              </p:cNvSpPr>
              <p:nvPr userDrawn="1"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8" name="Freeform 26"/>
              <p:cNvSpPr>
                <a:spLocks/>
              </p:cNvSpPr>
              <p:nvPr userDrawn="1"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Freeform 27"/>
              <p:cNvSpPr>
                <a:spLocks/>
              </p:cNvSpPr>
              <p:nvPr userDrawn="1"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Freeform 28"/>
              <p:cNvSpPr>
                <a:spLocks/>
              </p:cNvSpPr>
              <p:nvPr userDrawn="1"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Freeform 29"/>
              <p:cNvSpPr>
                <a:spLocks/>
              </p:cNvSpPr>
              <p:nvPr userDrawn="1"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Freeform 30"/>
              <p:cNvSpPr>
                <a:spLocks/>
              </p:cNvSpPr>
              <p:nvPr userDrawn="1"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3" name="Freeform 31"/>
              <p:cNvSpPr>
                <a:spLocks/>
              </p:cNvSpPr>
              <p:nvPr userDrawn="1"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4" name="Freeform 32"/>
              <p:cNvSpPr>
                <a:spLocks/>
              </p:cNvSpPr>
              <p:nvPr userDrawn="1"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5" name="Freeform 33"/>
              <p:cNvSpPr>
                <a:spLocks/>
              </p:cNvSpPr>
              <p:nvPr userDrawn="1"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6" name="Freeform 34"/>
              <p:cNvSpPr>
                <a:spLocks/>
              </p:cNvSpPr>
              <p:nvPr userDrawn="1"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6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08" name="Freeform 36"/>
              <p:cNvSpPr>
                <a:spLocks noEditPoints="1"/>
              </p:cNvSpPr>
              <p:nvPr userDrawn="1"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9" name="Freeform 37"/>
              <p:cNvSpPr>
                <a:spLocks/>
              </p:cNvSpPr>
              <p:nvPr userDrawn="1"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0" name="Freeform 38"/>
              <p:cNvSpPr>
                <a:spLocks/>
              </p:cNvSpPr>
              <p:nvPr userDrawn="1"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1" name="Freeform 39"/>
              <p:cNvSpPr>
                <a:spLocks/>
              </p:cNvSpPr>
              <p:nvPr userDrawn="1"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2" name="Freeform 40"/>
              <p:cNvSpPr>
                <a:spLocks/>
              </p:cNvSpPr>
              <p:nvPr userDrawn="1"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" name="Freeform 41"/>
              <p:cNvSpPr>
                <a:spLocks/>
              </p:cNvSpPr>
              <p:nvPr userDrawn="1"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" name="Freeform 42"/>
              <p:cNvSpPr>
                <a:spLocks/>
              </p:cNvSpPr>
              <p:nvPr userDrawn="1"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5" name="Freeform 43"/>
              <p:cNvSpPr>
                <a:spLocks/>
              </p:cNvSpPr>
              <p:nvPr userDrawn="1"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6" name="Freeform 44"/>
              <p:cNvSpPr>
                <a:spLocks/>
              </p:cNvSpPr>
              <p:nvPr userDrawn="1"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7" name="Freeform 45"/>
              <p:cNvSpPr>
                <a:spLocks/>
              </p:cNvSpPr>
              <p:nvPr userDrawn="1"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8" name="Freeform 46"/>
              <p:cNvSpPr>
                <a:spLocks/>
              </p:cNvSpPr>
              <p:nvPr userDrawn="1"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 userDrawn="1"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 userDrawn="1"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 userDrawn="1"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2" name="Oval 50"/>
              <p:cNvSpPr>
                <a:spLocks noChangeArrowheads="1"/>
              </p:cNvSpPr>
              <p:nvPr userDrawn="1"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 userDrawn="1"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 userDrawn="1"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126" name="Freeform 54"/>
              <p:cNvSpPr>
                <a:spLocks/>
              </p:cNvSpPr>
              <p:nvPr userDrawn="1"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7" name="Freeform 55"/>
              <p:cNvSpPr>
                <a:spLocks/>
              </p:cNvSpPr>
              <p:nvPr userDrawn="1"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8" name="Freeform 56"/>
              <p:cNvSpPr>
                <a:spLocks/>
              </p:cNvSpPr>
              <p:nvPr userDrawn="1"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9" name="Freeform 57"/>
              <p:cNvSpPr>
                <a:spLocks/>
              </p:cNvSpPr>
              <p:nvPr userDrawn="1"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0" name="Freeform 58"/>
              <p:cNvSpPr>
                <a:spLocks/>
              </p:cNvSpPr>
              <p:nvPr userDrawn="1"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1" name="Freeform 59"/>
              <p:cNvSpPr>
                <a:spLocks/>
              </p:cNvSpPr>
              <p:nvPr userDrawn="1"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2" name="Freeform 60"/>
              <p:cNvSpPr>
                <a:spLocks noEditPoints="1"/>
              </p:cNvSpPr>
              <p:nvPr userDrawn="1"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5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68263"/>
            <a:ext cx="8763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344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1" charset="2"/>
        <a:buChar char="Ø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1" charset="2"/>
        <a:buChar char="l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1" charset="2"/>
        <a:buChar char="l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3525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6763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smtClean="0"/>
              <a:t>Ecosystems: What Are They and How Do They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3-2 What Keeps Us and Other </a:t>
            </a:r>
            <a:br>
              <a:rPr lang="en-US" i="1" smtClean="0"/>
            </a:br>
            <a:r>
              <a:rPr lang="en-US" i="1" smtClean="0"/>
              <a:t>Organisms Alive?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/>
              <a:t>Concept 3-2</a:t>
            </a:r>
            <a:r>
              <a:rPr lang="en-US" i="1" smtClean="0"/>
              <a:t>  Life is sustained by the flow of energy from the sun through the biosphere, the cycling of nutrients within the biosphere, and gravity. </a:t>
            </a: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Biosphere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Atmosphere</a:t>
            </a:r>
          </a:p>
          <a:p>
            <a:pPr lvl="1" eaLnBrk="1" hangingPunct="1">
              <a:defRPr/>
            </a:pPr>
            <a:r>
              <a:rPr lang="en-US" smtClean="0"/>
              <a:t>Membrane of air around the planet.</a:t>
            </a:r>
          </a:p>
          <a:p>
            <a:pPr eaLnBrk="1" hangingPunct="1">
              <a:defRPr/>
            </a:pPr>
            <a:r>
              <a:rPr lang="en-US" smtClean="0"/>
              <a:t>Stratosphere</a:t>
            </a:r>
          </a:p>
          <a:p>
            <a:pPr lvl="1" eaLnBrk="1" hangingPunct="1">
              <a:defRPr/>
            </a:pPr>
            <a:r>
              <a:rPr lang="en-US" smtClean="0"/>
              <a:t>Lower portion contains ozone to filter out most of the sun’s harmful UV radiation.</a:t>
            </a:r>
          </a:p>
          <a:p>
            <a:pPr eaLnBrk="1" hangingPunct="1">
              <a:defRPr/>
            </a:pPr>
            <a:r>
              <a:rPr lang="en-US" smtClean="0"/>
              <a:t>Hydrosphere</a:t>
            </a:r>
          </a:p>
          <a:p>
            <a:pPr lvl="1" eaLnBrk="1" hangingPunct="1">
              <a:defRPr/>
            </a:pPr>
            <a:r>
              <a:rPr lang="en-US" smtClean="0"/>
              <a:t>All the earth’s water: liquid, ice, water vapor</a:t>
            </a:r>
          </a:p>
          <a:p>
            <a:pPr eaLnBrk="1" hangingPunct="1">
              <a:defRPr/>
            </a:pPr>
            <a:r>
              <a:rPr lang="en-US" smtClean="0"/>
              <a:t>Lithosphere</a:t>
            </a:r>
          </a:p>
          <a:p>
            <a:pPr lvl="1" eaLnBrk="1" hangingPunct="1">
              <a:defRPr/>
            </a:pPr>
            <a:r>
              <a:rPr lang="en-US" smtClean="0"/>
              <a:t>The earth’s crust and upper mantle.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1" descr="03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533400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Sustains Life on Earth?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62600" y="2438400"/>
            <a:ext cx="35814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Solar energy, the cycling of matter, and gravity sustain the earth’s life.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1" descr="030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1524000"/>
            <a:ext cx="53260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Happens to Solar Energy </a:t>
            </a:r>
            <a:br>
              <a:rPr lang="en-US" smtClean="0"/>
            </a:br>
            <a:r>
              <a:rPr lang="en-US" smtClean="0"/>
              <a:t>Reaching the Earth?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10200" y="1371600"/>
            <a:ext cx="3733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Solar energy flowing through the biosphere warms the atmosphere, evaporates and recycles water, generates winds and supports plant growth.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1" descr="03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14600"/>
            <a:ext cx="60833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ECOSYSTEM COMPONENTS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34425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Life exists on land systems called biomes and in freshwater and ocean aquatic life zones.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3-3 What Are the Major Components </a:t>
            </a:r>
            <a:br>
              <a:rPr lang="en-US" i="1" smtClean="0"/>
            </a:br>
            <a:r>
              <a:rPr lang="en-US" i="1" smtClean="0"/>
              <a:t>of an Ecosystem?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/>
              <a:t>Concept 3-3A</a:t>
            </a:r>
            <a:r>
              <a:rPr lang="en-US" i="1" smtClean="0"/>
              <a:t>  Ecosystems contain living (biotic) and nonliving (abiotic) components. </a:t>
            </a:r>
          </a:p>
          <a:p>
            <a:pPr eaLnBrk="1" hangingPunct="1">
              <a:buFont typeface="Wingdings" pitchFamily="1" charset="2"/>
              <a:buNone/>
              <a:defRPr/>
            </a:pPr>
            <a:endParaRPr lang="en-US" i="1" smtClean="0"/>
          </a:p>
          <a:p>
            <a:pPr eaLnBrk="1" hangingPunct="1">
              <a:defRPr/>
            </a:pPr>
            <a:r>
              <a:rPr lang="en-US" b="1" i="1" smtClean="0"/>
              <a:t>Concept 3-3B</a:t>
            </a:r>
            <a:r>
              <a:rPr lang="en-US" i="1" smtClean="0"/>
              <a:t>  Some organisms produce the nutrients they need, others get their nutrients by consuming other organisms, and some recycle nutrients back to producers by decomposing the wastes and remains of organisms. </a:t>
            </a:r>
            <a:endParaRPr lang="en-US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1" descr="0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6553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Nonliving and Living Components of Ecosystems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34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Ecosystems consist of nonliving (abiotic) and living (biotic) components.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1" descr="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43200"/>
            <a:ext cx="65405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Factors That Limit Population Growth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34425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Availability of matter and energy resources can limit the number of organisms in a population.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1" descr="031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51054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Factors That Limit Population Growth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10200" y="1752600"/>
            <a:ext cx="3552825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physical conditions of the environment can limit the distribution of a species.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5319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Producers: Basic Source of All Food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34425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Most producers capture sunlight to produce carbohydrates by photosynthesis: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874395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Core Case Study: </a:t>
            </a:r>
            <a:br>
              <a:rPr lang="en-US" smtClean="0"/>
            </a:br>
            <a:r>
              <a:rPr lang="en-US" smtClean="0"/>
              <a:t>Have You Thanked the Insects Today?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734425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Many plant species depend on insects for pollination.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Insect can control other pest insects by eating them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3-1</a:t>
            </a:r>
          </a:p>
        </p:txBody>
      </p:sp>
      <p:pic>
        <p:nvPicPr>
          <p:cNvPr id="7173" name="Picture 8" descr=" 0301a.jpg                                                      001AD015Toasto                         BF1593F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79875"/>
            <a:ext cx="40386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 0301b.jpg                                                      001AD015Toasto                         BF1593FF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48125"/>
            <a:ext cx="3505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Producers: Basic Source of All Food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34425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Chemosynthesis:</a:t>
            </a:r>
          </a:p>
          <a:p>
            <a:pPr lvl="1" eaLnBrk="1" hangingPunct="1">
              <a:defRPr/>
            </a:pPr>
            <a:r>
              <a:rPr lang="en-US" smtClean="0"/>
              <a:t>Some organisms such as deep ocean bacteria draw energy from hydrothermal vents and produce carbohydrates from hydrogen sulfide (H</a:t>
            </a:r>
            <a:r>
              <a:rPr lang="en-US" baseline="-25000" smtClean="0"/>
              <a:t>2</a:t>
            </a:r>
            <a:r>
              <a:rPr lang="en-US" smtClean="0"/>
              <a:t>S) gas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1" descr="03p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"/>
            <a:ext cx="2289175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6019800" cy="18367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Photosynthesis: </a:t>
            </a:r>
            <a:br>
              <a:rPr lang="en-US" smtClean="0"/>
            </a:br>
            <a:r>
              <a:rPr lang="en-US" smtClean="0"/>
              <a:t>A Closer Look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8388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Chlorophyll molecules in the chloroplasts of plant cells absorb solar energy.</a:t>
            </a:r>
          </a:p>
          <a:p>
            <a:pPr eaLnBrk="1" hangingPunct="1">
              <a:defRPr/>
            </a:pPr>
            <a:r>
              <a:rPr lang="en-US" smtClean="0"/>
              <a:t>This initiates a complex series of chemical reactions in which carbon dioxide and water are converted to sugars and oxygen.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620000" y="6540500"/>
            <a:ext cx="141922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263"/>
            <a:ext cx="8763000" cy="14557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Consumers: Eating and Recycling to Survive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34425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Consumers (heterotrophs) get their food by eating or breaking down all or parts of other organisms or their remains.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Herbivores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Primary consumers that eat producers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Carnivores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Primary consumers eat primary consumers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Third and higher level consumers: carnivores that eat carnivores.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Omnivores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Feed on both plant and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smtClean="0"/>
              <a:t>3-1 What Is Ecology?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/>
              <a:t>Concept 3-1  </a:t>
            </a:r>
            <a:r>
              <a:rPr lang="en-US" i="1" smtClean="0"/>
              <a:t>Ecology is the study of how organisms interact with one another and with their physical environment of matter and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1" descr="0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37179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NATURE OF ECOLOGY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62425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Ecology is a study of connections in nature.</a:t>
            </a:r>
          </a:p>
          <a:p>
            <a:pPr lvl="1" eaLnBrk="1" hangingPunct="1">
              <a:defRPr/>
            </a:pPr>
            <a:r>
              <a:rPr lang="en-US" smtClean="0"/>
              <a:t>How organisms interact with one another and with their nonliving environment.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0" y="2590800"/>
            <a:ext cx="57023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Organisms and Species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34425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Organisms, the different forms of life on earth, can be classified into different species based on certain characteristics.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Case Study: </a:t>
            </a:r>
            <a:br>
              <a:rPr lang="en-US" smtClean="0"/>
            </a:br>
            <a:r>
              <a:rPr lang="en-US" smtClean="0"/>
              <a:t>Which Species Run the World?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Multitudes of tiny microbes such as bacteria, protozoa, fungi, and yeast help keep us alive.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Harmful microbes are the minority.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Soil bacteria convert nitrogen gas to a usable form for plants.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They help produce foods (bread, cheese, yogurt, beer, wine).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90% of all living mass.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Helps purify water, provide oxygen, breakdown waste.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Lives beneficially in your body (intestines, nose).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Populations, Communities, and Ecosystems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Members of a species interact in groups called populations.</a:t>
            </a:r>
          </a:p>
          <a:p>
            <a:pPr eaLnBrk="1" hangingPunct="1">
              <a:defRPr/>
            </a:pPr>
            <a:r>
              <a:rPr lang="en-US" smtClean="0"/>
              <a:t>Populations of different species living and interacting in an area form a community.</a:t>
            </a:r>
          </a:p>
          <a:p>
            <a:pPr eaLnBrk="1" hangingPunct="1">
              <a:defRPr/>
            </a:pPr>
            <a:r>
              <a:rPr lang="en-US" smtClean="0"/>
              <a:t>A community interacting with its physical environment of matter and energy is an ecosystem.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1" descr="0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1371600"/>
            <a:ext cx="42259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447800"/>
            <a:ext cx="4467225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 population is a group of interacting individuals of the same species occupying a specific area.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 space an individual or population normally occupies is its habitat.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1" descr="0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436721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Populations</a:t>
            </a:r>
          </a:p>
        </p:txBody>
      </p:sp>
      <p:sp>
        <p:nvSpPr>
          <p:cNvPr id="32772" name="AutoShap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676775" y="1905000"/>
            <a:ext cx="4314825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Genetic diversity </a:t>
            </a:r>
          </a:p>
          <a:p>
            <a:pPr lvl="1" eaLnBrk="1" hangingPunct="1">
              <a:defRPr/>
            </a:pPr>
            <a:r>
              <a:rPr lang="en-US" smtClean="0"/>
              <a:t>In most natural populations individuals vary slightly in their genetic makeup.</a:t>
            </a:r>
          </a:p>
          <a:p>
            <a:pPr lvl="1" eaLnBrk="1" hangingPunct="1">
              <a:defRPr/>
            </a:pPr>
            <a:endParaRPr lang="en-US" smtClean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758113" y="6540500"/>
            <a:ext cx="1281112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1" charset="2"/>
              <a:buNone/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Figure 3-5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735</Words>
  <Application>Microsoft Office PowerPoint</Application>
  <PresentationFormat>On-screen Show (4:3)</PresentationFormat>
  <Paragraphs>108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ＭＳ Ｐゴシック</vt:lpstr>
      <vt:lpstr>Wingdings</vt:lpstr>
      <vt:lpstr>Blank Presentation</vt:lpstr>
      <vt:lpstr>Ripple</vt:lpstr>
      <vt:lpstr>Chapter 3</vt:lpstr>
      <vt:lpstr>Core Case Study:  Have You Thanked the Insects Today?</vt:lpstr>
      <vt:lpstr>3-1 What Is Ecology?</vt:lpstr>
      <vt:lpstr>THE NATURE OF ECOLOGY</vt:lpstr>
      <vt:lpstr>Organisms and Species</vt:lpstr>
      <vt:lpstr>Case Study:  Which Species Run the World?</vt:lpstr>
      <vt:lpstr>Populations, Communities, and Ecosystems</vt:lpstr>
      <vt:lpstr>Populations</vt:lpstr>
      <vt:lpstr>Populations</vt:lpstr>
      <vt:lpstr>3-2 What Keeps Us and Other  Organisms Alive?</vt:lpstr>
      <vt:lpstr>Biosphere</vt:lpstr>
      <vt:lpstr>What Sustains Life on Earth?</vt:lpstr>
      <vt:lpstr>What Happens to Solar Energy  Reaching the Earth?</vt:lpstr>
      <vt:lpstr>ECOSYSTEM COMPONENTS</vt:lpstr>
      <vt:lpstr>3-3 What Are the Major Components  of an Ecosystem?</vt:lpstr>
      <vt:lpstr>Nonliving and Living Components of Ecosystems</vt:lpstr>
      <vt:lpstr>Factors That Limit Population Growth</vt:lpstr>
      <vt:lpstr>Factors That Limit Population Growth</vt:lpstr>
      <vt:lpstr>Producers: Basic Source of All Food</vt:lpstr>
      <vt:lpstr>Producers: Basic Source of All Food</vt:lpstr>
      <vt:lpstr>Photosynthesis:  A Closer Look</vt:lpstr>
      <vt:lpstr>Consumers: Eating and Recycling to Survive</vt:lpstr>
    </vt:vector>
  </TitlesOfParts>
  <Company>Laura Murray Productions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you</dc:creator>
  <cp:lastModifiedBy>Greg Titus</cp:lastModifiedBy>
  <cp:revision>36</cp:revision>
  <dcterms:created xsi:type="dcterms:W3CDTF">2006-11-08T23:22:38Z</dcterms:created>
  <dcterms:modified xsi:type="dcterms:W3CDTF">2012-09-08T20:14:33Z</dcterms:modified>
</cp:coreProperties>
</file>