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51" r:id="rId2"/>
    <p:sldMasterId id="2147483649" r:id="rId3"/>
  </p:sldMasterIdLst>
  <p:notesMasterIdLst>
    <p:notesMasterId r:id="rId66"/>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4" r:id="rId21"/>
    <p:sldId id="275" r:id="rId22"/>
    <p:sldId id="276" r:id="rId23"/>
    <p:sldId id="278" r:id="rId24"/>
    <p:sldId id="279" r:id="rId25"/>
    <p:sldId id="280" r:id="rId26"/>
    <p:sldId id="281" r:id="rId27"/>
    <p:sldId id="282" r:id="rId28"/>
    <p:sldId id="283" r:id="rId29"/>
    <p:sldId id="284" r:id="rId30"/>
    <p:sldId id="285" r:id="rId31"/>
    <p:sldId id="286" r:id="rId32"/>
    <p:sldId id="287" r:id="rId33"/>
    <p:sldId id="288" r:id="rId34"/>
    <p:sldId id="292" r:id="rId35"/>
    <p:sldId id="289" r:id="rId36"/>
    <p:sldId id="290" r:id="rId37"/>
    <p:sldId id="293" r:id="rId38"/>
    <p:sldId id="294" r:id="rId39"/>
    <p:sldId id="296" r:id="rId40"/>
    <p:sldId id="297" r:id="rId41"/>
    <p:sldId id="298" r:id="rId42"/>
    <p:sldId id="299" r:id="rId43"/>
    <p:sldId id="300" r:id="rId44"/>
    <p:sldId id="301" r:id="rId45"/>
    <p:sldId id="302" r:id="rId46"/>
    <p:sldId id="303" r:id="rId47"/>
    <p:sldId id="305" r:id="rId48"/>
    <p:sldId id="306" r:id="rId49"/>
    <p:sldId id="308" r:id="rId50"/>
    <p:sldId id="309" r:id="rId51"/>
    <p:sldId id="310" r:id="rId52"/>
    <p:sldId id="311" r:id="rId53"/>
    <p:sldId id="312" r:id="rId54"/>
    <p:sldId id="314" r:id="rId55"/>
    <p:sldId id="316" r:id="rId56"/>
    <p:sldId id="317" r:id="rId57"/>
    <p:sldId id="318" r:id="rId58"/>
    <p:sldId id="319" r:id="rId59"/>
    <p:sldId id="320" r:id="rId60"/>
    <p:sldId id="321" r:id="rId61"/>
    <p:sldId id="322" r:id="rId62"/>
    <p:sldId id="324" r:id="rId63"/>
    <p:sldId id="326" r:id="rId64"/>
    <p:sldId id="328" r:id="rId6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32787"/>
    <p:restoredTop sz="90929"/>
  </p:normalViewPr>
  <p:slideViewPr>
    <p:cSldViewPr>
      <p:cViewPr varScale="1">
        <p:scale>
          <a:sx n="59" d="100"/>
          <a:sy n="59" d="100"/>
        </p:scale>
        <p:origin x="-129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983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smtClean="0"/>
            </a:lvl1pPr>
          </a:lstStyle>
          <a:p>
            <a:pPr>
              <a:defRPr/>
            </a:pPr>
            <a:fld id="{C3703D34-8FE4-4B6F-80E5-CCEA93CA58D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29C0D54E-A87E-4384-BF9D-89E49E30255E}" type="slidenum">
              <a:rPr lang="en-US"/>
              <a:pPr/>
              <a:t>1</a:t>
            </a:fld>
            <a:endParaRPr lang="en-US"/>
          </a:p>
        </p:txBody>
      </p:sp>
      <p:sp>
        <p:nvSpPr>
          <p:cNvPr id="99331" name="Rectangle 2"/>
          <p:cNvSpPr>
            <a:spLocks noGrp="1" noRot="1" noChangeAspect="1" noChangeArrowheads="1" noTextEdit="1"/>
          </p:cNvSpPr>
          <p:nvPr>
            <p:ph type="sldImg"/>
          </p:nvPr>
        </p:nvSpPr>
        <p:spPr>
          <a:solidFill>
            <a:srgbClr val="FFFFFF"/>
          </a:solidFill>
          <a:ln/>
        </p:spPr>
      </p:sp>
      <p:sp>
        <p:nvSpPr>
          <p:cNvPr id="99332"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41B321B8-61CE-4795-B370-1F7191F0BE9E}" type="slidenum">
              <a:rPr lang="en-US"/>
              <a:pPr/>
              <a:t>11</a:t>
            </a:fld>
            <a:endParaRPr lang="en-US"/>
          </a:p>
        </p:txBody>
      </p:sp>
      <p:sp>
        <p:nvSpPr>
          <p:cNvPr id="108547" name="Rectangle 2"/>
          <p:cNvSpPr>
            <a:spLocks noGrp="1" noRot="1" noChangeAspect="1" noChangeArrowheads="1" noTextEdit="1"/>
          </p:cNvSpPr>
          <p:nvPr>
            <p:ph type="sldImg"/>
          </p:nvPr>
        </p:nvSpPr>
        <p:spPr>
          <a:solidFill>
            <a:srgbClr val="FFFFFF"/>
          </a:solidFill>
          <a:ln/>
        </p:spPr>
      </p:sp>
      <p:sp>
        <p:nvSpPr>
          <p:cNvPr id="108548"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949A5448-B524-42D7-B85B-89D86FA00DF6}" type="slidenum">
              <a:rPr lang="en-US"/>
              <a:pPr/>
              <a:t>12</a:t>
            </a:fld>
            <a:endParaRPr lang="en-US"/>
          </a:p>
        </p:txBody>
      </p:sp>
      <p:sp>
        <p:nvSpPr>
          <p:cNvPr id="109571" name="Rectangle 2"/>
          <p:cNvSpPr>
            <a:spLocks noGrp="1" noRot="1" noChangeAspect="1" noChangeArrowheads="1" noTextEdit="1"/>
          </p:cNvSpPr>
          <p:nvPr>
            <p:ph type="sldImg"/>
          </p:nvPr>
        </p:nvSpPr>
        <p:spPr>
          <a:solidFill>
            <a:srgbClr val="FFFFFF"/>
          </a:solidFill>
          <a:ln/>
        </p:spPr>
      </p:sp>
      <p:sp>
        <p:nvSpPr>
          <p:cNvPr id="109572"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9DC62AFD-F3BF-4B4C-98C8-C178D7CBC841}" type="slidenum">
              <a:rPr lang="en-US"/>
              <a:pPr/>
              <a:t>13</a:t>
            </a:fld>
            <a:endParaRPr lang="en-US"/>
          </a:p>
        </p:txBody>
      </p:sp>
      <p:sp>
        <p:nvSpPr>
          <p:cNvPr id="110595" name="Rectangle 2"/>
          <p:cNvSpPr>
            <a:spLocks noGrp="1" noRot="1" noChangeAspect="1" noChangeArrowheads="1" noTextEdit="1"/>
          </p:cNvSpPr>
          <p:nvPr>
            <p:ph type="sldImg"/>
          </p:nvPr>
        </p:nvSpPr>
        <p:spPr>
          <a:solidFill>
            <a:srgbClr val="FFFFFF"/>
          </a:solidFill>
          <a:ln/>
        </p:spPr>
      </p:sp>
      <p:sp>
        <p:nvSpPr>
          <p:cNvPr id="110596"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7ADB1295-25A8-4DE9-8803-8BFDF8E1FBF9}" type="slidenum">
              <a:rPr lang="en-US"/>
              <a:pPr/>
              <a:t>14</a:t>
            </a:fld>
            <a:endParaRPr lang="en-US"/>
          </a:p>
        </p:txBody>
      </p:sp>
      <p:sp>
        <p:nvSpPr>
          <p:cNvPr id="111619" name="Rectangle 2"/>
          <p:cNvSpPr>
            <a:spLocks noGrp="1" noRot="1" noChangeAspect="1" noChangeArrowheads="1" noTextEdit="1"/>
          </p:cNvSpPr>
          <p:nvPr>
            <p:ph type="sldImg"/>
          </p:nvPr>
        </p:nvSpPr>
        <p:spPr>
          <a:solidFill>
            <a:srgbClr val="FFFFFF"/>
          </a:solidFill>
          <a:ln/>
        </p:spPr>
      </p:sp>
      <p:sp>
        <p:nvSpPr>
          <p:cNvPr id="11162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CE817E3B-C452-4485-BE0C-5DD7F079D76A}" type="slidenum">
              <a:rPr lang="en-US"/>
              <a:pPr/>
              <a:t>15</a:t>
            </a:fld>
            <a:endParaRPr lang="en-US"/>
          </a:p>
        </p:txBody>
      </p:sp>
      <p:sp>
        <p:nvSpPr>
          <p:cNvPr id="112643" name="Rectangle 2"/>
          <p:cNvSpPr>
            <a:spLocks noGrp="1" noRot="1" noChangeAspect="1" noChangeArrowheads="1" noTextEdit="1"/>
          </p:cNvSpPr>
          <p:nvPr>
            <p:ph type="sldImg"/>
          </p:nvPr>
        </p:nvSpPr>
        <p:spPr>
          <a:solidFill>
            <a:srgbClr val="FFFFFF"/>
          </a:solidFill>
          <a:ln/>
        </p:spPr>
      </p:sp>
      <p:sp>
        <p:nvSpPr>
          <p:cNvPr id="112644"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1379FE85-894F-4E81-8745-3A29F3106582}" type="slidenum">
              <a:rPr lang="en-US"/>
              <a:pPr/>
              <a:t>16</a:t>
            </a:fld>
            <a:endParaRPr lang="en-US"/>
          </a:p>
        </p:txBody>
      </p:sp>
      <p:sp>
        <p:nvSpPr>
          <p:cNvPr id="113667" name="Rectangle 2"/>
          <p:cNvSpPr>
            <a:spLocks noGrp="1" noRot="1" noChangeAspect="1" noChangeArrowheads="1" noTextEdit="1"/>
          </p:cNvSpPr>
          <p:nvPr>
            <p:ph type="sldImg"/>
          </p:nvPr>
        </p:nvSpPr>
        <p:spPr>
          <a:solidFill>
            <a:srgbClr val="FFFFFF"/>
          </a:solidFill>
          <a:ln/>
        </p:spPr>
      </p:sp>
      <p:sp>
        <p:nvSpPr>
          <p:cNvPr id="113668"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58FC82DA-91EE-4E67-ADA2-361E28594E8B}" type="slidenum">
              <a:rPr lang="en-US"/>
              <a:pPr/>
              <a:t>17</a:t>
            </a:fld>
            <a:endParaRPr lang="en-US"/>
          </a:p>
        </p:txBody>
      </p:sp>
      <p:sp>
        <p:nvSpPr>
          <p:cNvPr id="114691" name="Rectangle 2"/>
          <p:cNvSpPr>
            <a:spLocks noGrp="1" noRot="1" noChangeAspect="1" noChangeArrowheads="1" noTextEdit="1"/>
          </p:cNvSpPr>
          <p:nvPr>
            <p:ph type="sldImg"/>
          </p:nvPr>
        </p:nvSpPr>
        <p:spPr>
          <a:solidFill>
            <a:srgbClr val="FFFFFF"/>
          </a:solidFill>
          <a:ln/>
        </p:spPr>
      </p:sp>
      <p:sp>
        <p:nvSpPr>
          <p:cNvPr id="114692"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091BB3A1-D13A-40AB-9EB0-3D0852204B19}" type="slidenum">
              <a:rPr lang="en-US"/>
              <a:pPr/>
              <a:t>18</a:t>
            </a:fld>
            <a:endParaRPr lang="en-US"/>
          </a:p>
        </p:txBody>
      </p:sp>
      <p:sp>
        <p:nvSpPr>
          <p:cNvPr id="115715" name="Rectangle 2"/>
          <p:cNvSpPr>
            <a:spLocks noGrp="1" noRot="1" noChangeAspect="1" noChangeArrowheads="1" noTextEdit="1"/>
          </p:cNvSpPr>
          <p:nvPr>
            <p:ph type="sldImg"/>
          </p:nvPr>
        </p:nvSpPr>
        <p:spPr>
          <a:xfrm>
            <a:off x="1143000" y="687388"/>
            <a:ext cx="4572000" cy="3429000"/>
          </a:xfrm>
          <a:solidFill>
            <a:srgbClr val="FFFFFF"/>
          </a:solidFill>
          <a:ln/>
        </p:spPr>
      </p:sp>
      <p:sp>
        <p:nvSpPr>
          <p:cNvPr id="115716" name="Rectangle 3"/>
          <p:cNvSpPr>
            <a:spLocks noGrp="1" noChangeArrowheads="1"/>
          </p:cNvSpPr>
          <p:nvPr>
            <p:ph type="body" idx="1"/>
          </p:nvPr>
        </p:nvSpPr>
        <p:spPr>
          <a:xfrm>
            <a:off x="912813" y="4343400"/>
            <a:ext cx="5032375" cy="4113213"/>
          </a:xfrm>
          <a:solidFill>
            <a:srgbClr val="FFFFFF"/>
          </a:solidFill>
          <a:ln>
            <a:solidFill>
              <a:srgbClr val="000000"/>
            </a:solidFill>
          </a:ln>
        </p:spPr>
        <p:txBody>
          <a:bodyPr lIns="91426" tIns="45714" rIns="91426" bIns="45714"/>
          <a:lstStyle/>
          <a:p>
            <a:pPr eaLnBrk="1" hangingPunct="1"/>
            <a:r>
              <a:rPr lang="el-GR" b="1" smtClean="0">
                <a:solidFill>
                  <a:srgbClr val="00AEF0"/>
                </a:solidFill>
                <a:cs typeface="Arial" charset="0"/>
              </a:rPr>
              <a:t>Figure 13.4</a:t>
            </a:r>
          </a:p>
          <a:p>
            <a:pPr eaLnBrk="1" hangingPunct="1"/>
            <a:r>
              <a:rPr lang="el-GR" b="1" smtClean="0">
                <a:solidFill>
                  <a:srgbClr val="00AEF0"/>
                </a:solidFill>
                <a:cs typeface="Arial" charset="0"/>
              </a:rPr>
              <a:t>Natural capital: </a:t>
            </a:r>
            <a:r>
              <a:rPr lang="el-GR" smtClean="0">
                <a:solidFill>
                  <a:srgbClr val="292526"/>
                </a:solidFill>
                <a:cs typeface="Arial" charset="0"/>
              </a:rPr>
              <a:t>locations of the world’s principal types of food production.</a:t>
            </a:r>
            <a:endParaRPr lang="el-GR" smtClean="0">
              <a:solidFill>
                <a:srgbClr val="000000"/>
              </a:solidFill>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CE103BE8-D98D-42FE-8897-D51BB7D88973}" type="slidenum">
              <a:rPr lang="en-US"/>
              <a:pPr/>
              <a:t>19</a:t>
            </a:fld>
            <a:endParaRPr lang="en-US"/>
          </a:p>
        </p:txBody>
      </p:sp>
      <p:sp>
        <p:nvSpPr>
          <p:cNvPr id="116739" name="Rectangle 2"/>
          <p:cNvSpPr>
            <a:spLocks noGrp="1" noRot="1" noChangeAspect="1" noChangeArrowheads="1" noTextEdit="1"/>
          </p:cNvSpPr>
          <p:nvPr>
            <p:ph type="sldImg"/>
          </p:nvPr>
        </p:nvSpPr>
        <p:spPr>
          <a:solidFill>
            <a:srgbClr val="FFFFFF"/>
          </a:solidFill>
          <a:ln/>
        </p:spPr>
      </p:sp>
      <p:sp>
        <p:nvSpPr>
          <p:cNvPr id="11674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ABD3A7EF-D2D9-4D69-80E1-45B265206633}" type="slidenum">
              <a:rPr lang="en-US"/>
              <a:pPr/>
              <a:t>20</a:t>
            </a:fld>
            <a:endParaRPr lang="en-US"/>
          </a:p>
        </p:txBody>
      </p:sp>
      <p:sp>
        <p:nvSpPr>
          <p:cNvPr id="117763" name="Rectangle 2"/>
          <p:cNvSpPr>
            <a:spLocks noGrp="1" noRot="1" noChangeAspect="1" noChangeArrowheads="1" noTextEdit="1"/>
          </p:cNvSpPr>
          <p:nvPr>
            <p:ph type="sldImg"/>
          </p:nvPr>
        </p:nvSpPr>
        <p:spPr>
          <a:solidFill>
            <a:srgbClr val="FFFFFF"/>
          </a:solidFill>
          <a:ln/>
        </p:spPr>
      </p:sp>
      <p:sp>
        <p:nvSpPr>
          <p:cNvPr id="117764"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D815C4A6-8746-4B2E-9E4B-833FE0088F08}" type="slidenum">
              <a:rPr lang="en-US"/>
              <a:pPr/>
              <a:t>2</a:t>
            </a:fld>
            <a:endParaRPr lang="en-US"/>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E7D8383A-94ED-45BB-8C8C-E54F4E8DAC45}" type="slidenum">
              <a:rPr lang="en-US"/>
              <a:pPr/>
              <a:t>21</a:t>
            </a:fld>
            <a:endParaRPr lang="en-US"/>
          </a:p>
        </p:txBody>
      </p:sp>
      <p:sp>
        <p:nvSpPr>
          <p:cNvPr id="118787" name="Rectangle 2"/>
          <p:cNvSpPr>
            <a:spLocks noGrp="1" noRot="1" noChangeAspect="1" noChangeArrowheads="1" noTextEdit="1"/>
          </p:cNvSpPr>
          <p:nvPr>
            <p:ph type="sldImg"/>
          </p:nvPr>
        </p:nvSpPr>
        <p:spPr>
          <a:xfrm>
            <a:off x="1143000" y="687388"/>
            <a:ext cx="4572000" cy="3429000"/>
          </a:xfrm>
          <a:solidFill>
            <a:srgbClr val="FFFFFF"/>
          </a:solidFill>
          <a:ln/>
        </p:spPr>
      </p:sp>
      <p:sp>
        <p:nvSpPr>
          <p:cNvPr id="118788" name="Rectangle 3"/>
          <p:cNvSpPr>
            <a:spLocks noGrp="1" noChangeArrowheads="1"/>
          </p:cNvSpPr>
          <p:nvPr>
            <p:ph type="body" idx="1"/>
          </p:nvPr>
        </p:nvSpPr>
        <p:spPr>
          <a:xfrm>
            <a:off x="912813" y="4343400"/>
            <a:ext cx="5032375" cy="4113213"/>
          </a:xfrm>
          <a:solidFill>
            <a:srgbClr val="FFFFFF"/>
          </a:solidFill>
          <a:ln>
            <a:solidFill>
              <a:srgbClr val="000000"/>
            </a:solidFill>
          </a:ln>
        </p:spPr>
        <p:txBody>
          <a:bodyPr lIns="91426" tIns="45714" rIns="91426" bIns="45714"/>
          <a:lstStyle/>
          <a:p>
            <a:pPr eaLnBrk="1" hangingPunct="1"/>
            <a:r>
              <a:rPr lang="el-GR" b="1" smtClean="0">
                <a:solidFill>
                  <a:srgbClr val="00AEF0"/>
                </a:solidFill>
                <a:cs typeface="Arial" charset="0"/>
              </a:rPr>
              <a:t>Figure 13.6</a:t>
            </a:r>
          </a:p>
          <a:p>
            <a:pPr eaLnBrk="1" hangingPunct="1"/>
            <a:r>
              <a:rPr lang="el-GR" b="1" smtClean="0">
                <a:solidFill>
                  <a:srgbClr val="00AEF0"/>
                </a:solidFill>
                <a:cs typeface="Arial" charset="0"/>
              </a:rPr>
              <a:t>Natural capital: </a:t>
            </a:r>
            <a:r>
              <a:rPr lang="el-GR" smtClean="0">
                <a:solidFill>
                  <a:srgbClr val="292526"/>
                </a:solidFill>
                <a:cs typeface="Arial" charset="0"/>
              </a:rPr>
              <a:t>ecological and economic services provided by croplands. QUESTION: </a:t>
            </a:r>
            <a:r>
              <a:rPr lang="el-GR" i="1" smtClean="0">
                <a:solidFill>
                  <a:srgbClr val="292526"/>
                </a:solidFill>
                <a:cs typeface="Arial" charset="0"/>
              </a:rPr>
              <a:t>Which two ecological and which two economic services do you think are the most important?</a:t>
            </a:r>
            <a:endParaRPr lang="el-GR" smtClean="0">
              <a:solidFill>
                <a:srgbClr val="000000"/>
              </a:solidFill>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FDD35685-9E18-43BD-BF5F-4434DFFAA7DB}" type="slidenum">
              <a:rPr lang="en-US"/>
              <a:pPr/>
              <a:t>22</a:t>
            </a:fld>
            <a:endParaRPr lang="en-US"/>
          </a:p>
        </p:txBody>
      </p:sp>
      <p:sp>
        <p:nvSpPr>
          <p:cNvPr id="119811" name="Rectangle 2"/>
          <p:cNvSpPr>
            <a:spLocks noGrp="1" noRot="1" noChangeAspect="1" noChangeArrowheads="1" noTextEdit="1"/>
          </p:cNvSpPr>
          <p:nvPr>
            <p:ph type="sldImg"/>
          </p:nvPr>
        </p:nvSpPr>
        <p:spPr>
          <a:solidFill>
            <a:srgbClr val="FFFFFF"/>
          </a:solidFill>
          <a:ln/>
        </p:spPr>
      </p:sp>
      <p:sp>
        <p:nvSpPr>
          <p:cNvPr id="119812"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38728CF7-88AD-466E-A9CA-8E713EEB214D}" type="slidenum">
              <a:rPr lang="en-US"/>
              <a:pPr/>
              <a:t>23</a:t>
            </a:fld>
            <a:endParaRPr lang="en-US"/>
          </a:p>
        </p:txBody>
      </p:sp>
      <p:sp>
        <p:nvSpPr>
          <p:cNvPr id="120835" name="Rectangle 2"/>
          <p:cNvSpPr>
            <a:spLocks noGrp="1" noRot="1" noChangeAspect="1" noChangeArrowheads="1" noTextEdit="1"/>
          </p:cNvSpPr>
          <p:nvPr>
            <p:ph type="sldImg"/>
          </p:nvPr>
        </p:nvSpPr>
        <p:spPr>
          <a:solidFill>
            <a:srgbClr val="FFFFFF"/>
          </a:solidFill>
          <a:ln/>
        </p:spPr>
      </p:sp>
      <p:sp>
        <p:nvSpPr>
          <p:cNvPr id="120836"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C42E1572-5F8B-44E1-9CC9-0D1D036C9E3C}" type="slidenum">
              <a:rPr lang="en-US"/>
              <a:pPr/>
              <a:t>24</a:t>
            </a:fld>
            <a:endParaRPr lang="en-US"/>
          </a:p>
        </p:txBody>
      </p:sp>
      <p:sp>
        <p:nvSpPr>
          <p:cNvPr id="121859" name="Rectangle 2"/>
          <p:cNvSpPr>
            <a:spLocks noGrp="1" noRot="1" noChangeAspect="1" noChangeArrowheads="1" noTextEdit="1"/>
          </p:cNvSpPr>
          <p:nvPr>
            <p:ph type="sldImg"/>
          </p:nvPr>
        </p:nvSpPr>
        <p:spPr>
          <a:xfrm>
            <a:off x="1143000" y="687388"/>
            <a:ext cx="4572000" cy="3429000"/>
          </a:xfrm>
          <a:solidFill>
            <a:srgbClr val="FFFFFF"/>
          </a:solidFill>
          <a:ln/>
        </p:spPr>
      </p:sp>
      <p:sp>
        <p:nvSpPr>
          <p:cNvPr id="121860" name="Rectangle 3"/>
          <p:cNvSpPr>
            <a:spLocks noGrp="1" noChangeArrowheads="1"/>
          </p:cNvSpPr>
          <p:nvPr>
            <p:ph type="body" idx="1"/>
          </p:nvPr>
        </p:nvSpPr>
        <p:spPr>
          <a:xfrm>
            <a:off x="912813" y="4343400"/>
            <a:ext cx="5032375" cy="4113213"/>
          </a:xfrm>
          <a:solidFill>
            <a:srgbClr val="FFFFFF"/>
          </a:solidFill>
          <a:ln>
            <a:solidFill>
              <a:srgbClr val="000000"/>
            </a:solidFill>
          </a:ln>
        </p:spPr>
        <p:txBody>
          <a:bodyPr lIns="91426" tIns="45714" rIns="91426" bIns="45714"/>
          <a:lstStyle/>
          <a:p>
            <a:pPr eaLnBrk="1" hangingPunct="1"/>
            <a:r>
              <a:rPr lang="el-GR" b="1" smtClean="0">
                <a:solidFill>
                  <a:srgbClr val="00AEF0"/>
                </a:solidFill>
                <a:cs typeface="Arial" charset="0"/>
              </a:rPr>
              <a:t>Figure 13.7</a:t>
            </a:r>
          </a:p>
          <a:p>
            <a:pPr eaLnBrk="1" hangingPunct="1"/>
            <a:r>
              <a:rPr lang="el-GR" b="1" smtClean="0">
                <a:solidFill>
                  <a:srgbClr val="00AEF0"/>
                </a:solidFill>
                <a:cs typeface="Arial" charset="0"/>
              </a:rPr>
              <a:t>Natural capital degradation: </a:t>
            </a:r>
            <a:r>
              <a:rPr lang="el-GR" smtClean="0">
                <a:solidFill>
                  <a:srgbClr val="292526"/>
                </a:solidFill>
                <a:cs typeface="Arial" charset="0"/>
              </a:rPr>
              <a:t>Industrialized agriculture uses about 17% of all commercial energy in the United States and food travels an average 2,400 kilometers (1,300 miles) from farm to plate. The resulting pollution degrades the air and water and contributes to global warming. QUESTION: </a:t>
            </a:r>
            <a:r>
              <a:rPr lang="el-GR" i="1" smtClean="0">
                <a:solidFill>
                  <a:srgbClr val="292526"/>
                </a:solidFill>
                <a:cs typeface="Arial" charset="0"/>
              </a:rPr>
              <a:t>What might happen to your lifestyle if the price of oil rises sharply? </a:t>
            </a:r>
            <a:r>
              <a:rPr lang="el-GR" smtClean="0">
                <a:solidFill>
                  <a:srgbClr val="292526"/>
                </a:solidFill>
                <a:cs typeface="Arial" charset="0"/>
              </a:rPr>
              <a:t>(Data from David Pimentel and Worldwatch Institute)</a:t>
            </a:r>
            <a:endParaRPr lang="el-GR" smtClean="0">
              <a:solidFill>
                <a:srgbClr val="000000"/>
              </a:solidFill>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14602DC4-AF59-4DF4-9F35-AEAD73E6FF1F}" type="slidenum">
              <a:rPr lang="en-US"/>
              <a:pPr/>
              <a:t>25</a:t>
            </a:fld>
            <a:endParaRPr lang="en-US"/>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A4407E15-26F9-408E-B92A-A2EF05AFD1CB}" type="slidenum">
              <a:rPr lang="en-US"/>
              <a:pPr/>
              <a:t>26</a:t>
            </a:fld>
            <a:endParaRPr lang="en-US"/>
          </a:p>
        </p:txBody>
      </p:sp>
      <p:sp>
        <p:nvSpPr>
          <p:cNvPr id="123907" name="Rectangle 2"/>
          <p:cNvSpPr>
            <a:spLocks noGrp="1" noRot="1" noChangeAspect="1" noChangeArrowheads="1" noTextEdit="1"/>
          </p:cNvSpPr>
          <p:nvPr>
            <p:ph type="sldImg"/>
          </p:nvPr>
        </p:nvSpPr>
        <p:spPr>
          <a:solidFill>
            <a:srgbClr val="FFFFFF"/>
          </a:solidFill>
          <a:ln/>
        </p:spPr>
      </p:sp>
      <p:sp>
        <p:nvSpPr>
          <p:cNvPr id="123908"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BB294863-C91C-4B26-BF0E-C508FEC7A8FA}" type="slidenum">
              <a:rPr lang="en-US"/>
              <a:pPr/>
              <a:t>27</a:t>
            </a:fld>
            <a:endParaRPr lang="en-US"/>
          </a:p>
        </p:txBody>
      </p:sp>
      <p:sp>
        <p:nvSpPr>
          <p:cNvPr id="124931" name="Rectangle 2"/>
          <p:cNvSpPr>
            <a:spLocks noGrp="1" noRot="1" noChangeAspect="1" noChangeArrowheads="1" noTextEdit="1"/>
          </p:cNvSpPr>
          <p:nvPr>
            <p:ph type="sldImg"/>
          </p:nvPr>
        </p:nvSpPr>
        <p:spPr>
          <a:solidFill>
            <a:srgbClr val="FFFFFF"/>
          </a:solidFill>
          <a:ln/>
        </p:spPr>
      </p:sp>
      <p:sp>
        <p:nvSpPr>
          <p:cNvPr id="124932"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55E84EA5-2C6F-4AEC-BDA3-C2AE33858159}" type="slidenum">
              <a:rPr lang="en-US"/>
              <a:pPr/>
              <a:t>28</a:t>
            </a:fld>
            <a:endParaRPr lang="en-US"/>
          </a:p>
        </p:txBody>
      </p:sp>
      <p:sp>
        <p:nvSpPr>
          <p:cNvPr id="125955" name="Rectangle 2"/>
          <p:cNvSpPr>
            <a:spLocks noGrp="1" noRot="1" noChangeAspect="1" noChangeArrowheads="1" noTextEdit="1"/>
          </p:cNvSpPr>
          <p:nvPr>
            <p:ph type="sldImg"/>
          </p:nvPr>
        </p:nvSpPr>
        <p:spPr>
          <a:solidFill>
            <a:srgbClr val="FFFFFF"/>
          </a:solidFill>
          <a:ln/>
        </p:spPr>
      </p:sp>
      <p:sp>
        <p:nvSpPr>
          <p:cNvPr id="125956"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BEEE62AE-5B79-49D6-A881-B4C3BFAC6A08}" type="slidenum">
              <a:rPr lang="en-US"/>
              <a:pPr/>
              <a:t>29</a:t>
            </a:fld>
            <a:endParaRPr lang="en-US"/>
          </a:p>
        </p:txBody>
      </p:sp>
      <p:sp>
        <p:nvSpPr>
          <p:cNvPr id="126979" name="Rectangle 2"/>
          <p:cNvSpPr>
            <a:spLocks noGrp="1" noRot="1" noChangeAspect="1" noChangeArrowheads="1" noTextEdit="1"/>
          </p:cNvSpPr>
          <p:nvPr>
            <p:ph type="sldImg"/>
          </p:nvPr>
        </p:nvSpPr>
        <p:spPr>
          <a:solidFill>
            <a:srgbClr val="FFFFFF"/>
          </a:solidFill>
          <a:ln/>
        </p:spPr>
      </p:sp>
      <p:sp>
        <p:nvSpPr>
          <p:cNvPr id="12698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4222CC83-E7EB-4793-A58A-E3EB9FE5A446}" type="slidenum">
              <a:rPr lang="en-US"/>
              <a:pPr/>
              <a:t>30</a:t>
            </a:fld>
            <a:endParaRPr lang="en-US"/>
          </a:p>
        </p:txBody>
      </p:sp>
      <p:sp>
        <p:nvSpPr>
          <p:cNvPr id="128003" name="Rectangle 2"/>
          <p:cNvSpPr>
            <a:spLocks noGrp="1" noRot="1" noChangeAspect="1" noChangeArrowheads="1" noTextEdit="1"/>
          </p:cNvSpPr>
          <p:nvPr>
            <p:ph type="sldImg"/>
          </p:nvPr>
        </p:nvSpPr>
        <p:spPr>
          <a:xfrm>
            <a:off x="1143000" y="687388"/>
            <a:ext cx="4572000" cy="3429000"/>
          </a:xfrm>
          <a:solidFill>
            <a:srgbClr val="FFFFFF"/>
          </a:solidFill>
          <a:ln/>
        </p:spPr>
      </p:sp>
      <p:sp>
        <p:nvSpPr>
          <p:cNvPr id="128004" name="Rectangle 3"/>
          <p:cNvSpPr>
            <a:spLocks noGrp="1" noChangeArrowheads="1"/>
          </p:cNvSpPr>
          <p:nvPr>
            <p:ph type="body" idx="1"/>
          </p:nvPr>
        </p:nvSpPr>
        <p:spPr>
          <a:xfrm>
            <a:off x="912813" y="4343400"/>
            <a:ext cx="5032375" cy="4113213"/>
          </a:xfrm>
          <a:solidFill>
            <a:srgbClr val="FFFFFF"/>
          </a:solidFill>
          <a:ln>
            <a:solidFill>
              <a:srgbClr val="000000"/>
            </a:solidFill>
          </a:ln>
        </p:spPr>
        <p:txBody>
          <a:bodyPr lIns="91426" tIns="45714" rIns="91426" bIns="45714"/>
          <a:lstStyle/>
          <a:p>
            <a:pPr eaLnBrk="1" hangingPunct="1"/>
            <a:r>
              <a:rPr lang="el-GR" b="1" smtClean="0">
                <a:solidFill>
                  <a:srgbClr val="00AEF0"/>
                </a:solidFill>
                <a:cs typeface="Arial" charset="0"/>
              </a:rPr>
              <a:t>Figure 13.10</a:t>
            </a:r>
          </a:p>
          <a:p>
            <a:pPr eaLnBrk="1" hangingPunct="1"/>
            <a:r>
              <a:rPr lang="el-GR" b="1" smtClean="0">
                <a:solidFill>
                  <a:srgbClr val="00AEF0"/>
                </a:solidFill>
                <a:cs typeface="Arial" charset="0"/>
              </a:rPr>
              <a:t>Natural capital degradation: </a:t>
            </a:r>
            <a:r>
              <a:rPr lang="el-GR" smtClean="0">
                <a:solidFill>
                  <a:srgbClr val="292526"/>
                </a:solidFill>
                <a:cs typeface="Arial" charset="0"/>
              </a:rPr>
              <a:t>global soil erosion. Three-quarters of Africa’s farmland is severely depleted of soil nutrients, compared with 40% in 1995. The reason is that because of population growth and poverty, farmers grow crop after crop, depleting the soil’s fertility. If this continues, crop yield in Africa, already very low, could fall as much as 30% by 2020. The result is more frequent famines and increasing dependence on food aid and imports. QUESTION: </a:t>
            </a:r>
            <a:r>
              <a:rPr lang="el-GR" i="1" smtClean="0">
                <a:solidFill>
                  <a:srgbClr val="292526"/>
                </a:solidFill>
                <a:cs typeface="Arial" charset="0"/>
              </a:rPr>
              <a:t>How serious is soil erosion where you live? </a:t>
            </a:r>
            <a:r>
              <a:rPr lang="el-GR" smtClean="0">
                <a:solidFill>
                  <a:srgbClr val="292526"/>
                </a:solidFill>
                <a:cs typeface="Arial" charset="0"/>
              </a:rPr>
              <a:t>(Data from UN Environment Programme and the World Resources Institute)</a:t>
            </a:r>
            <a:endParaRPr lang="el-GR" smtClean="0">
              <a:solidFill>
                <a:srgbClr val="000000"/>
              </a:solidFill>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44F61299-7282-43D9-BDD7-4182892F458D}" type="slidenum">
              <a:rPr lang="en-US"/>
              <a:pPr/>
              <a:t>3</a:t>
            </a:fld>
            <a:endParaRPr lang="en-US"/>
          </a:p>
        </p:txBody>
      </p:sp>
      <p:sp>
        <p:nvSpPr>
          <p:cNvPr id="101379" name="Rectangle 2"/>
          <p:cNvSpPr>
            <a:spLocks noGrp="1" noRot="1" noChangeAspect="1" noChangeArrowheads="1" noTextEdit="1"/>
          </p:cNvSpPr>
          <p:nvPr>
            <p:ph type="sldImg"/>
          </p:nvPr>
        </p:nvSpPr>
        <p:spPr>
          <a:solidFill>
            <a:srgbClr val="FFFFFF"/>
          </a:solidFill>
          <a:ln/>
        </p:spPr>
      </p:sp>
      <p:sp>
        <p:nvSpPr>
          <p:cNvPr id="10138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E73A4324-B618-4E5F-ABEA-2AF7F364711F}" type="slidenum">
              <a:rPr lang="en-US"/>
              <a:pPr/>
              <a:t>31</a:t>
            </a:fld>
            <a:endParaRPr lang="en-US"/>
          </a:p>
        </p:txBody>
      </p:sp>
      <p:sp>
        <p:nvSpPr>
          <p:cNvPr id="129027" name="Rectangle 2"/>
          <p:cNvSpPr>
            <a:spLocks noGrp="1" noRot="1" noChangeAspect="1" noChangeArrowheads="1" noTextEdit="1"/>
          </p:cNvSpPr>
          <p:nvPr>
            <p:ph type="sldImg"/>
          </p:nvPr>
        </p:nvSpPr>
        <p:spPr>
          <a:solidFill>
            <a:srgbClr val="FFFFFF"/>
          </a:solidFill>
          <a:ln/>
        </p:spPr>
      </p:sp>
      <p:sp>
        <p:nvSpPr>
          <p:cNvPr id="129028"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EBDB8B29-C024-4F03-AB24-3F769C175052}" type="slidenum">
              <a:rPr lang="en-US"/>
              <a:pPr/>
              <a:t>32</a:t>
            </a:fld>
            <a:endParaRPr lang="en-US"/>
          </a:p>
        </p:txBody>
      </p:sp>
      <p:sp>
        <p:nvSpPr>
          <p:cNvPr id="130051" name="Rectangle 2"/>
          <p:cNvSpPr>
            <a:spLocks noGrp="1" noRot="1" noChangeAspect="1" noChangeArrowheads="1" noTextEdit="1"/>
          </p:cNvSpPr>
          <p:nvPr>
            <p:ph type="sldImg"/>
          </p:nvPr>
        </p:nvSpPr>
        <p:spPr>
          <a:xfrm>
            <a:off x="1143000" y="687388"/>
            <a:ext cx="4572000" cy="3429000"/>
          </a:xfrm>
          <a:solidFill>
            <a:srgbClr val="FFFFFF"/>
          </a:solidFill>
          <a:ln/>
        </p:spPr>
      </p:sp>
      <p:sp>
        <p:nvSpPr>
          <p:cNvPr id="130052" name="Rectangle 3"/>
          <p:cNvSpPr>
            <a:spLocks noGrp="1" noChangeArrowheads="1"/>
          </p:cNvSpPr>
          <p:nvPr>
            <p:ph type="body" idx="1"/>
          </p:nvPr>
        </p:nvSpPr>
        <p:spPr>
          <a:xfrm>
            <a:off x="912813" y="4343400"/>
            <a:ext cx="5032375" cy="4113213"/>
          </a:xfrm>
          <a:solidFill>
            <a:srgbClr val="FFFFFF"/>
          </a:solidFill>
          <a:ln>
            <a:solidFill>
              <a:srgbClr val="000000"/>
            </a:solidFill>
          </a:ln>
        </p:spPr>
        <p:txBody>
          <a:bodyPr lIns="91426" tIns="45714" rIns="91426" bIns="45714"/>
          <a:lstStyle/>
          <a:p>
            <a:pPr eaLnBrk="1" hangingPunct="1"/>
            <a:r>
              <a:rPr lang="el-GR" b="1" smtClean="0">
                <a:solidFill>
                  <a:srgbClr val="00AEF0"/>
                </a:solidFill>
                <a:cs typeface="Arial" charset="0"/>
              </a:rPr>
              <a:t>Figure 13.11</a:t>
            </a:r>
          </a:p>
          <a:p>
            <a:pPr eaLnBrk="1" hangingPunct="1"/>
            <a:r>
              <a:rPr lang="el-GR" b="1" smtClean="0">
                <a:solidFill>
                  <a:srgbClr val="00AEF0"/>
                </a:solidFill>
                <a:cs typeface="Arial" charset="0"/>
              </a:rPr>
              <a:t>Natural capital degradation: </a:t>
            </a:r>
            <a:r>
              <a:rPr lang="el-GR" smtClean="0">
                <a:solidFill>
                  <a:srgbClr val="292526"/>
                </a:solidFill>
                <a:cs typeface="Arial" charset="0"/>
              </a:rPr>
              <a:t>desertification of arid and semiarid lands is caused by a combination of prolonged drought and human activities that expose soil to erosion. QUESTION: </a:t>
            </a:r>
            <a:r>
              <a:rPr lang="el-GR" i="1" smtClean="0">
                <a:solidFill>
                  <a:srgbClr val="292526"/>
                </a:solidFill>
                <a:cs typeface="Arial" charset="0"/>
              </a:rPr>
              <a:t>What three things would you do to reduce desertification? </a:t>
            </a:r>
            <a:r>
              <a:rPr lang="el-GR" smtClean="0">
                <a:solidFill>
                  <a:srgbClr val="292526"/>
                </a:solidFill>
                <a:cs typeface="Arial" charset="0"/>
              </a:rPr>
              <a:t>(Data from UN Environment Programme and Harold E. Drengue)</a:t>
            </a:r>
            <a:endParaRPr lang="el-GR" smtClean="0">
              <a:solidFill>
                <a:srgbClr val="000000"/>
              </a:solidFill>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EB7FD48C-24C9-4C45-8561-F39F9C42C939}" type="slidenum">
              <a:rPr lang="en-US"/>
              <a:pPr/>
              <a:t>33</a:t>
            </a:fld>
            <a:endParaRPr lang="en-US"/>
          </a:p>
        </p:txBody>
      </p:sp>
      <p:sp>
        <p:nvSpPr>
          <p:cNvPr id="131075" name="Rectangle 2"/>
          <p:cNvSpPr>
            <a:spLocks noGrp="1" noRot="1" noChangeAspect="1" noChangeArrowheads="1" noTextEdit="1"/>
          </p:cNvSpPr>
          <p:nvPr>
            <p:ph type="sldImg"/>
          </p:nvPr>
        </p:nvSpPr>
        <p:spPr>
          <a:solidFill>
            <a:srgbClr val="FFFFFF"/>
          </a:solidFill>
          <a:ln/>
        </p:spPr>
      </p:sp>
      <p:sp>
        <p:nvSpPr>
          <p:cNvPr id="131076"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B513C4D3-4B31-4A83-AC6F-38660A5330E3}" type="slidenum">
              <a:rPr lang="en-US"/>
              <a:pPr/>
              <a:t>34</a:t>
            </a:fld>
            <a:endParaRPr lang="en-US"/>
          </a:p>
        </p:txBody>
      </p:sp>
      <p:sp>
        <p:nvSpPr>
          <p:cNvPr id="132099" name="Rectangle 2"/>
          <p:cNvSpPr>
            <a:spLocks noGrp="1" noRot="1" noChangeAspect="1" noChangeArrowheads="1" noTextEdit="1"/>
          </p:cNvSpPr>
          <p:nvPr>
            <p:ph type="sldImg"/>
          </p:nvPr>
        </p:nvSpPr>
        <p:spPr>
          <a:xfrm>
            <a:off x="1143000" y="687388"/>
            <a:ext cx="4572000" cy="3429000"/>
          </a:xfrm>
          <a:solidFill>
            <a:srgbClr val="FFFFFF"/>
          </a:solidFill>
          <a:ln/>
        </p:spPr>
      </p:sp>
      <p:sp>
        <p:nvSpPr>
          <p:cNvPr id="132100" name="Rectangle 3"/>
          <p:cNvSpPr>
            <a:spLocks noGrp="1" noChangeArrowheads="1"/>
          </p:cNvSpPr>
          <p:nvPr>
            <p:ph type="body" idx="1"/>
          </p:nvPr>
        </p:nvSpPr>
        <p:spPr>
          <a:xfrm>
            <a:off x="912813" y="4343400"/>
            <a:ext cx="5032375" cy="4113213"/>
          </a:xfrm>
          <a:solidFill>
            <a:srgbClr val="FFFFFF"/>
          </a:solidFill>
          <a:ln>
            <a:solidFill>
              <a:srgbClr val="000000"/>
            </a:solidFill>
          </a:ln>
        </p:spPr>
        <p:txBody>
          <a:bodyPr lIns="91426" tIns="45714" rIns="91426" bIns="45714"/>
          <a:lstStyle/>
          <a:p>
            <a:pPr eaLnBrk="1" hangingPunct="1"/>
            <a:r>
              <a:rPr lang="el-GR" b="1" smtClean="0">
                <a:solidFill>
                  <a:srgbClr val="00AEF0"/>
                </a:solidFill>
                <a:cs typeface="Arial" charset="0"/>
              </a:rPr>
              <a:t>Figure 13.12</a:t>
            </a:r>
          </a:p>
          <a:p>
            <a:pPr eaLnBrk="1" hangingPunct="1"/>
            <a:r>
              <a:rPr lang="el-GR" b="1" smtClean="0">
                <a:solidFill>
                  <a:srgbClr val="00AEF0"/>
                </a:solidFill>
                <a:cs typeface="Arial" charset="0"/>
              </a:rPr>
              <a:t>Natural capital degradation: </a:t>
            </a:r>
            <a:r>
              <a:rPr lang="el-GR" smtClean="0">
                <a:solidFill>
                  <a:srgbClr val="292526"/>
                </a:solidFill>
                <a:cs typeface="Arial" charset="0"/>
              </a:rPr>
              <a:t>causes and consequences of desertification. QUESTION: </a:t>
            </a:r>
            <a:r>
              <a:rPr lang="el-GR" i="1" smtClean="0">
                <a:solidFill>
                  <a:srgbClr val="292526"/>
                </a:solidFill>
                <a:cs typeface="Arial" charset="0"/>
              </a:rPr>
              <a:t>How serious is the threat of desertification where you live?</a:t>
            </a:r>
            <a:endParaRPr lang="el-GR" smtClean="0">
              <a:solidFill>
                <a:srgbClr val="000000"/>
              </a:solidFill>
              <a:cs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F8AE4AF9-B85B-480D-A231-4C65FFDEBE57}" type="slidenum">
              <a:rPr lang="en-US"/>
              <a:pPr/>
              <a:t>35</a:t>
            </a:fld>
            <a:endParaRPr lang="en-US"/>
          </a:p>
        </p:txBody>
      </p:sp>
      <p:sp>
        <p:nvSpPr>
          <p:cNvPr id="133123" name="Rectangle 2"/>
          <p:cNvSpPr>
            <a:spLocks noGrp="1" noRot="1" noChangeAspect="1" noChangeArrowheads="1" noTextEdit="1"/>
          </p:cNvSpPr>
          <p:nvPr>
            <p:ph type="sldImg"/>
          </p:nvPr>
        </p:nvSpPr>
        <p:spPr>
          <a:solidFill>
            <a:srgbClr val="FFFFFF"/>
          </a:solidFill>
          <a:ln/>
        </p:spPr>
      </p:sp>
      <p:sp>
        <p:nvSpPr>
          <p:cNvPr id="133124"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A82C3C0C-533F-4EF8-A3D2-2E1E8C092AB7}" type="slidenum">
              <a:rPr lang="en-US"/>
              <a:pPr/>
              <a:t>36</a:t>
            </a:fld>
            <a:endParaRPr lang="en-US"/>
          </a:p>
        </p:txBody>
      </p:sp>
      <p:sp>
        <p:nvSpPr>
          <p:cNvPr id="134147" name="Rectangle 2"/>
          <p:cNvSpPr>
            <a:spLocks noGrp="1" noRot="1" noChangeAspect="1" noChangeArrowheads="1" noTextEdit="1"/>
          </p:cNvSpPr>
          <p:nvPr>
            <p:ph type="sldImg"/>
          </p:nvPr>
        </p:nvSpPr>
        <p:spPr>
          <a:xfrm>
            <a:off x="1143000" y="687388"/>
            <a:ext cx="4572000" cy="3429000"/>
          </a:xfrm>
          <a:solidFill>
            <a:srgbClr val="FFFFFF"/>
          </a:solidFill>
          <a:ln/>
        </p:spPr>
      </p:sp>
      <p:sp>
        <p:nvSpPr>
          <p:cNvPr id="134148" name="Rectangle 3"/>
          <p:cNvSpPr>
            <a:spLocks noGrp="1" noChangeArrowheads="1"/>
          </p:cNvSpPr>
          <p:nvPr>
            <p:ph type="body" idx="1"/>
          </p:nvPr>
        </p:nvSpPr>
        <p:spPr>
          <a:xfrm>
            <a:off x="912813" y="4343400"/>
            <a:ext cx="5032375" cy="4113213"/>
          </a:xfrm>
          <a:solidFill>
            <a:srgbClr val="FFFFFF"/>
          </a:solidFill>
          <a:ln>
            <a:solidFill>
              <a:srgbClr val="000000"/>
            </a:solidFill>
          </a:ln>
        </p:spPr>
        <p:txBody>
          <a:bodyPr lIns="91426" tIns="45714" rIns="91426" bIns="45714"/>
          <a:lstStyle/>
          <a:p>
            <a:pPr eaLnBrk="1" hangingPunct="1"/>
            <a:r>
              <a:rPr lang="el-GR" b="1" smtClean="0">
                <a:solidFill>
                  <a:srgbClr val="00AEF0"/>
                </a:solidFill>
                <a:cs typeface="Arial" charset="0"/>
              </a:rPr>
              <a:t>Figure 13.13</a:t>
            </a:r>
          </a:p>
          <a:p>
            <a:pPr eaLnBrk="1" hangingPunct="1"/>
            <a:r>
              <a:rPr lang="el-GR" b="1" smtClean="0">
                <a:solidFill>
                  <a:srgbClr val="00AEF0"/>
                </a:solidFill>
                <a:cs typeface="Arial" charset="0"/>
              </a:rPr>
              <a:t>Natural capital degradation: </a:t>
            </a:r>
            <a:r>
              <a:rPr lang="el-GR" i="1" smtClean="0">
                <a:solidFill>
                  <a:srgbClr val="292526"/>
                </a:solidFill>
                <a:cs typeface="Arial" charset="0"/>
              </a:rPr>
              <a:t>salinization </a:t>
            </a:r>
            <a:r>
              <a:rPr lang="el-GR" smtClean="0">
                <a:solidFill>
                  <a:srgbClr val="292526"/>
                </a:solidFill>
                <a:cs typeface="Arial" charset="0"/>
              </a:rPr>
              <a:t>and </a:t>
            </a:r>
            <a:r>
              <a:rPr lang="el-GR" i="1" smtClean="0">
                <a:solidFill>
                  <a:srgbClr val="292526"/>
                </a:solidFill>
                <a:cs typeface="Arial" charset="0"/>
              </a:rPr>
              <a:t>waterlogging </a:t>
            </a:r>
            <a:r>
              <a:rPr lang="el-GR" smtClean="0">
                <a:solidFill>
                  <a:srgbClr val="292526"/>
                </a:solidFill>
                <a:cs typeface="Arial" charset="0"/>
              </a:rPr>
              <a:t>of soil on irrigated land without adequate drainage can decrease crop yields.</a:t>
            </a:r>
            <a:endParaRPr lang="el-GR" smtClean="0">
              <a:solidFill>
                <a:srgbClr val="000000"/>
              </a:solidFill>
              <a:cs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7AC673B7-5501-4E0C-B1A4-3F33A3C86172}" type="slidenum">
              <a:rPr lang="en-US"/>
              <a:pPr/>
              <a:t>37</a:t>
            </a:fld>
            <a:endParaRPr lang="en-US"/>
          </a:p>
        </p:txBody>
      </p:sp>
      <p:sp>
        <p:nvSpPr>
          <p:cNvPr id="135171" name="Rectangle 2"/>
          <p:cNvSpPr>
            <a:spLocks noGrp="1" noRot="1" noChangeAspect="1" noChangeArrowheads="1" noTextEdit="1"/>
          </p:cNvSpPr>
          <p:nvPr>
            <p:ph type="sldImg"/>
          </p:nvPr>
        </p:nvSpPr>
        <p:spPr>
          <a:xfrm>
            <a:off x="1143000" y="687388"/>
            <a:ext cx="4572000" cy="3429000"/>
          </a:xfrm>
          <a:solidFill>
            <a:srgbClr val="FFFFFF"/>
          </a:solidFill>
          <a:ln/>
        </p:spPr>
      </p:sp>
      <p:sp>
        <p:nvSpPr>
          <p:cNvPr id="135172" name="Rectangle 3"/>
          <p:cNvSpPr>
            <a:spLocks noGrp="1" noChangeArrowheads="1"/>
          </p:cNvSpPr>
          <p:nvPr>
            <p:ph type="body" idx="1"/>
          </p:nvPr>
        </p:nvSpPr>
        <p:spPr>
          <a:xfrm>
            <a:off x="912813" y="4343400"/>
            <a:ext cx="5032375" cy="4113213"/>
          </a:xfrm>
          <a:solidFill>
            <a:srgbClr val="FFFFFF"/>
          </a:solidFill>
          <a:ln>
            <a:solidFill>
              <a:srgbClr val="000000"/>
            </a:solidFill>
          </a:ln>
        </p:spPr>
        <p:txBody>
          <a:bodyPr lIns="91426" tIns="45714" rIns="91426" bIns="45714"/>
          <a:lstStyle/>
          <a:p>
            <a:pPr eaLnBrk="1" hangingPunct="1"/>
            <a:r>
              <a:rPr lang="el-GR" b="1" smtClean="0">
                <a:solidFill>
                  <a:srgbClr val="00AEF0"/>
                </a:solidFill>
                <a:cs typeface="Arial" charset="0"/>
              </a:rPr>
              <a:t>Figure 13.15</a:t>
            </a:r>
          </a:p>
          <a:p>
            <a:pPr eaLnBrk="1" hangingPunct="1"/>
            <a:r>
              <a:rPr lang="el-GR" b="1" smtClean="0">
                <a:solidFill>
                  <a:srgbClr val="00AEF0"/>
                </a:solidFill>
                <a:cs typeface="Arial" charset="0"/>
              </a:rPr>
              <a:t>Solutions: </a:t>
            </a:r>
            <a:r>
              <a:rPr lang="el-GR" smtClean="0">
                <a:solidFill>
                  <a:srgbClr val="292526"/>
                </a:solidFill>
                <a:cs typeface="Arial" charset="0"/>
              </a:rPr>
              <a:t>methods for preventing and cleaning up soil salinization. QUESTION: </a:t>
            </a:r>
            <a:r>
              <a:rPr lang="el-GR" i="1" smtClean="0">
                <a:solidFill>
                  <a:srgbClr val="292526"/>
                </a:solidFill>
                <a:cs typeface="Arial" charset="0"/>
              </a:rPr>
              <a:t>Which two of these solutions do you think are the most important?</a:t>
            </a:r>
            <a:endParaRPr lang="el-GR" smtClean="0">
              <a:solidFill>
                <a:srgbClr val="000000"/>
              </a:solidFill>
              <a:cs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14893AE7-3F24-4D9A-A197-74254F39DB06}" type="slidenum">
              <a:rPr lang="en-US"/>
              <a:pPr/>
              <a:t>38</a:t>
            </a:fld>
            <a:endParaRPr lang="en-US"/>
          </a:p>
        </p:txBody>
      </p:sp>
      <p:sp>
        <p:nvSpPr>
          <p:cNvPr id="136195" name="Rectangle 2"/>
          <p:cNvSpPr>
            <a:spLocks noGrp="1" noRot="1" noChangeAspect="1" noChangeArrowheads="1" noTextEdit="1"/>
          </p:cNvSpPr>
          <p:nvPr>
            <p:ph type="sldImg"/>
          </p:nvPr>
        </p:nvSpPr>
        <p:spPr>
          <a:solidFill>
            <a:srgbClr val="FFFFFF"/>
          </a:solidFill>
          <a:ln/>
        </p:spPr>
      </p:sp>
      <p:sp>
        <p:nvSpPr>
          <p:cNvPr id="136196"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8F9CFD0D-0955-4410-BADE-4D18B889A543}" type="slidenum">
              <a:rPr lang="en-US"/>
              <a:pPr/>
              <a:t>39</a:t>
            </a:fld>
            <a:endParaRPr lang="en-US"/>
          </a:p>
        </p:txBody>
      </p:sp>
      <p:sp>
        <p:nvSpPr>
          <p:cNvPr id="137219" name="Rectangle 2"/>
          <p:cNvSpPr>
            <a:spLocks noGrp="1" noRot="1" noChangeAspect="1" noChangeArrowheads="1" noTextEdit="1"/>
          </p:cNvSpPr>
          <p:nvPr>
            <p:ph type="sldImg"/>
          </p:nvPr>
        </p:nvSpPr>
        <p:spPr>
          <a:solidFill>
            <a:srgbClr val="FFFFFF"/>
          </a:solidFill>
          <a:ln/>
        </p:spPr>
      </p:sp>
      <p:sp>
        <p:nvSpPr>
          <p:cNvPr id="13722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22832FF0-0374-43C4-BAA0-0B680CC128CB}" type="slidenum">
              <a:rPr lang="en-US"/>
              <a:pPr/>
              <a:t>40</a:t>
            </a:fld>
            <a:endParaRPr lang="en-US"/>
          </a:p>
        </p:txBody>
      </p:sp>
      <p:sp>
        <p:nvSpPr>
          <p:cNvPr id="138243" name="Rectangle 2"/>
          <p:cNvSpPr>
            <a:spLocks noGrp="1" noRot="1" noChangeAspect="1" noChangeArrowheads="1" noTextEdit="1"/>
          </p:cNvSpPr>
          <p:nvPr>
            <p:ph type="sldImg"/>
          </p:nvPr>
        </p:nvSpPr>
        <p:spPr>
          <a:solidFill>
            <a:srgbClr val="FFFFFF"/>
          </a:solidFill>
          <a:ln/>
        </p:spPr>
      </p:sp>
      <p:sp>
        <p:nvSpPr>
          <p:cNvPr id="138244"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7A1AEBA2-F3B3-41F7-91F7-828D976615D6}" type="slidenum">
              <a:rPr lang="en-US"/>
              <a:pPr/>
              <a:t>4</a:t>
            </a:fld>
            <a:endParaRPr lang="en-US"/>
          </a:p>
        </p:txBody>
      </p:sp>
      <p:sp>
        <p:nvSpPr>
          <p:cNvPr id="102403" name="Rectangle 2"/>
          <p:cNvSpPr>
            <a:spLocks noGrp="1" noRot="1" noChangeAspect="1" noChangeArrowheads="1" noTextEdit="1"/>
          </p:cNvSpPr>
          <p:nvPr>
            <p:ph type="sldImg"/>
          </p:nvPr>
        </p:nvSpPr>
        <p:spPr>
          <a:solidFill>
            <a:srgbClr val="FFFFFF"/>
          </a:solidFill>
          <a:ln/>
        </p:spPr>
      </p:sp>
      <p:sp>
        <p:nvSpPr>
          <p:cNvPr id="102404"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A7150FB6-AF02-4825-8120-84981CF76BA4}" type="slidenum">
              <a:rPr lang="en-US"/>
              <a:pPr/>
              <a:t>41</a:t>
            </a:fld>
            <a:endParaRPr lang="en-US"/>
          </a:p>
        </p:txBody>
      </p:sp>
      <p:sp>
        <p:nvSpPr>
          <p:cNvPr id="139267" name="Rectangle 2"/>
          <p:cNvSpPr>
            <a:spLocks noGrp="1" noRot="1" noChangeAspect="1" noChangeArrowheads="1" noTextEdit="1"/>
          </p:cNvSpPr>
          <p:nvPr>
            <p:ph type="sldImg"/>
          </p:nvPr>
        </p:nvSpPr>
        <p:spPr>
          <a:solidFill>
            <a:srgbClr val="FFFFFF"/>
          </a:solidFill>
          <a:ln/>
        </p:spPr>
      </p:sp>
      <p:sp>
        <p:nvSpPr>
          <p:cNvPr id="139268"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E71032AE-3DD7-45E9-BBD1-784A7CD99130}" type="slidenum">
              <a:rPr lang="en-US"/>
              <a:pPr/>
              <a:t>42</a:t>
            </a:fld>
            <a:endParaRPr lang="en-US"/>
          </a:p>
        </p:txBody>
      </p:sp>
      <p:sp>
        <p:nvSpPr>
          <p:cNvPr id="140291" name="Rectangle 2"/>
          <p:cNvSpPr>
            <a:spLocks noGrp="1" noRot="1" noChangeAspect="1" noChangeArrowheads="1" noTextEdit="1"/>
          </p:cNvSpPr>
          <p:nvPr>
            <p:ph type="sldImg"/>
          </p:nvPr>
        </p:nvSpPr>
        <p:spPr>
          <a:solidFill>
            <a:srgbClr val="FFFFFF"/>
          </a:solidFill>
          <a:ln/>
        </p:spPr>
      </p:sp>
      <p:sp>
        <p:nvSpPr>
          <p:cNvPr id="140292"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EB042859-76BC-493B-AAE9-83FEC909BBD5}" type="slidenum">
              <a:rPr lang="en-US"/>
              <a:pPr/>
              <a:t>43</a:t>
            </a:fld>
            <a:endParaRPr lang="en-US"/>
          </a:p>
        </p:txBody>
      </p:sp>
      <p:sp>
        <p:nvSpPr>
          <p:cNvPr id="141315" name="Rectangle 2"/>
          <p:cNvSpPr>
            <a:spLocks noGrp="1" noRot="1" noChangeAspect="1" noChangeArrowheads="1" noTextEdit="1"/>
          </p:cNvSpPr>
          <p:nvPr>
            <p:ph type="sldImg"/>
          </p:nvPr>
        </p:nvSpPr>
        <p:spPr>
          <a:solidFill>
            <a:srgbClr val="FFFFFF"/>
          </a:solidFill>
          <a:ln/>
        </p:spPr>
      </p:sp>
      <p:sp>
        <p:nvSpPr>
          <p:cNvPr id="141316"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9CD118EA-CF6C-4FC0-9365-0885ABE0622C}" type="slidenum">
              <a:rPr lang="en-US"/>
              <a:pPr/>
              <a:t>44</a:t>
            </a:fld>
            <a:endParaRPr lang="en-US"/>
          </a:p>
        </p:txBody>
      </p:sp>
      <p:sp>
        <p:nvSpPr>
          <p:cNvPr id="142339" name="Rectangle 2"/>
          <p:cNvSpPr>
            <a:spLocks noGrp="1" noRot="1" noChangeAspect="1" noChangeArrowheads="1" noTextEdit="1"/>
          </p:cNvSpPr>
          <p:nvPr>
            <p:ph type="sldImg"/>
          </p:nvPr>
        </p:nvSpPr>
        <p:spPr>
          <a:solidFill>
            <a:srgbClr val="FFFFFF"/>
          </a:solidFill>
          <a:ln/>
        </p:spPr>
      </p:sp>
      <p:sp>
        <p:nvSpPr>
          <p:cNvPr id="14234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8F24E6DC-98DA-4A38-8F48-5CBB1D1887DD}" type="slidenum">
              <a:rPr lang="en-US"/>
              <a:pPr/>
              <a:t>45</a:t>
            </a:fld>
            <a:endParaRPr lang="en-US"/>
          </a:p>
        </p:txBody>
      </p:sp>
      <p:sp>
        <p:nvSpPr>
          <p:cNvPr id="143363" name="Rectangle 2"/>
          <p:cNvSpPr>
            <a:spLocks noGrp="1" noRot="1" noChangeAspect="1" noChangeArrowheads="1" noTextEdit="1"/>
          </p:cNvSpPr>
          <p:nvPr>
            <p:ph type="sldImg"/>
          </p:nvPr>
        </p:nvSpPr>
        <p:spPr>
          <a:xfrm>
            <a:off x="1143000" y="687388"/>
            <a:ext cx="4572000" cy="3429000"/>
          </a:xfrm>
          <a:solidFill>
            <a:srgbClr val="FFFFFF"/>
          </a:solidFill>
          <a:ln/>
        </p:spPr>
      </p:sp>
      <p:sp>
        <p:nvSpPr>
          <p:cNvPr id="143364" name="Rectangle 3"/>
          <p:cNvSpPr>
            <a:spLocks noGrp="1" noChangeArrowheads="1"/>
          </p:cNvSpPr>
          <p:nvPr>
            <p:ph type="body" idx="1"/>
          </p:nvPr>
        </p:nvSpPr>
        <p:spPr>
          <a:xfrm>
            <a:off x="912813" y="4343400"/>
            <a:ext cx="5032375" cy="4113213"/>
          </a:xfrm>
          <a:solidFill>
            <a:srgbClr val="FFFFFF"/>
          </a:solidFill>
          <a:ln>
            <a:solidFill>
              <a:srgbClr val="000000"/>
            </a:solidFill>
          </a:ln>
        </p:spPr>
        <p:txBody>
          <a:bodyPr lIns="91426" tIns="45714" rIns="91426" bIns="45714"/>
          <a:lstStyle/>
          <a:p>
            <a:pPr eaLnBrk="1" hangingPunct="1"/>
            <a:r>
              <a:rPr lang="el-GR" b="1" smtClean="0">
                <a:solidFill>
                  <a:srgbClr val="00AEF0"/>
                </a:solidFill>
                <a:cs typeface="Arial" charset="0"/>
              </a:rPr>
              <a:t>Figure 13.18</a:t>
            </a:r>
          </a:p>
          <a:p>
            <a:pPr eaLnBrk="1" hangingPunct="1"/>
            <a:r>
              <a:rPr lang="el-GR" b="1" smtClean="0">
                <a:solidFill>
                  <a:srgbClr val="00AEF0"/>
                </a:solidFill>
                <a:cs typeface="Arial" charset="0"/>
              </a:rPr>
              <a:t>Natural capital degradation: </a:t>
            </a:r>
            <a:r>
              <a:rPr lang="el-GR" smtClean="0">
                <a:solidFill>
                  <a:srgbClr val="292526"/>
                </a:solidFill>
                <a:cs typeface="Arial" charset="0"/>
              </a:rPr>
              <a:t>major harmful environmental effects of food production. According to a 2002 study by the United Nations, nearly 30% of the world’s cropland has been degraded to some degree by soil erosion, salt buildup, and chemical pollution, and 17% has been seriously degraded. QUESTION: </a:t>
            </a:r>
            <a:r>
              <a:rPr lang="el-GR" i="1" smtClean="0">
                <a:solidFill>
                  <a:srgbClr val="292526"/>
                </a:solidFill>
                <a:cs typeface="Arial" charset="0"/>
              </a:rPr>
              <a:t>Which item in each of these categories do you think is the most harmful?</a:t>
            </a:r>
            <a:endParaRPr lang="el-GR" smtClean="0">
              <a:solidFill>
                <a:srgbClr val="000000"/>
              </a:solidFill>
              <a:cs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EBDF991A-AE9F-4D24-ADBC-A5547DE76794}" type="slidenum">
              <a:rPr lang="en-US"/>
              <a:pPr/>
              <a:t>46</a:t>
            </a:fld>
            <a:endParaRPr lang="en-US"/>
          </a:p>
        </p:txBody>
      </p:sp>
      <p:sp>
        <p:nvSpPr>
          <p:cNvPr id="144387" name="Rectangle 2"/>
          <p:cNvSpPr>
            <a:spLocks noGrp="1" noRot="1" noChangeAspect="1" noChangeArrowheads="1" noTextEdit="1"/>
          </p:cNvSpPr>
          <p:nvPr>
            <p:ph type="sldImg"/>
          </p:nvPr>
        </p:nvSpPr>
        <p:spPr>
          <a:solidFill>
            <a:srgbClr val="FFFFFF"/>
          </a:solidFill>
          <a:ln/>
        </p:spPr>
      </p:sp>
      <p:sp>
        <p:nvSpPr>
          <p:cNvPr id="144388"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E94B5670-49AB-4CCF-8C66-74B67A501597}" type="slidenum">
              <a:rPr lang="en-US"/>
              <a:pPr/>
              <a:t>47</a:t>
            </a:fld>
            <a:endParaRPr lang="en-US"/>
          </a:p>
        </p:txBody>
      </p:sp>
      <p:sp>
        <p:nvSpPr>
          <p:cNvPr id="145411" name="Rectangle 2"/>
          <p:cNvSpPr>
            <a:spLocks noGrp="1" noRot="1" noChangeAspect="1" noChangeArrowheads="1" noTextEdit="1"/>
          </p:cNvSpPr>
          <p:nvPr>
            <p:ph type="sldImg"/>
          </p:nvPr>
        </p:nvSpPr>
        <p:spPr>
          <a:solidFill>
            <a:srgbClr val="FFFFFF"/>
          </a:solidFill>
          <a:ln/>
        </p:spPr>
      </p:sp>
      <p:sp>
        <p:nvSpPr>
          <p:cNvPr id="145412"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559BE1B5-5C1C-4065-A995-0CC784C381F9}" type="slidenum">
              <a:rPr lang="en-US"/>
              <a:pPr/>
              <a:t>48</a:t>
            </a:fld>
            <a:endParaRPr lang="en-US"/>
          </a:p>
        </p:txBody>
      </p:sp>
      <p:sp>
        <p:nvSpPr>
          <p:cNvPr id="146435" name="Rectangle 2"/>
          <p:cNvSpPr>
            <a:spLocks noGrp="1" noRot="1" noChangeAspect="1" noChangeArrowheads="1" noTextEdit="1"/>
          </p:cNvSpPr>
          <p:nvPr>
            <p:ph type="sldImg"/>
          </p:nvPr>
        </p:nvSpPr>
        <p:spPr>
          <a:xfrm>
            <a:off x="1143000" y="687388"/>
            <a:ext cx="4572000" cy="3429000"/>
          </a:xfrm>
          <a:solidFill>
            <a:srgbClr val="FFFFFF"/>
          </a:solidFill>
          <a:ln/>
        </p:spPr>
      </p:sp>
      <p:sp>
        <p:nvSpPr>
          <p:cNvPr id="146436" name="Rectangle 3"/>
          <p:cNvSpPr>
            <a:spLocks noGrp="1" noChangeArrowheads="1"/>
          </p:cNvSpPr>
          <p:nvPr>
            <p:ph type="body" idx="1"/>
          </p:nvPr>
        </p:nvSpPr>
        <p:spPr>
          <a:xfrm>
            <a:off x="912813" y="4343400"/>
            <a:ext cx="5032375" cy="4113213"/>
          </a:xfrm>
          <a:solidFill>
            <a:srgbClr val="FFFFFF"/>
          </a:solidFill>
          <a:ln>
            <a:solidFill>
              <a:srgbClr val="000000"/>
            </a:solidFill>
          </a:ln>
        </p:spPr>
        <p:txBody>
          <a:bodyPr lIns="91426" tIns="45714" rIns="91426" bIns="45714"/>
          <a:lstStyle/>
          <a:p>
            <a:pPr eaLnBrk="1" hangingPunct="1"/>
            <a:r>
              <a:rPr lang="el-GR" b="1" smtClean="0">
                <a:solidFill>
                  <a:srgbClr val="00AEF0"/>
                </a:solidFill>
                <a:cs typeface="Arial" charset="0"/>
              </a:rPr>
              <a:t>Figure 13.19</a:t>
            </a:r>
          </a:p>
          <a:p>
            <a:pPr eaLnBrk="1" hangingPunct="1"/>
            <a:r>
              <a:rPr lang="el-GR" b="1" smtClean="0">
                <a:solidFill>
                  <a:srgbClr val="00AEF0"/>
                </a:solidFill>
                <a:cs typeface="Arial" charset="0"/>
              </a:rPr>
              <a:t>Trade-offs: </a:t>
            </a:r>
            <a:r>
              <a:rPr lang="el-GR" smtClean="0">
                <a:solidFill>
                  <a:srgbClr val="292526"/>
                </a:solidFill>
                <a:cs typeface="Arial" charset="0"/>
              </a:rPr>
              <a:t>projected advantages and disadvantages of genetically modified crops and foods. QUESTION: </a:t>
            </a:r>
            <a:r>
              <a:rPr lang="el-GR" i="1" smtClean="0">
                <a:solidFill>
                  <a:srgbClr val="292526"/>
                </a:solidFill>
                <a:cs typeface="Arial" charset="0"/>
              </a:rPr>
              <a:t>Which two advantages and and which two disadvantages do you think are the most important?</a:t>
            </a:r>
            <a:endParaRPr lang="el-GR" smtClean="0">
              <a:solidFill>
                <a:srgbClr val="000000"/>
              </a:solidFill>
              <a:cs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374436E5-FF5B-48D9-B7AA-EF8824CFF431}" type="slidenum">
              <a:rPr lang="en-US"/>
              <a:pPr/>
              <a:t>49</a:t>
            </a:fld>
            <a:endParaRPr lang="en-US"/>
          </a:p>
        </p:txBody>
      </p:sp>
      <p:sp>
        <p:nvSpPr>
          <p:cNvPr id="147459" name="Rectangle 2"/>
          <p:cNvSpPr>
            <a:spLocks noGrp="1" noRot="1" noChangeAspect="1" noChangeArrowheads="1" noTextEdit="1"/>
          </p:cNvSpPr>
          <p:nvPr>
            <p:ph type="sldImg"/>
          </p:nvPr>
        </p:nvSpPr>
        <p:spPr>
          <a:solidFill>
            <a:srgbClr val="FFFFFF"/>
          </a:solidFill>
          <a:ln/>
        </p:spPr>
      </p:sp>
      <p:sp>
        <p:nvSpPr>
          <p:cNvPr id="14746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B58CF2CF-3F81-4F52-9428-5366F0E18A0D}" type="slidenum">
              <a:rPr lang="en-US"/>
              <a:pPr/>
              <a:t>50</a:t>
            </a:fld>
            <a:endParaRPr lang="en-US"/>
          </a:p>
        </p:txBody>
      </p:sp>
      <p:sp>
        <p:nvSpPr>
          <p:cNvPr id="148483" name="Rectangle 2"/>
          <p:cNvSpPr>
            <a:spLocks noGrp="1" noRot="1" noChangeAspect="1" noChangeArrowheads="1" noTextEdit="1"/>
          </p:cNvSpPr>
          <p:nvPr>
            <p:ph type="sldImg"/>
          </p:nvPr>
        </p:nvSpPr>
        <p:spPr>
          <a:solidFill>
            <a:srgbClr val="FFFFFF"/>
          </a:solidFill>
          <a:ln/>
        </p:spPr>
      </p:sp>
      <p:sp>
        <p:nvSpPr>
          <p:cNvPr id="148484"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4628B5B7-CE6C-4B72-8914-177E7F39D6C6}" type="slidenum">
              <a:rPr lang="en-US"/>
              <a:pPr/>
              <a:t>6</a:t>
            </a:fld>
            <a:endParaRPr lang="en-US"/>
          </a:p>
        </p:txBody>
      </p:sp>
      <p:sp>
        <p:nvSpPr>
          <p:cNvPr id="103427" name="Rectangle 2"/>
          <p:cNvSpPr>
            <a:spLocks noGrp="1" noRot="1" noChangeAspect="1" noChangeArrowheads="1" noTextEdit="1"/>
          </p:cNvSpPr>
          <p:nvPr>
            <p:ph type="sldImg"/>
          </p:nvPr>
        </p:nvSpPr>
        <p:spPr>
          <a:solidFill>
            <a:srgbClr val="FFFFFF"/>
          </a:solidFill>
          <a:ln/>
        </p:spPr>
      </p:sp>
      <p:sp>
        <p:nvSpPr>
          <p:cNvPr id="103428"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7664824D-C0DE-419B-A742-DA2D78D8A1B6}" type="slidenum">
              <a:rPr lang="en-US"/>
              <a:pPr/>
              <a:t>51</a:t>
            </a:fld>
            <a:endParaRPr lang="en-US"/>
          </a:p>
        </p:txBody>
      </p:sp>
      <p:sp>
        <p:nvSpPr>
          <p:cNvPr id="149507" name="Rectangle 2"/>
          <p:cNvSpPr>
            <a:spLocks noGrp="1" noRot="1" noChangeAspect="1" noChangeArrowheads="1" noTextEdit="1"/>
          </p:cNvSpPr>
          <p:nvPr>
            <p:ph type="sldImg"/>
          </p:nvPr>
        </p:nvSpPr>
        <p:spPr>
          <a:solidFill>
            <a:srgbClr val="FFFFFF"/>
          </a:solidFill>
          <a:ln/>
        </p:spPr>
      </p:sp>
      <p:sp>
        <p:nvSpPr>
          <p:cNvPr id="149508"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D638CD05-C37A-4D70-9E9D-ED7B89A0E272}" type="slidenum">
              <a:rPr lang="en-US"/>
              <a:pPr/>
              <a:t>52</a:t>
            </a:fld>
            <a:endParaRPr lang="en-US"/>
          </a:p>
        </p:txBody>
      </p:sp>
      <p:sp>
        <p:nvSpPr>
          <p:cNvPr id="151555" name="Rectangle 2"/>
          <p:cNvSpPr>
            <a:spLocks noGrp="1" noRot="1" noChangeAspect="1" noChangeArrowheads="1" noTextEdit="1"/>
          </p:cNvSpPr>
          <p:nvPr>
            <p:ph type="sldImg"/>
          </p:nvPr>
        </p:nvSpPr>
        <p:spPr>
          <a:solidFill>
            <a:srgbClr val="FFFFFF"/>
          </a:solidFill>
          <a:ln/>
        </p:spPr>
      </p:sp>
      <p:sp>
        <p:nvSpPr>
          <p:cNvPr id="151556"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D549E7FD-9C82-4AF1-8813-CCFC6988F499}" type="slidenum">
              <a:rPr lang="en-US"/>
              <a:pPr/>
              <a:t>53</a:t>
            </a:fld>
            <a:endParaRPr lang="en-US"/>
          </a:p>
        </p:txBody>
      </p:sp>
      <p:sp>
        <p:nvSpPr>
          <p:cNvPr id="152579" name="Rectangle 2"/>
          <p:cNvSpPr>
            <a:spLocks noGrp="1" noRot="1" noChangeAspect="1" noChangeArrowheads="1" noTextEdit="1"/>
          </p:cNvSpPr>
          <p:nvPr>
            <p:ph type="sldImg"/>
          </p:nvPr>
        </p:nvSpPr>
        <p:spPr>
          <a:xfrm>
            <a:off x="1143000" y="687388"/>
            <a:ext cx="4572000" cy="3429000"/>
          </a:xfrm>
          <a:solidFill>
            <a:srgbClr val="FFFFFF"/>
          </a:solidFill>
          <a:ln/>
        </p:spPr>
      </p:sp>
      <p:sp>
        <p:nvSpPr>
          <p:cNvPr id="152580" name="Rectangle 3"/>
          <p:cNvSpPr>
            <a:spLocks noGrp="1" noChangeArrowheads="1"/>
          </p:cNvSpPr>
          <p:nvPr>
            <p:ph type="body" idx="1"/>
          </p:nvPr>
        </p:nvSpPr>
        <p:spPr>
          <a:xfrm>
            <a:off x="912813" y="4343400"/>
            <a:ext cx="5032375" cy="4113213"/>
          </a:xfrm>
          <a:solidFill>
            <a:srgbClr val="FFFFFF"/>
          </a:solidFill>
          <a:ln>
            <a:solidFill>
              <a:srgbClr val="000000"/>
            </a:solidFill>
          </a:ln>
        </p:spPr>
        <p:txBody>
          <a:bodyPr lIns="91426" tIns="45714" rIns="91426" bIns="45714"/>
          <a:lstStyle/>
          <a:p>
            <a:pPr eaLnBrk="1" hangingPunct="1"/>
            <a:r>
              <a:rPr lang="el-GR" b="1" smtClean="0">
                <a:solidFill>
                  <a:srgbClr val="00AEF0"/>
                </a:solidFill>
                <a:cs typeface="Arial" charset="0"/>
              </a:rPr>
              <a:t>Figure 13.21</a:t>
            </a:r>
          </a:p>
          <a:p>
            <a:pPr eaLnBrk="1" hangingPunct="1"/>
            <a:r>
              <a:rPr lang="el-GR" b="1" smtClean="0">
                <a:solidFill>
                  <a:srgbClr val="00AEF0"/>
                </a:solidFill>
                <a:cs typeface="Arial" charset="0"/>
              </a:rPr>
              <a:t>Trade-offs: </a:t>
            </a:r>
            <a:r>
              <a:rPr lang="el-GR" smtClean="0">
                <a:solidFill>
                  <a:srgbClr val="292526"/>
                </a:solidFill>
                <a:cs typeface="Arial" charset="0"/>
              </a:rPr>
              <a:t>advantages and disadvantages of animal feedlots. QUESTION: </a:t>
            </a:r>
            <a:r>
              <a:rPr lang="el-GR" i="1" smtClean="0">
                <a:solidFill>
                  <a:srgbClr val="292526"/>
                </a:solidFill>
                <a:cs typeface="Arial" charset="0"/>
              </a:rPr>
              <a:t>Which single advantage and which single disadvantage do you think are the most important?</a:t>
            </a:r>
            <a:endParaRPr lang="el-GR" smtClean="0">
              <a:solidFill>
                <a:srgbClr val="000000"/>
              </a:solidFill>
              <a:cs typeface="Arial"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F5069364-10F9-4F83-8BA8-3D1913E70332}" type="slidenum">
              <a:rPr lang="en-US"/>
              <a:pPr/>
              <a:t>54</a:t>
            </a:fld>
            <a:endParaRPr lang="en-US"/>
          </a:p>
        </p:txBody>
      </p:sp>
      <p:sp>
        <p:nvSpPr>
          <p:cNvPr id="153603" name="Rectangle 2"/>
          <p:cNvSpPr>
            <a:spLocks noGrp="1" noRot="1" noChangeAspect="1" noChangeArrowheads="1" noTextEdit="1"/>
          </p:cNvSpPr>
          <p:nvPr>
            <p:ph type="sldImg"/>
          </p:nvPr>
        </p:nvSpPr>
        <p:spPr>
          <a:solidFill>
            <a:srgbClr val="FFFFFF"/>
          </a:solidFill>
          <a:ln/>
        </p:spPr>
      </p:sp>
      <p:sp>
        <p:nvSpPr>
          <p:cNvPr id="153604"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1E6C263D-328E-40F3-B929-A53A6EEA27D8}" type="slidenum">
              <a:rPr lang="en-US"/>
              <a:pPr/>
              <a:t>55</a:t>
            </a:fld>
            <a:endParaRPr lang="en-US"/>
          </a:p>
        </p:txBody>
      </p:sp>
      <p:sp>
        <p:nvSpPr>
          <p:cNvPr id="154627" name="Rectangle 2"/>
          <p:cNvSpPr>
            <a:spLocks noGrp="1" noRot="1" noChangeAspect="1" noChangeArrowheads="1" noTextEdit="1"/>
          </p:cNvSpPr>
          <p:nvPr>
            <p:ph type="sldImg"/>
          </p:nvPr>
        </p:nvSpPr>
        <p:spPr>
          <a:solidFill>
            <a:srgbClr val="FFFFFF"/>
          </a:solidFill>
          <a:ln/>
        </p:spPr>
      </p:sp>
      <p:sp>
        <p:nvSpPr>
          <p:cNvPr id="154628"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1799303F-B762-469D-8711-B40CE0FB1DE0}" type="slidenum">
              <a:rPr lang="en-US"/>
              <a:pPr/>
              <a:t>56</a:t>
            </a:fld>
            <a:endParaRPr lang="en-US"/>
          </a:p>
        </p:txBody>
      </p:sp>
      <p:sp>
        <p:nvSpPr>
          <p:cNvPr id="155651" name="Rectangle 2"/>
          <p:cNvSpPr>
            <a:spLocks noGrp="1" noRot="1" noChangeAspect="1" noChangeArrowheads="1" noTextEdit="1"/>
          </p:cNvSpPr>
          <p:nvPr>
            <p:ph type="sldImg"/>
          </p:nvPr>
        </p:nvSpPr>
        <p:spPr>
          <a:xfrm>
            <a:off x="1143000" y="687388"/>
            <a:ext cx="4572000" cy="3429000"/>
          </a:xfrm>
          <a:solidFill>
            <a:srgbClr val="FFFFFF"/>
          </a:solidFill>
          <a:ln/>
        </p:spPr>
      </p:sp>
      <p:sp>
        <p:nvSpPr>
          <p:cNvPr id="155652" name="Rectangle 3"/>
          <p:cNvSpPr>
            <a:spLocks noGrp="1" noChangeArrowheads="1"/>
          </p:cNvSpPr>
          <p:nvPr>
            <p:ph type="body" idx="1"/>
          </p:nvPr>
        </p:nvSpPr>
        <p:spPr>
          <a:xfrm>
            <a:off x="912813" y="4343400"/>
            <a:ext cx="5032375" cy="4113213"/>
          </a:xfrm>
          <a:solidFill>
            <a:srgbClr val="FFFFFF"/>
          </a:solidFill>
          <a:ln>
            <a:solidFill>
              <a:srgbClr val="000000"/>
            </a:solidFill>
          </a:ln>
        </p:spPr>
        <p:txBody>
          <a:bodyPr lIns="91426" tIns="45714" rIns="91426" bIns="45714"/>
          <a:lstStyle/>
          <a:p>
            <a:pPr eaLnBrk="1" hangingPunct="1"/>
            <a:r>
              <a:rPr lang="el-GR" b="1" smtClean="0">
                <a:solidFill>
                  <a:srgbClr val="292526"/>
                </a:solidFill>
                <a:cs typeface="Arial" charset="0"/>
              </a:rPr>
              <a:t>Figure 13.22</a:t>
            </a:r>
          </a:p>
          <a:p>
            <a:pPr eaLnBrk="1" hangingPunct="1"/>
            <a:r>
              <a:rPr lang="el-GR" smtClean="0">
                <a:solidFill>
                  <a:srgbClr val="292526"/>
                </a:solidFill>
                <a:cs typeface="Arial" charset="0"/>
              </a:rPr>
              <a:t>Efficiency of converting grain into animal protein. Data in kilograms of grain per kilogram of body weight added. QUESTION: </a:t>
            </a:r>
            <a:r>
              <a:rPr lang="el-GR" i="1" smtClean="0">
                <a:solidFill>
                  <a:srgbClr val="292526"/>
                </a:solidFill>
                <a:cs typeface="Arial" charset="0"/>
              </a:rPr>
              <a:t>If you eat meat, what two shifts in meat consumption would reduce your environmental impact? </a:t>
            </a:r>
            <a:r>
              <a:rPr lang="el-GR" smtClean="0">
                <a:solidFill>
                  <a:srgbClr val="292526"/>
                </a:solidFill>
                <a:cs typeface="Arial" charset="0"/>
              </a:rPr>
              <a:t>(Data from U.S. Department of Agriculture)</a:t>
            </a:r>
            <a:endParaRPr lang="el-GR" smtClean="0">
              <a:solidFill>
                <a:srgbClr val="000000"/>
              </a:solidFill>
              <a:cs typeface="Arial"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BA2A8B4F-9D18-4042-99C9-1CAFC509BF84}" type="slidenum">
              <a:rPr lang="en-US"/>
              <a:pPr/>
              <a:t>57</a:t>
            </a:fld>
            <a:endParaRPr lang="en-US"/>
          </a:p>
        </p:txBody>
      </p:sp>
      <p:sp>
        <p:nvSpPr>
          <p:cNvPr id="156675" name="Rectangle 2"/>
          <p:cNvSpPr>
            <a:spLocks noGrp="1" noRot="1" noChangeAspect="1" noChangeArrowheads="1" noTextEdit="1"/>
          </p:cNvSpPr>
          <p:nvPr>
            <p:ph type="sldImg"/>
          </p:nvPr>
        </p:nvSpPr>
        <p:spPr>
          <a:solidFill>
            <a:srgbClr val="FFFFFF"/>
          </a:solidFill>
          <a:ln/>
        </p:spPr>
      </p:sp>
      <p:sp>
        <p:nvSpPr>
          <p:cNvPr id="156676"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B2E7D798-7FC4-4EE9-AFE2-BBD0537CBA6B}" type="slidenum">
              <a:rPr lang="en-US"/>
              <a:pPr/>
              <a:t>58</a:t>
            </a:fld>
            <a:endParaRPr lang="en-US"/>
          </a:p>
        </p:txBody>
      </p:sp>
      <p:sp>
        <p:nvSpPr>
          <p:cNvPr id="157699" name="Rectangle 2"/>
          <p:cNvSpPr>
            <a:spLocks noGrp="1" noRot="1" noChangeAspect="1" noChangeArrowheads="1" noTextEdit="1"/>
          </p:cNvSpPr>
          <p:nvPr>
            <p:ph type="sldImg"/>
          </p:nvPr>
        </p:nvSpPr>
        <p:spPr>
          <a:xfrm>
            <a:off x="1143000" y="687388"/>
            <a:ext cx="4572000" cy="3429000"/>
          </a:xfrm>
          <a:solidFill>
            <a:srgbClr val="FFFFFF"/>
          </a:solidFill>
          <a:ln/>
        </p:spPr>
      </p:sp>
      <p:sp>
        <p:nvSpPr>
          <p:cNvPr id="157700" name="Rectangle 3"/>
          <p:cNvSpPr>
            <a:spLocks noGrp="1" noChangeArrowheads="1"/>
          </p:cNvSpPr>
          <p:nvPr>
            <p:ph type="body" idx="1"/>
          </p:nvPr>
        </p:nvSpPr>
        <p:spPr>
          <a:xfrm>
            <a:off x="912813" y="4343400"/>
            <a:ext cx="5032375" cy="4113213"/>
          </a:xfrm>
          <a:solidFill>
            <a:srgbClr val="FFFFFF"/>
          </a:solidFill>
          <a:ln>
            <a:solidFill>
              <a:srgbClr val="000000"/>
            </a:solidFill>
          </a:ln>
        </p:spPr>
        <p:txBody>
          <a:bodyPr lIns="91426" tIns="45714" rIns="91426" bIns="45714"/>
          <a:lstStyle/>
          <a:p>
            <a:pPr eaLnBrk="1" hangingPunct="1"/>
            <a:r>
              <a:rPr lang="el-GR" b="1" smtClean="0">
                <a:solidFill>
                  <a:srgbClr val="00AEF0"/>
                </a:solidFill>
                <a:cs typeface="Arial" charset="0"/>
              </a:rPr>
              <a:t>Figure 13.23</a:t>
            </a:r>
          </a:p>
          <a:p>
            <a:pPr eaLnBrk="1" hangingPunct="1"/>
            <a:r>
              <a:rPr lang="el-GR" b="1" smtClean="0">
                <a:solidFill>
                  <a:srgbClr val="00AEF0"/>
                </a:solidFill>
                <a:cs typeface="Arial" charset="0"/>
              </a:rPr>
              <a:t>Natural capital degradation: </a:t>
            </a:r>
            <a:r>
              <a:rPr lang="el-GR" smtClean="0">
                <a:solidFill>
                  <a:srgbClr val="292526"/>
                </a:solidFill>
                <a:cs typeface="Arial" charset="0"/>
              </a:rPr>
              <a:t>world fish catch (left) and world fish catch per person (right), 1950–2003. Estimates for both since 1990 may be about 10% lower than shown here, because it was discovered that China had been inflating its fish catches since 1990. QUESTION: </a:t>
            </a:r>
            <a:r>
              <a:rPr lang="el-GR" i="1" smtClean="0">
                <a:solidFill>
                  <a:srgbClr val="292526"/>
                </a:solidFill>
                <a:cs typeface="Arial" charset="0"/>
              </a:rPr>
              <a:t>Why do you think the per capita fish catch has leveled off? </a:t>
            </a:r>
            <a:r>
              <a:rPr lang="el-GR" smtClean="0">
                <a:solidFill>
                  <a:srgbClr val="292526"/>
                </a:solidFill>
                <a:cs typeface="Arial" charset="0"/>
              </a:rPr>
              <a:t>(Data from UN Food and Agriculture Organization, U.S. Census Bureau, and Worldwatch Institute)</a:t>
            </a:r>
            <a:endParaRPr lang="el-GR" smtClean="0">
              <a:solidFill>
                <a:srgbClr val="000000"/>
              </a:solidFill>
              <a:cs typeface="Arial"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F994347F-B1D4-4544-9204-4F2A8E112C0D}" type="slidenum">
              <a:rPr lang="en-US"/>
              <a:pPr/>
              <a:t>59</a:t>
            </a:fld>
            <a:endParaRPr lang="en-US"/>
          </a:p>
        </p:txBody>
      </p:sp>
      <p:sp>
        <p:nvSpPr>
          <p:cNvPr id="158723" name="Rectangle 2"/>
          <p:cNvSpPr>
            <a:spLocks noGrp="1" noRot="1" noChangeAspect="1" noChangeArrowheads="1" noTextEdit="1"/>
          </p:cNvSpPr>
          <p:nvPr>
            <p:ph type="sldImg"/>
          </p:nvPr>
        </p:nvSpPr>
        <p:spPr>
          <a:solidFill>
            <a:srgbClr val="FFFFFF"/>
          </a:solidFill>
          <a:ln/>
        </p:spPr>
      </p:sp>
      <p:sp>
        <p:nvSpPr>
          <p:cNvPr id="158724"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353F7C74-59CD-437F-AAF1-95DAEDF0B7D9}" type="slidenum">
              <a:rPr lang="en-US"/>
              <a:pPr/>
              <a:t>60</a:t>
            </a:fld>
            <a:endParaRPr lang="en-US"/>
          </a:p>
        </p:txBody>
      </p:sp>
      <p:sp>
        <p:nvSpPr>
          <p:cNvPr id="160771" name="Rectangle 2"/>
          <p:cNvSpPr>
            <a:spLocks noGrp="1" noRot="1" noChangeAspect="1" noChangeArrowheads="1" noTextEdit="1"/>
          </p:cNvSpPr>
          <p:nvPr>
            <p:ph type="sldImg"/>
          </p:nvPr>
        </p:nvSpPr>
        <p:spPr>
          <a:solidFill>
            <a:srgbClr val="FFFFFF"/>
          </a:solidFill>
          <a:ln/>
        </p:spPr>
      </p:sp>
      <p:sp>
        <p:nvSpPr>
          <p:cNvPr id="160772"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B3E3C46D-F256-47DF-A7E3-183AE3396FE7}" type="slidenum">
              <a:rPr lang="en-US"/>
              <a:pPr/>
              <a:t>7</a:t>
            </a:fld>
            <a:endParaRPr lang="en-US"/>
          </a:p>
        </p:txBody>
      </p:sp>
      <p:sp>
        <p:nvSpPr>
          <p:cNvPr id="104451" name="Rectangle 2"/>
          <p:cNvSpPr>
            <a:spLocks noGrp="1" noRot="1" noChangeAspect="1" noChangeArrowheads="1" noTextEdit="1"/>
          </p:cNvSpPr>
          <p:nvPr>
            <p:ph type="sldImg"/>
          </p:nvPr>
        </p:nvSpPr>
        <p:spPr>
          <a:solidFill>
            <a:srgbClr val="FFFFFF"/>
          </a:solidFill>
          <a:ln/>
        </p:spPr>
      </p:sp>
      <p:sp>
        <p:nvSpPr>
          <p:cNvPr id="104452"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EB1EA9E5-7548-4FFF-87B4-EBF91B451E72}" type="slidenum">
              <a:rPr lang="en-US"/>
              <a:pPr/>
              <a:t>61</a:t>
            </a:fld>
            <a:endParaRPr lang="en-US"/>
          </a:p>
        </p:txBody>
      </p:sp>
      <p:sp>
        <p:nvSpPr>
          <p:cNvPr id="161795" name="Rectangle 2"/>
          <p:cNvSpPr>
            <a:spLocks noGrp="1" noRot="1" noChangeAspect="1" noChangeArrowheads="1" noTextEdit="1"/>
          </p:cNvSpPr>
          <p:nvPr>
            <p:ph type="sldImg"/>
          </p:nvPr>
        </p:nvSpPr>
        <p:spPr>
          <a:xfrm>
            <a:off x="1143000" y="687388"/>
            <a:ext cx="4572000" cy="3429000"/>
          </a:xfrm>
          <a:solidFill>
            <a:srgbClr val="FFFFFF"/>
          </a:solidFill>
          <a:ln/>
        </p:spPr>
      </p:sp>
      <p:sp>
        <p:nvSpPr>
          <p:cNvPr id="161796" name="Rectangle 3"/>
          <p:cNvSpPr>
            <a:spLocks noGrp="1" noChangeArrowheads="1"/>
          </p:cNvSpPr>
          <p:nvPr>
            <p:ph type="body" idx="1"/>
          </p:nvPr>
        </p:nvSpPr>
        <p:spPr>
          <a:xfrm>
            <a:off x="912813" y="4343400"/>
            <a:ext cx="5032375" cy="4113213"/>
          </a:xfrm>
          <a:solidFill>
            <a:srgbClr val="FFFFFF"/>
          </a:solidFill>
          <a:ln>
            <a:solidFill>
              <a:srgbClr val="000000"/>
            </a:solidFill>
          </a:ln>
        </p:spPr>
        <p:txBody>
          <a:bodyPr lIns="91426" tIns="45714" rIns="91426" bIns="45714"/>
          <a:lstStyle/>
          <a:p>
            <a:pPr eaLnBrk="1" hangingPunct="1"/>
            <a:r>
              <a:rPr lang="el-GR" b="1" smtClean="0">
                <a:solidFill>
                  <a:srgbClr val="00AEF0"/>
                </a:solidFill>
                <a:cs typeface="Arial" charset="0"/>
              </a:rPr>
              <a:t>Figure 13.24</a:t>
            </a:r>
          </a:p>
          <a:p>
            <a:pPr eaLnBrk="1" hangingPunct="1"/>
            <a:r>
              <a:rPr lang="el-GR" b="1" smtClean="0">
                <a:solidFill>
                  <a:srgbClr val="00AEF0"/>
                </a:solidFill>
                <a:cs typeface="Arial" charset="0"/>
              </a:rPr>
              <a:t>Trade-offs: </a:t>
            </a:r>
            <a:r>
              <a:rPr lang="el-GR" smtClean="0">
                <a:solidFill>
                  <a:srgbClr val="292526"/>
                </a:solidFill>
                <a:cs typeface="Arial" charset="0"/>
              </a:rPr>
              <a:t>advantages and disadvantages of </a:t>
            </a:r>
            <a:r>
              <a:rPr lang="el-GR" i="1" smtClean="0">
                <a:solidFill>
                  <a:srgbClr val="292526"/>
                </a:solidFill>
                <a:cs typeface="Arial" charset="0"/>
              </a:rPr>
              <a:t>aquaculture. </a:t>
            </a:r>
            <a:r>
              <a:rPr lang="el-GR" smtClean="0">
                <a:solidFill>
                  <a:srgbClr val="292526"/>
                </a:solidFill>
                <a:cs typeface="Arial" charset="0"/>
              </a:rPr>
              <a:t>QUESTION: </a:t>
            </a:r>
            <a:r>
              <a:rPr lang="el-GR" i="1" smtClean="0">
                <a:solidFill>
                  <a:srgbClr val="292526"/>
                </a:solidFill>
                <a:cs typeface="Arial" charset="0"/>
              </a:rPr>
              <a:t>Which two advantages and which two disadvantages do you think are the most important?</a:t>
            </a:r>
            <a:endParaRPr lang="el-GR" smtClean="0">
              <a:solidFill>
                <a:srgbClr val="000000"/>
              </a:solidFill>
              <a:cs typeface="Arial"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975678E3-9FE0-44BC-A687-7FCCFCFFCB6B}" type="slidenum">
              <a:rPr lang="en-US"/>
              <a:pPr/>
              <a:t>62</a:t>
            </a:fld>
            <a:endParaRPr lang="en-US"/>
          </a:p>
        </p:txBody>
      </p:sp>
      <p:sp>
        <p:nvSpPr>
          <p:cNvPr id="162819" name="Rectangle 2"/>
          <p:cNvSpPr>
            <a:spLocks noGrp="1" noRot="1" noChangeAspect="1" noChangeArrowheads="1" noTextEdit="1"/>
          </p:cNvSpPr>
          <p:nvPr>
            <p:ph type="sldImg"/>
          </p:nvPr>
        </p:nvSpPr>
        <p:spPr>
          <a:xfrm>
            <a:off x="1143000" y="687388"/>
            <a:ext cx="4572000" cy="3429000"/>
          </a:xfrm>
          <a:solidFill>
            <a:srgbClr val="FFFFFF"/>
          </a:solidFill>
          <a:ln/>
        </p:spPr>
      </p:sp>
      <p:sp>
        <p:nvSpPr>
          <p:cNvPr id="162820" name="Rectangle 3"/>
          <p:cNvSpPr>
            <a:spLocks noGrp="1" noChangeArrowheads="1"/>
          </p:cNvSpPr>
          <p:nvPr>
            <p:ph type="body" idx="1"/>
          </p:nvPr>
        </p:nvSpPr>
        <p:spPr>
          <a:xfrm>
            <a:off x="912813" y="4343400"/>
            <a:ext cx="5032375" cy="4113213"/>
          </a:xfrm>
          <a:solidFill>
            <a:srgbClr val="FFFFFF"/>
          </a:solidFill>
          <a:ln>
            <a:solidFill>
              <a:srgbClr val="000000"/>
            </a:solidFill>
          </a:ln>
        </p:spPr>
        <p:txBody>
          <a:bodyPr lIns="91426" tIns="45714" rIns="91426" bIns="45714"/>
          <a:lstStyle/>
          <a:p>
            <a:pPr eaLnBrk="1" hangingPunct="1"/>
            <a:r>
              <a:rPr lang="el-GR" b="1" smtClean="0">
                <a:solidFill>
                  <a:srgbClr val="00AEF0"/>
                </a:solidFill>
                <a:cs typeface="Arial" charset="0"/>
              </a:rPr>
              <a:t>Figure 13.25</a:t>
            </a:r>
          </a:p>
          <a:p>
            <a:pPr eaLnBrk="1" hangingPunct="1"/>
            <a:r>
              <a:rPr lang="el-GR" b="1" smtClean="0">
                <a:solidFill>
                  <a:srgbClr val="00AEF0"/>
                </a:solidFill>
                <a:cs typeface="Arial" charset="0"/>
              </a:rPr>
              <a:t>Solutions: </a:t>
            </a:r>
            <a:r>
              <a:rPr lang="el-GR" smtClean="0">
                <a:solidFill>
                  <a:srgbClr val="292526"/>
                </a:solidFill>
                <a:cs typeface="Arial" charset="0"/>
              </a:rPr>
              <a:t>ways to make aquaculture more sustainable and reduce its harmful environmental effects. QUESTION: </a:t>
            </a:r>
            <a:r>
              <a:rPr lang="el-GR" i="1" smtClean="0">
                <a:solidFill>
                  <a:srgbClr val="292526"/>
                </a:solidFill>
                <a:cs typeface="Arial" charset="0"/>
              </a:rPr>
              <a:t>Which two of these solutions do you think are the most important?</a:t>
            </a:r>
            <a:endParaRPr lang="el-GR" smtClean="0">
              <a:solidFill>
                <a:srgbClr val="000000"/>
              </a:solidFill>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4FE27FF9-D4F7-419F-8A84-2D223BBB4FC8}" type="slidenum">
              <a:rPr lang="en-US"/>
              <a:pPr/>
              <a:t>8</a:t>
            </a:fld>
            <a:endParaRPr lang="en-US"/>
          </a:p>
        </p:txBody>
      </p:sp>
      <p:sp>
        <p:nvSpPr>
          <p:cNvPr id="105475" name="Rectangle 2"/>
          <p:cNvSpPr>
            <a:spLocks noGrp="1" noRot="1" noChangeAspect="1" noChangeArrowheads="1" noTextEdit="1"/>
          </p:cNvSpPr>
          <p:nvPr>
            <p:ph type="sldImg"/>
          </p:nvPr>
        </p:nvSpPr>
        <p:spPr>
          <a:solidFill>
            <a:srgbClr val="FFFFFF"/>
          </a:solidFill>
          <a:ln/>
        </p:spPr>
      </p:sp>
      <p:sp>
        <p:nvSpPr>
          <p:cNvPr id="105476"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64B1E55C-1A77-4064-88DA-16B67171B1C4}" type="slidenum">
              <a:rPr lang="en-US"/>
              <a:pPr/>
              <a:t>9</a:t>
            </a:fld>
            <a:endParaRPr lang="en-US"/>
          </a:p>
        </p:txBody>
      </p:sp>
      <p:sp>
        <p:nvSpPr>
          <p:cNvPr id="106499" name="Rectangle 2"/>
          <p:cNvSpPr>
            <a:spLocks noGrp="1" noRot="1" noChangeAspect="1" noChangeArrowheads="1" noTextEdit="1"/>
          </p:cNvSpPr>
          <p:nvPr>
            <p:ph type="sldImg"/>
          </p:nvPr>
        </p:nvSpPr>
        <p:spPr>
          <a:solidFill>
            <a:srgbClr val="FFFFFF"/>
          </a:solidFill>
          <a:ln/>
        </p:spPr>
      </p:sp>
      <p:sp>
        <p:nvSpPr>
          <p:cNvPr id="10650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058BE162-4892-4C26-9FD1-178AA78737A0}" type="slidenum">
              <a:rPr lang="en-US"/>
              <a:pPr/>
              <a:t>10</a:t>
            </a:fld>
            <a:endParaRPr lang="en-US"/>
          </a:p>
        </p:txBody>
      </p:sp>
      <p:sp>
        <p:nvSpPr>
          <p:cNvPr id="107523" name="Rectangle 2"/>
          <p:cNvSpPr>
            <a:spLocks noGrp="1" noRot="1" noChangeAspect="1" noChangeArrowheads="1" noTextEdit="1"/>
          </p:cNvSpPr>
          <p:nvPr>
            <p:ph type="sldImg"/>
          </p:nvPr>
        </p:nvSpPr>
        <p:spPr>
          <a:solidFill>
            <a:srgbClr val="FFFFFF"/>
          </a:solidFill>
          <a:ln/>
        </p:spPr>
      </p:sp>
      <p:sp>
        <p:nvSpPr>
          <p:cNvPr id="107524"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45644F-CB2E-4258-9CB2-2718AFE4DA4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545471-0945-49FA-8FA0-F631414F2C9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92A5BB-B289-442D-8321-4E2845400FA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3BA002-5A68-48A2-B7E1-3A1189F3C11E}"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a:defRPr/>
                </a:pPr>
                <a:endParaRPr lang="en-US"/>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a:defRPr/>
                </a:pPr>
                <a:endParaRPr lang="en-US"/>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US"/>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p>
            </p:txBody>
          </p:sp>
          <p:sp>
            <p:nvSpPr>
              <p:cNvPr id="62"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en-US"/>
              </a:p>
            </p:txBody>
          </p:sp>
          <p:sp>
            <p:nvSpPr>
              <p:cNvPr id="63"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en-US"/>
              </a:p>
            </p:txBody>
          </p:sp>
          <p:sp>
            <p:nvSpPr>
              <p:cNvPr id="64"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65"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en-US"/>
              </a:p>
            </p:txBody>
          </p:sp>
          <p:sp>
            <p:nvSpPr>
              <p:cNvPr id="66"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en-US"/>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a:defRPr/>
                </a:pPr>
                <a:endParaRPr lang="en-US"/>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a:defRPr/>
                </a:pPr>
                <a:endParaRPr lang="en-US"/>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a:defRPr/>
                </a:pPr>
                <a:endParaRPr lang="en-US"/>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US"/>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US"/>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a:defRPr/>
                </a:pPr>
                <a:endParaRPr lang="en-US"/>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a:defRPr/>
                </a:pPr>
                <a:endParaRPr lang="en-US"/>
              </a:p>
            </p:txBody>
          </p:sp>
          <p:sp>
            <p:nvSpPr>
              <p:cNvPr id="47"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en-US"/>
              </a:p>
            </p:txBody>
          </p:sp>
          <p:sp>
            <p:nvSpPr>
              <p:cNvPr id="48"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en-US"/>
              </a:p>
            </p:txBody>
          </p:sp>
          <p:sp>
            <p:nvSpPr>
              <p:cNvPr id="49"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en-US"/>
              </a:p>
            </p:txBody>
          </p:sp>
          <p:sp>
            <p:nvSpPr>
              <p:cNvPr id="50"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en-US"/>
              </a:p>
            </p:txBody>
          </p:sp>
          <p:sp>
            <p:nvSpPr>
              <p:cNvPr id="51"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a:defRPr/>
                </a:pPr>
                <a:endParaRPr lang="en-US"/>
              </a:p>
            </p:txBody>
          </p:sp>
          <p:sp>
            <p:nvSpPr>
              <p:cNvPr id="52"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a:defRPr/>
                </a:pPr>
                <a:endParaRPr lang="en-US"/>
              </a:p>
            </p:txBody>
          </p:sp>
          <p:sp>
            <p:nvSpPr>
              <p:cNvPr id="53"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54"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55"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56"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a:defRPr/>
                </a:pPr>
                <a:endParaRPr lang="en-US"/>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23"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24"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en-US"/>
              </a:p>
            </p:txBody>
          </p:sp>
          <p:sp>
            <p:nvSpPr>
              <p:cNvPr id="25"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26"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27"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28"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29" name="Freeform 43"/>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a:defRPr/>
                </a:pPr>
                <a:endParaRPr lang="en-US"/>
              </a:p>
            </p:txBody>
          </p:sp>
          <p:sp>
            <p:nvSpPr>
              <p:cNvPr id="30"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en-US"/>
              </a:p>
            </p:txBody>
          </p:sp>
          <p:sp>
            <p:nvSpPr>
              <p:cNvPr id="31"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32"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a:defRPr/>
                </a:pPr>
                <a:endParaRPr lang="en-US"/>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a:defRPr/>
                </a:pPr>
                <a:endParaRPr lang="en-US"/>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US"/>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1" name="Freeform 55"/>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2" name="Freeform 56"/>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3" name="Freeform 57"/>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4" name="Freeform 58"/>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sp>
            <p:nvSpPr>
              <p:cNvPr id="15" name="Freeform 59"/>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sp>
            <p:nvSpPr>
              <p:cNvPr id="16" name="Freeform 60"/>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en-US"/>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en-US"/>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en-US"/>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en-US"/>
                </a:p>
              </p:txBody>
            </p:sp>
          </p:grpSp>
        </p:grpSp>
      </p:grpSp>
      <p:sp>
        <p:nvSpPr>
          <p:cNvPr id="4162" name="Rectangle 66"/>
          <p:cNvSpPr>
            <a:spLocks noGrp="1" noChangeArrowheads="1"/>
          </p:cNvSpPr>
          <p:nvPr>
            <p:ph type="ctrTitle" sz="quarter"/>
          </p:nvPr>
        </p:nvSpPr>
        <p:spPr>
          <a:xfrm>
            <a:off x="685800" y="1692275"/>
            <a:ext cx="7772400" cy="1736725"/>
          </a:xfrm>
        </p:spPr>
        <p:txBody>
          <a:bodyPr anchor="b"/>
          <a:lstStyle>
            <a:lvl1pPr>
              <a:defRPr sz="4800"/>
            </a:lvl1pPr>
          </a:lstStyle>
          <a:p>
            <a:r>
              <a:rPr lang="en-US"/>
              <a:t>Click to edit Master title style</a:t>
            </a:r>
          </a:p>
        </p:txBody>
      </p:sp>
      <p:sp>
        <p:nvSpPr>
          <p:cNvPr id="4163"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1" charset="2"/>
              <a:buNone/>
              <a:defRPr>
                <a:solidFill>
                  <a:schemeClr val="tx1"/>
                </a:solidFill>
              </a:defRPr>
            </a:lvl1pPr>
          </a:lstStyle>
          <a:p>
            <a:r>
              <a:rPr lang="en-US"/>
              <a:t>Click to edit Master subtitle style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91013"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2013" y="1371600"/>
            <a:ext cx="4291012"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22A36C-38CC-49FC-8F1F-E45C3BC8F4EF}"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68263"/>
            <a:ext cx="2190750" cy="65611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68263"/>
            <a:ext cx="6419850" cy="6561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940581-2E08-4FBA-AF19-54D83B75CDE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27EC4B8-B684-4698-AA78-2D24E76CD4D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FDE5C90-FDBB-4698-A983-7C6445946F4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BCA2F95-1A2E-4EED-A581-62C4D747537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A14934-C056-4899-90B2-4A102C11007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BB45839-6475-4144-BD51-9F3255847DF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lvl1pPr>
          </a:lstStyle>
          <a:p>
            <a:pPr>
              <a:defRPr/>
            </a:pPr>
            <a:fld id="{9607E99C-9BE7-4FA5-9EC3-74B5D671823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5" r:id="rId1"/>
    <p:sldLayoutId id="2147483694" r:id="rId2"/>
    <p:sldLayoutId id="2147483693" r:id="rId3"/>
    <p:sldLayoutId id="2147483692" r:id="rId4"/>
    <p:sldLayoutId id="2147483691" r:id="rId5"/>
    <p:sldLayoutId id="2147483690" r:id="rId6"/>
    <p:sldLayoutId id="2147483689" r:id="rId7"/>
    <p:sldLayoutId id="2147483688" r:id="rId8"/>
    <p:sldLayoutId id="2147483687" r:id="rId9"/>
    <p:sldLayoutId id="2147483686" r:id="rId10"/>
    <p:sldLayoutId id="214748368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 charset="-128"/>
        </a:defRPr>
      </a:lvl2pPr>
      <a:lvl3pPr algn="ctr" rtl="0" eaLnBrk="0" fontAlgn="base" hangingPunct="0">
        <a:spcBef>
          <a:spcPct val="0"/>
        </a:spcBef>
        <a:spcAft>
          <a:spcPct val="0"/>
        </a:spcAft>
        <a:defRPr sz="4400">
          <a:solidFill>
            <a:schemeClr val="tx2"/>
          </a:solidFill>
          <a:latin typeface="Arial" charset="0"/>
          <a:ea typeface="ＭＳ Ｐゴシック" pitchFamily="1" charset="-128"/>
        </a:defRPr>
      </a:lvl3pPr>
      <a:lvl4pPr algn="ctr" rtl="0" eaLnBrk="0" fontAlgn="base" hangingPunct="0">
        <a:spcBef>
          <a:spcPct val="0"/>
        </a:spcBef>
        <a:spcAft>
          <a:spcPct val="0"/>
        </a:spcAft>
        <a:defRPr sz="4400">
          <a:solidFill>
            <a:schemeClr val="tx2"/>
          </a:solidFill>
          <a:latin typeface="Arial" charset="0"/>
          <a:ea typeface="ＭＳ Ｐゴシック" pitchFamily="1" charset="-128"/>
        </a:defRPr>
      </a:lvl4pPr>
      <a:lvl5pPr algn="ctr" rtl="0" eaLnBrk="0" fontAlgn="base" hangingPunct="0">
        <a:spcBef>
          <a:spcPct val="0"/>
        </a:spcBef>
        <a:spcAft>
          <a:spcPct val="0"/>
        </a:spcAft>
        <a:defRPr sz="4400">
          <a:solidFill>
            <a:schemeClr val="tx2"/>
          </a:solidFill>
          <a:latin typeface="Arial" charset="0"/>
          <a:ea typeface="ＭＳ Ｐゴシック" pitchFamily="1"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6" r:id="rId1"/>
    <p:sldLayoutId id="2147483705" r:id="rId2"/>
    <p:sldLayoutId id="2147483704" r:id="rId3"/>
    <p:sldLayoutId id="2147483703" r:id="rId4"/>
    <p:sldLayoutId id="2147483702" r:id="rId5"/>
    <p:sldLayoutId id="2147483701" r:id="rId6"/>
    <p:sldLayoutId id="2147483700" r:id="rId7"/>
    <p:sldLayoutId id="2147483699" r:id="rId8"/>
    <p:sldLayoutId id="2147483698" r:id="rId9"/>
    <p:sldLayoutId id="2147483697" r:id="rId10"/>
    <p:sldLayoutId id="214748369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userDrawn="1"/>
        </p:nvGrpSpPr>
        <p:grpSpPr bwMode="auto">
          <a:xfrm>
            <a:off x="3175" y="4267200"/>
            <a:ext cx="9140825" cy="2590800"/>
            <a:chOff x="2" y="2688"/>
            <a:chExt cx="5758" cy="1632"/>
          </a:xfrm>
        </p:grpSpPr>
        <p:sp>
          <p:nvSpPr>
            <p:cNvPr id="3075" name="Freeform 3"/>
            <p:cNvSpPr>
              <a:spLocks/>
            </p:cNvSpPr>
            <p:nvPr userDrawn="1"/>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grpSp>
          <p:nvGrpSpPr>
            <p:cNvPr id="2054" name="Group 4"/>
            <p:cNvGrpSpPr>
              <a:grpSpLocks/>
            </p:cNvGrpSpPr>
            <p:nvPr userDrawn="1"/>
          </p:nvGrpSpPr>
          <p:grpSpPr bwMode="auto">
            <a:xfrm>
              <a:off x="3528" y="3715"/>
              <a:ext cx="792" cy="521"/>
              <a:chOff x="3527" y="3715"/>
              <a:chExt cx="792" cy="521"/>
            </a:xfrm>
          </p:grpSpPr>
          <p:sp>
            <p:nvSpPr>
              <p:cNvPr id="3077" name="Oval 5"/>
              <p:cNvSpPr>
                <a:spLocks noChangeArrowheads="1"/>
              </p:cNvSpPr>
              <p:nvPr userDrawn="1"/>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a:defRPr/>
                </a:pPr>
                <a:endParaRPr lang="en-US"/>
              </a:p>
            </p:txBody>
          </p:sp>
          <p:sp>
            <p:nvSpPr>
              <p:cNvPr id="3078" name="Oval 6"/>
              <p:cNvSpPr>
                <a:spLocks noChangeArrowheads="1"/>
              </p:cNvSpPr>
              <p:nvPr userDrawn="1"/>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a:defRPr/>
                </a:pPr>
                <a:endParaRPr lang="en-US"/>
              </a:p>
            </p:txBody>
          </p:sp>
          <p:sp>
            <p:nvSpPr>
              <p:cNvPr id="3079" name="Oval 7"/>
              <p:cNvSpPr>
                <a:spLocks noChangeArrowheads="1"/>
              </p:cNvSpPr>
              <p:nvPr userDrawn="1"/>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p>
            </p:txBody>
          </p:sp>
          <p:sp>
            <p:nvSpPr>
              <p:cNvPr id="3080" name="Oval 8"/>
              <p:cNvSpPr>
                <a:spLocks noChangeArrowheads="1"/>
              </p:cNvSpPr>
              <p:nvPr userDrawn="1"/>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US"/>
              </a:p>
            </p:txBody>
          </p:sp>
          <p:sp>
            <p:nvSpPr>
              <p:cNvPr id="3081" name="Oval 9"/>
              <p:cNvSpPr>
                <a:spLocks noChangeArrowheads="1"/>
              </p:cNvSpPr>
              <p:nvPr userDrawn="1"/>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p>
            </p:txBody>
          </p:sp>
          <p:sp>
            <p:nvSpPr>
              <p:cNvPr id="3082" name="Freeform 10"/>
              <p:cNvSpPr>
                <a:spLocks/>
              </p:cNvSpPr>
              <p:nvPr userDrawn="1"/>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en-US"/>
              </a:p>
            </p:txBody>
          </p:sp>
          <p:sp>
            <p:nvSpPr>
              <p:cNvPr id="3083" name="Freeform 11"/>
              <p:cNvSpPr>
                <a:spLocks/>
              </p:cNvSpPr>
              <p:nvPr userDrawn="1"/>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en-US"/>
              </a:p>
            </p:txBody>
          </p:sp>
          <p:sp>
            <p:nvSpPr>
              <p:cNvPr id="3084" name="Freeform 12"/>
              <p:cNvSpPr>
                <a:spLocks/>
              </p:cNvSpPr>
              <p:nvPr userDrawn="1"/>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3085" name="Freeform 13"/>
              <p:cNvSpPr>
                <a:spLocks/>
              </p:cNvSpPr>
              <p:nvPr userDrawn="1"/>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en-US"/>
              </a:p>
            </p:txBody>
          </p:sp>
          <p:sp>
            <p:nvSpPr>
              <p:cNvPr id="3086" name="Freeform 14"/>
              <p:cNvSpPr>
                <a:spLocks/>
              </p:cNvSpPr>
              <p:nvPr userDrawn="1"/>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en-US"/>
              </a:p>
            </p:txBody>
          </p:sp>
          <p:sp>
            <p:nvSpPr>
              <p:cNvPr id="3087" name="Oval 15"/>
              <p:cNvSpPr>
                <a:spLocks noChangeArrowheads="1"/>
              </p:cNvSpPr>
              <p:nvPr userDrawn="1"/>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p>
            </p:txBody>
          </p:sp>
        </p:grpSp>
        <p:grpSp>
          <p:nvGrpSpPr>
            <p:cNvPr id="2055" name="Group 16"/>
            <p:cNvGrpSpPr>
              <a:grpSpLocks/>
            </p:cNvGrpSpPr>
            <p:nvPr userDrawn="1"/>
          </p:nvGrpSpPr>
          <p:grpSpPr bwMode="auto">
            <a:xfrm>
              <a:off x="1776" y="3631"/>
              <a:ext cx="1626" cy="683"/>
              <a:chOff x="1776" y="3631"/>
              <a:chExt cx="1626" cy="683"/>
            </a:xfrm>
          </p:grpSpPr>
          <p:sp>
            <p:nvSpPr>
              <p:cNvPr id="3089" name="Oval 17"/>
              <p:cNvSpPr>
                <a:spLocks noChangeArrowheads="1"/>
              </p:cNvSpPr>
              <p:nvPr userDrawn="1"/>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a:defRPr/>
                </a:pPr>
                <a:endParaRPr lang="en-US"/>
              </a:p>
            </p:txBody>
          </p:sp>
          <p:sp>
            <p:nvSpPr>
              <p:cNvPr id="3090" name="Oval 18"/>
              <p:cNvSpPr>
                <a:spLocks noChangeArrowheads="1"/>
              </p:cNvSpPr>
              <p:nvPr userDrawn="1"/>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a:defRPr/>
                </a:pPr>
                <a:endParaRPr lang="en-US"/>
              </a:p>
            </p:txBody>
          </p:sp>
          <p:sp>
            <p:nvSpPr>
              <p:cNvPr id="3091" name="Oval 19"/>
              <p:cNvSpPr>
                <a:spLocks noChangeArrowheads="1"/>
              </p:cNvSpPr>
              <p:nvPr userDrawn="1"/>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a:defRPr/>
                </a:pPr>
                <a:endParaRPr lang="en-US"/>
              </a:p>
            </p:txBody>
          </p:sp>
          <p:sp>
            <p:nvSpPr>
              <p:cNvPr id="3092" name="Oval 20"/>
              <p:cNvSpPr>
                <a:spLocks noChangeArrowheads="1"/>
              </p:cNvSpPr>
              <p:nvPr userDrawn="1"/>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US"/>
              </a:p>
            </p:txBody>
          </p:sp>
          <p:sp>
            <p:nvSpPr>
              <p:cNvPr id="3093" name="Oval 21"/>
              <p:cNvSpPr>
                <a:spLocks noChangeArrowheads="1"/>
              </p:cNvSpPr>
              <p:nvPr userDrawn="1"/>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p>
            </p:txBody>
          </p:sp>
          <p:sp>
            <p:nvSpPr>
              <p:cNvPr id="3094" name="Oval 22"/>
              <p:cNvSpPr>
                <a:spLocks noChangeArrowheads="1"/>
              </p:cNvSpPr>
              <p:nvPr userDrawn="1"/>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US"/>
              </a:p>
            </p:txBody>
          </p:sp>
          <p:sp>
            <p:nvSpPr>
              <p:cNvPr id="3095" name="Oval 23"/>
              <p:cNvSpPr>
                <a:spLocks noChangeArrowheads="1"/>
              </p:cNvSpPr>
              <p:nvPr userDrawn="1"/>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a:defRPr/>
                </a:pPr>
                <a:endParaRPr lang="en-US"/>
              </a:p>
            </p:txBody>
          </p:sp>
          <p:sp>
            <p:nvSpPr>
              <p:cNvPr id="3096" name="Oval 24"/>
              <p:cNvSpPr>
                <a:spLocks noChangeArrowheads="1"/>
              </p:cNvSpPr>
              <p:nvPr userDrawn="1"/>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a:defRPr/>
                </a:pPr>
                <a:endParaRPr lang="en-US"/>
              </a:p>
            </p:txBody>
          </p:sp>
          <p:sp>
            <p:nvSpPr>
              <p:cNvPr id="3097" name="Freeform 25"/>
              <p:cNvSpPr>
                <a:spLocks/>
              </p:cNvSpPr>
              <p:nvPr userDrawn="1"/>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en-US"/>
              </a:p>
            </p:txBody>
          </p:sp>
          <p:sp>
            <p:nvSpPr>
              <p:cNvPr id="3098" name="Freeform 26"/>
              <p:cNvSpPr>
                <a:spLocks/>
              </p:cNvSpPr>
              <p:nvPr userDrawn="1"/>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en-US"/>
              </a:p>
            </p:txBody>
          </p:sp>
          <p:sp>
            <p:nvSpPr>
              <p:cNvPr id="3099" name="Freeform 27"/>
              <p:cNvSpPr>
                <a:spLocks/>
              </p:cNvSpPr>
              <p:nvPr userDrawn="1"/>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en-US"/>
              </a:p>
            </p:txBody>
          </p:sp>
          <p:sp>
            <p:nvSpPr>
              <p:cNvPr id="3100" name="Freeform 28"/>
              <p:cNvSpPr>
                <a:spLocks/>
              </p:cNvSpPr>
              <p:nvPr userDrawn="1"/>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en-US"/>
              </a:p>
            </p:txBody>
          </p:sp>
          <p:sp>
            <p:nvSpPr>
              <p:cNvPr id="3101" name="Freeform 29"/>
              <p:cNvSpPr>
                <a:spLocks/>
              </p:cNvSpPr>
              <p:nvPr userDrawn="1"/>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a:defRPr/>
                </a:pPr>
                <a:endParaRPr lang="en-US"/>
              </a:p>
            </p:txBody>
          </p:sp>
          <p:sp>
            <p:nvSpPr>
              <p:cNvPr id="3102" name="Freeform 30"/>
              <p:cNvSpPr>
                <a:spLocks/>
              </p:cNvSpPr>
              <p:nvPr userDrawn="1"/>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a:defRPr/>
                </a:pPr>
                <a:endParaRPr lang="en-US"/>
              </a:p>
            </p:txBody>
          </p:sp>
          <p:sp>
            <p:nvSpPr>
              <p:cNvPr id="3103" name="Freeform 31"/>
              <p:cNvSpPr>
                <a:spLocks/>
              </p:cNvSpPr>
              <p:nvPr userDrawn="1"/>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3104" name="Freeform 32"/>
              <p:cNvSpPr>
                <a:spLocks/>
              </p:cNvSpPr>
              <p:nvPr userDrawn="1"/>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3105" name="Freeform 33"/>
              <p:cNvSpPr>
                <a:spLocks/>
              </p:cNvSpPr>
              <p:nvPr userDrawn="1"/>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3106" name="Freeform 34"/>
              <p:cNvSpPr>
                <a:spLocks/>
              </p:cNvSpPr>
              <p:nvPr userDrawn="1"/>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a:defRPr/>
                </a:pPr>
                <a:endParaRPr lang="en-US"/>
              </a:p>
            </p:txBody>
          </p:sp>
        </p:grpSp>
        <p:grpSp>
          <p:nvGrpSpPr>
            <p:cNvPr id="2056" name="Group 35"/>
            <p:cNvGrpSpPr>
              <a:grpSpLocks/>
            </p:cNvGrpSpPr>
            <p:nvPr userDrawn="1"/>
          </p:nvGrpSpPr>
          <p:grpSpPr bwMode="auto">
            <a:xfrm>
              <a:off x="4128" y="3360"/>
              <a:ext cx="1351" cy="821"/>
              <a:chOff x="4128" y="3360"/>
              <a:chExt cx="1351" cy="821"/>
            </a:xfrm>
          </p:grpSpPr>
          <p:sp>
            <p:nvSpPr>
              <p:cNvPr id="3108" name="Freeform 36"/>
              <p:cNvSpPr>
                <a:spLocks noEditPoints="1"/>
              </p:cNvSpPr>
              <p:nvPr userDrawn="1"/>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3109" name="Freeform 37"/>
              <p:cNvSpPr>
                <a:spLocks/>
              </p:cNvSpPr>
              <p:nvPr userDrawn="1"/>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3110" name="Freeform 38"/>
              <p:cNvSpPr>
                <a:spLocks/>
              </p:cNvSpPr>
              <p:nvPr userDrawn="1"/>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en-US"/>
              </a:p>
            </p:txBody>
          </p:sp>
          <p:sp>
            <p:nvSpPr>
              <p:cNvPr id="3111" name="Freeform 39"/>
              <p:cNvSpPr>
                <a:spLocks/>
              </p:cNvSpPr>
              <p:nvPr userDrawn="1"/>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3112" name="Freeform 40"/>
              <p:cNvSpPr>
                <a:spLocks/>
              </p:cNvSpPr>
              <p:nvPr userDrawn="1"/>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3113" name="Freeform 41"/>
              <p:cNvSpPr>
                <a:spLocks/>
              </p:cNvSpPr>
              <p:nvPr userDrawn="1"/>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3114" name="Freeform 42"/>
              <p:cNvSpPr>
                <a:spLocks/>
              </p:cNvSpPr>
              <p:nvPr userDrawn="1"/>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3115" name="Freeform 43"/>
              <p:cNvSpPr>
                <a:spLocks/>
              </p:cNvSpPr>
              <p:nvPr userDrawn="1"/>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a:defRPr/>
                </a:pPr>
                <a:endParaRPr lang="en-US"/>
              </a:p>
            </p:txBody>
          </p:sp>
          <p:sp>
            <p:nvSpPr>
              <p:cNvPr id="3116" name="Freeform 44"/>
              <p:cNvSpPr>
                <a:spLocks/>
              </p:cNvSpPr>
              <p:nvPr userDrawn="1"/>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en-US"/>
              </a:p>
            </p:txBody>
          </p:sp>
          <p:sp>
            <p:nvSpPr>
              <p:cNvPr id="3117" name="Freeform 45"/>
              <p:cNvSpPr>
                <a:spLocks/>
              </p:cNvSpPr>
              <p:nvPr userDrawn="1"/>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3118" name="Freeform 46"/>
              <p:cNvSpPr>
                <a:spLocks/>
              </p:cNvSpPr>
              <p:nvPr userDrawn="1"/>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3119" name="Oval 47"/>
              <p:cNvSpPr>
                <a:spLocks noChangeArrowheads="1"/>
              </p:cNvSpPr>
              <p:nvPr userDrawn="1"/>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a:defRPr/>
                </a:pPr>
                <a:endParaRPr lang="en-US"/>
              </a:p>
            </p:txBody>
          </p:sp>
          <p:sp>
            <p:nvSpPr>
              <p:cNvPr id="3120" name="Oval 48"/>
              <p:cNvSpPr>
                <a:spLocks noChangeArrowheads="1"/>
              </p:cNvSpPr>
              <p:nvPr userDrawn="1"/>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a:defRPr/>
                </a:pPr>
                <a:endParaRPr lang="en-US"/>
              </a:p>
            </p:txBody>
          </p:sp>
          <p:sp>
            <p:nvSpPr>
              <p:cNvPr id="3121" name="Oval 49"/>
              <p:cNvSpPr>
                <a:spLocks noChangeArrowheads="1"/>
              </p:cNvSpPr>
              <p:nvPr userDrawn="1"/>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p>
            </p:txBody>
          </p:sp>
          <p:sp>
            <p:nvSpPr>
              <p:cNvPr id="3122" name="Oval 50"/>
              <p:cNvSpPr>
                <a:spLocks noChangeArrowheads="1"/>
              </p:cNvSpPr>
              <p:nvPr userDrawn="1"/>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p>
            </p:txBody>
          </p:sp>
          <p:sp>
            <p:nvSpPr>
              <p:cNvPr id="3123" name="Oval 51"/>
              <p:cNvSpPr>
                <a:spLocks noChangeArrowheads="1"/>
              </p:cNvSpPr>
              <p:nvPr userDrawn="1"/>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p>
            </p:txBody>
          </p:sp>
          <p:sp>
            <p:nvSpPr>
              <p:cNvPr id="3124" name="Oval 52"/>
              <p:cNvSpPr>
                <a:spLocks noChangeArrowheads="1"/>
              </p:cNvSpPr>
              <p:nvPr userDrawn="1"/>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US"/>
              </a:p>
            </p:txBody>
          </p:sp>
        </p:grpSp>
        <p:grpSp>
          <p:nvGrpSpPr>
            <p:cNvPr id="2057" name="Group 53"/>
            <p:cNvGrpSpPr>
              <a:grpSpLocks/>
            </p:cNvGrpSpPr>
            <p:nvPr userDrawn="1"/>
          </p:nvGrpSpPr>
          <p:grpSpPr bwMode="auto">
            <a:xfrm>
              <a:off x="5280" y="3024"/>
              <a:ext cx="425" cy="258"/>
              <a:chOff x="5280" y="3024"/>
              <a:chExt cx="425" cy="258"/>
            </a:xfrm>
          </p:grpSpPr>
          <p:sp>
            <p:nvSpPr>
              <p:cNvPr id="3126" name="Freeform 54"/>
              <p:cNvSpPr>
                <a:spLocks/>
              </p:cNvSpPr>
              <p:nvPr userDrawn="1"/>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3127" name="Freeform 55"/>
              <p:cNvSpPr>
                <a:spLocks/>
              </p:cNvSpPr>
              <p:nvPr userDrawn="1"/>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3128" name="Freeform 56"/>
              <p:cNvSpPr>
                <a:spLocks/>
              </p:cNvSpPr>
              <p:nvPr userDrawn="1"/>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3129" name="Freeform 57"/>
              <p:cNvSpPr>
                <a:spLocks/>
              </p:cNvSpPr>
              <p:nvPr userDrawn="1"/>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3130" name="Freeform 58"/>
              <p:cNvSpPr>
                <a:spLocks/>
              </p:cNvSpPr>
              <p:nvPr userDrawn="1"/>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sp>
            <p:nvSpPr>
              <p:cNvPr id="3131" name="Freeform 59"/>
              <p:cNvSpPr>
                <a:spLocks/>
              </p:cNvSpPr>
              <p:nvPr userDrawn="1"/>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sp>
            <p:nvSpPr>
              <p:cNvPr id="3132" name="Freeform 60"/>
              <p:cNvSpPr>
                <a:spLocks noEditPoints="1"/>
              </p:cNvSpPr>
              <p:nvPr userDrawn="1"/>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grpSp>
            <p:nvGrpSpPr>
              <p:cNvPr id="2065" name="Group 61"/>
              <p:cNvGrpSpPr>
                <a:grpSpLocks/>
              </p:cNvGrpSpPr>
              <p:nvPr userDrawn="1"/>
            </p:nvGrpSpPr>
            <p:grpSpPr bwMode="auto">
              <a:xfrm>
                <a:off x="5381" y="3085"/>
                <a:ext cx="227" cy="132"/>
                <a:chOff x="5381" y="3085"/>
                <a:chExt cx="227" cy="132"/>
              </a:xfrm>
            </p:grpSpPr>
            <p:sp>
              <p:nvSpPr>
                <p:cNvPr id="3134"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en-US"/>
                </a:p>
              </p:txBody>
            </p:sp>
            <p:sp>
              <p:nvSpPr>
                <p:cNvPr id="3135"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en-US"/>
                </a:p>
              </p:txBody>
            </p:sp>
            <p:sp>
              <p:nvSpPr>
                <p:cNvPr id="3136"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en-US"/>
                </a:p>
              </p:txBody>
            </p:sp>
            <p:sp>
              <p:nvSpPr>
                <p:cNvPr id="3137"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en-US"/>
                </a:p>
              </p:txBody>
            </p:sp>
          </p:grpSp>
        </p:grpSp>
      </p:grpSp>
      <p:sp>
        <p:nvSpPr>
          <p:cNvPr id="3138" name="Rectangle 66"/>
          <p:cNvSpPr>
            <a:spLocks noGrp="1" noChangeArrowheads="1"/>
          </p:cNvSpPr>
          <p:nvPr>
            <p:ph type="title"/>
          </p:nvPr>
        </p:nvSpPr>
        <p:spPr bwMode="auto">
          <a:xfrm>
            <a:off x="228600" y="68263"/>
            <a:ext cx="87630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3139" name="Rectangle 67"/>
          <p:cNvSpPr>
            <a:spLocks noGrp="1" noChangeArrowheads="1"/>
          </p:cNvSpPr>
          <p:nvPr>
            <p:ph type="body" idx="1"/>
          </p:nvPr>
        </p:nvSpPr>
        <p:spPr bwMode="auto">
          <a:xfrm>
            <a:off x="228600" y="1371600"/>
            <a:ext cx="8734425" cy="5257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17" r:id="rId1"/>
    <p:sldLayoutId id="2147483716" r:id="rId2"/>
    <p:sldLayoutId id="2147483715" r:id="rId3"/>
    <p:sldLayoutId id="2147483714" r:id="rId4"/>
    <p:sldLayoutId id="2147483713" r:id="rId5"/>
    <p:sldLayoutId id="2147483712" r:id="rId6"/>
    <p:sldLayoutId id="2147483711" r:id="rId7"/>
    <p:sldLayoutId id="2147483710" r:id="rId8"/>
    <p:sldLayoutId id="2147483709" r:id="rId9"/>
    <p:sldLayoutId id="2147483708" r:id="rId10"/>
    <p:sldLayoutId id="2147483707" r:id="rId11"/>
  </p:sldLayoutIdLst>
  <p:timing>
    <p:tnLst>
      <p:par>
        <p:cTn id="1" dur="indefinite" restart="never" nodeType="tmRoot"/>
      </p:par>
    </p:tnLst>
  </p:timing>
  <p:txStyles>
    <p:titleStyle>
      <a:lvl1pPr algn="ctr" rtl="0" eaLnBrk="0" fontAlgn="base" hangingPunct="0">
        <a:spcBef>
          <a:spcPct val="0"/>
        </a:spcBef>
        <a:spcAft>
          <a:spcPct val="0"/>
        </a:spcAft>
        <a:defRPr sz="4000">
          <a:solidFill>
            <a:schemeClr val="folHlink"/>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a:solidFill>
            <a:schemeClr val="folHlink"/>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000">
          <a:solidFill>
            <a:schemeClr val="folHlink"/>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000">
          <a:solidFill>
            <a:schemeClr val="folHlink"/>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000">
          <a:solidFill>
            <a:schemeClr val="folHlink"/>
          </a:solidFill>
          <a:effectLst>
            <a:outerShdw blurRad="38100" dist="38100" dir="2700000" algn="tl">
              <a:srgbClr val="000000"/>
            </a:outerShdw>
          </a:effectLst>
          <a:latin typeface="Arial" charset="0"/>
        </a:defRPr>
      </a:lvl5pPr>
      <a:lvl6pPr marL="457200" algn="ctr" rtl="0" fontAlgn="base">
        <a:spcBef>
          <a:spcPct val="0"/>
        </a:spcBef>
        <a:spcAft>
          <a:spcPct val="0"/>
        </a:spcAft>
        <a:defRPr sz="4000">
          <a:solidFill>
            <a:schemeClr val="folHlink"/>
          </a:solidFill>
          <a:effectLst>
            <a:outerShdw blurRad="38100" dist="38100" dir="2700000" algn="tl">
              <a:srgbClr val="000000"/>
            </a:outerShdw>
          </a:effectLst>
          <a:latin typeface="Arial" charset="0"/>
        </a:defRPr>
      </a:lvl6pPr>
      <a:lvl7pPr marL="914400" algn="ctr" rtl="0" fontAlgn="base">
        <a:spcBef>
          <a:spcPct val="0"/>
        </a:spcBef>
        <a:spcAft>
          <a:spcPct val="0"/>
        </a:spcAft>
        <a:defRPr sz="4000">
          <a:solidFill>
            <a:schemeClr val="folHlink"/>
          </a:solidFill>
          <a:effectLst>
            <a:outerShdw blurRad="38100" dist="38100" dir="2700000" algn="tl">
              <a:srgbClr val="000000"/>
            </a:outerShdw>
          </a:effectLst>
          <a:latin typeface="Arial" charset="0"/>
        </a:defRPr>
      </a:lvl7pPr>
      <a:lvl8pPr marL="1371600" algn="ctr" rtl="0" fontAlgn="base">
        <a:spcBef>
          <a:spcPct val="0"/>
        </a:spcBef>
        <a:spcAft>
          <a:spcPct val="0"/>
        </a:spcAft>
        <a:defRPr sz="4000">
          <a:solidFill>
            <a:schemeClr val="folHlink"/>
          </a:solidFill>
          <a:effectLst>
            <a:outerShdw blurRad="38100" dist="38100" dir="2700000" algn="tl">
              <a:srgbClr val="000000"/>
            </a:outerShdw>
          </a:effectLst>
          <a:latin typeface="Arial" charset="0"/>
        </a:defRPr>
      </a:lvl8pPr>
      <a:lvl9pPr marL="1828800" algn="ctr" rtl="0" fontAlgn="base">
        <a:spcBef>
          <a:spcPct val="0"/>
        </a:spcBef>
        <a:spcAft>
          <a:spcPct val="0"/>
        </a:spcAft>
        <a:defRPr sz="4000">
          <a:solidFill>
            <a:schemeClr val="folHlink"/>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1" charset="2"/>
        <a:buChar char="Ø"/>
        <a:defRPr sz="3200">
          <a:solidFill>
            <a:srgbClr val="FFFFFF"/>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1" charset="2"/>
        <a:buChar char="l"/>
        <a:defRPr sz="2800">
          <a:solidFill>
            <a:srgbClr val="FFFFFF"/>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rgbClr val="FFFFFF"/>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1" charset="2"/>
        <a:buChar char="l"/>
        <a:defRPr sz="2000">
          <a:solidFill>
            <a:srgbClr val="FFFFFF"/>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rgbClr val="FFFFFF"/>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rgbClr val="FF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rgbClr val="FF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rgbClr val="FF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rgbClr val="FF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4.xml"/><Relationship Id="rId4" Type="http://schemas.openxmlformats.org/officeDocument/2006/relationships/hyperlink" Target="Animations/land_use.html"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4.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4.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6.xm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7.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8.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2.xml"/><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4.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5.xml"/><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6.xm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7.xml"/><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0.xml"/><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1.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1874838"/>
            <a:ext cx="7772400" cy="1352550"/>
          </a:xfrm>
        </p:spPr>
        <p:txBody>
          <a:bodyPr/>
          <a:lstStyle/>
          <a:p>
            <a:pPr eaLnBrk="1" hangingPunct="1"/>
            <a:r>
              <a:rPr lang="en-US" smtClean="0"/>
              <a:t>Chapter 12 </a:t>
            </a:r>
            <a:br>
              <a:rPr lang="en-US" smtClean="0"/>
            </a:br>
            <a:r>
              <a:rPr lang="en-US" smtClean="0"/>
              <a:t>pgs. </a:t>
            </a:r>
            <a:r>
              <a:rPr lang="en-US" dirty="0" smtClean="0"/>
              <a:t>275-293 </a:t>
            </a:r>
          </a:p>
        </p:txBody>
      </p:sp>
      <p:sp>
        <p:nvSpPr>
          <p:cNvPr id="5123" name="Rectangle 3"/>
          <p:cNvSpPr>
            <a:spLocks noGrp="1" noChangeArrowheads="1"/>
          </p:cNvSpPr>
          <p:nvPr>
            <p:ph type="subTitle" idx="1"/>
          </p:nvPr>
        </p:nvSpPr>
        <p:spPr/>
        <p:txBody>
          <a:bodyPr/>
          <a:lstStyle/>
          <a:p>
            <a:pPr eaLnBrk="1" hangingPunct="1">
              <a:lnSpc>
                <a:spcPct val="80000"/>
              </a:lnSpc>
              <a:defRPr/>
            </a:pPr>
            <a:r>
              <a:rPr lang="en-US" sz="4400" smtClean="0"/>
              <a:t>Food, Soil Conservation, and Pest Management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1" descr="1302"/>
          <p:cNvPicPr>
            <a:picLocks noChangeAspect="1" noChangeArrowheads="1"/>
          </p:cNvPicPr>
          <p:nvPr/>
        </p:nvPicPr>
        <p:blipFill>
          <a:blip r:embed="rId3" cstate="print"/>
          <a:srcRect/>
          <a:stretch>
            <a:fillRect/>
          </a:stretch>
        </p:blipFill>
        <p:spPr bwMode="auto">
          <a:xfrm>
            <a:off x="304800" y="1524000"/>
            <a:ext cx="4241800" cy="4392613"/>
          </a:xfrm>
          <a:prstGeom prst="rect">
            <a:avLst/>
          </a:prstGeom>
          <a:noFill/>
          <a:ln w="9525">
            <a:noFill/>
            <a:miter lim="800000"/>
            <a:headEnd/>
            <a:tailEnd/>
          </a:ln>
        </p:spPr>
      </p:pic>
      <p:sp>
        <p:nvSpPr>
          <p:cNvPr id="23555" name="Rectangle 3"/>
          <p:cNvSpPr>
            <a:spLocks noGrp="1" noChangeArrowheads="1"/>
          </p:cNvSpPr>
          <p:nvPr>
            <p:ph type="title"/>
          </p:nvPr>
        </p:nvSpPr>
        <p:spPr/>
        <p:txBody>
          <a:bodyPr/>
          <a:lstStyle/>
          <a:p>
            <a:pPr eaLnBrk="1" hangingPunct="1">
              <a:defRPr/>
            </a:pPr>
            <a:r>
              <a:rPr lang="en-US" smtClean="0"/>
              <a:t>FOOD SECURITY AND NUTRITION</a:t>
            </a:r>
          </a:p>
        </p:txBody>
      </p:sp>
      <p:sp>
        <p:nvSpPr>
          <p:cNvPr id="23556" name="Rectangle 4"/>
          <p:cNvSpPr>
            <a:spLocks noGrp="1" noChangeArrowheads="1"/>
          </p:cNvSpPr>
          <p:nvPr>
            <p:ph type="body" idx="1"/>
          </p:nvPr>
        </p:nvSpPr>
        <p:spPr>
          <a:xfrm>
            <a:off x="4572000" y="1371600"/>
            <a:ext cx="4391025" cy="4648200"/>
          </a:xfrm>
        </p:spPr>
        <p:txBody>
          <a:bodyPr/>
          <a:lstStyle/>
          <a:p>
            <a:pPr eaLnBrk="1" hangingPunct="1">
              <a:defRPr/>
            </a:pPr>
            <a:r>
              <a:rPr lang="en-US" smtClean="0"/>
              <a:t>One in three people has a deficiency of one or more vitamins and minerals, especially vitamin A, iodine (causes goiter - enlargement of thyroid gland), and iron. </a:t>
            </a:r>
          </a:p>
        </p:txBody>
      </p:sp>
      <p:sp>
        <p:nvSpPr>
          <p:cNvPr id="23557" name="Text Box 5"/>
          <p:cNvSpPr txBox="1">
            <a:spLocks noChangeArrowheads="1"/>
          </p:cNvSpPr>
          <p:nvPr/>
        </p:nvSpPr>
        <p:spPr bwMode="auto">
          <a:xfrm>
            <a:off x="7620000" y="6540500"/>
            <a:ext cx="1419225" cy="311150"/>
          </a:xfrm>
          <a:prstGeom prst="rect">
            <a:avLst/>
          </a:prstGeom>
          <a:noFill/>
          <a:ln w="9525" algn="ctr">
            <a:noFill/>
            <a:miter lim="800000"/>
            <a:headEnd/>
            <a:tailEnd/>
          </a:ln>
          <a:effectLst/>
        </p:spPr>
        <p:txBody>
          <a:bodyPr>
            <a:spAutoFit/>
          </a:bodyPr>
          <a:lstStyle/>
          <a:p>
            <a:pPr marL="342900" indent="-342900" eaLnBrk="1" hangingPunct="1">
              <a:lnSpc>
                <a:spcPct val="80000"/>
              </a:lnSpc>
              <a:spcBef>
                <a:spcPct val="50000"/>
              </a:spcBef>
              <a:buClr>
                <a:schemeClr val="hlink"/>
              </a:buClr>
              <a:buSzPct val="80000"/>
              <a:buFont typeface="Wingdings" pitchFamily="1" charset="2"/>
              <a:buNone/>
              <a:defRPr/>
            </a:pPr>
            <a:r>
              <a:rPr lang="en-US" sz="1800">
                <a:effectLst>
                  <a:outerShdw blurRad="38100" dist="38100" dir="2700000" algn="tl">
                    <a:srgbClr val="000000"/>
                  </a:outerShdw>
                </a:effectLst>
              </a:rPr>
              <a:t>Figure 13-2</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1" descr="1303"/>
          <p:cNvPicPr>
            <a:picLocks noChangeAspect="1" noChangeArrowheads="1"/>
          </p:cNvPicPr>
          <p:nvPr/>
        </p:nvPicPr>
        <p:blipFill>
          <a:blip r:embed="rId3" cstate="print"/>
          <a:srcRect/>
          <a:stretch>
            <a:fillRect/>
          </a:stretch>
        </p:blipFill>
        <p:spPr bwMode="auto">
          <a:xfrm>
            <a:off x="228600" y="1295400"/>
            <a:ext cx="4397375" cy="4116388"/>
          </a:xfrm>
          <a:prstGeom prst="rect">
            <a:avLst/>
          </a:prstGeom>
          <a:noFill/>
          <a:ln w="9525">
            <a:noFill/>
            <a:miter lim="800000"/>
            <a:headEnd/>
            <a:tailEnd/>
          </a:ln>
        </p:spPr>
      </p:pic>
      <p:sp>
        <p:nvSpPr>
          <p:cNvPr id="25603" name="Rectangle 3"/>
          <p:cNvSpPr>
            <a:spLocks noGrp="1" noChangeArrowheads="1"/>
          </p:cNvSpPr>
          <p:nvPr>
            <p:ph type="title"/>
          </p:nvPr>
        </p:nvSpPr>
        <p:spPr/>
        <p:txBody>
          <a:bodyPr/>
          <a:lstStyle/>
          <a:p>
            <a:pPr eaLnBrk="1" hangingPunct="1">
              <a:defRPr/>
            </a:pPr>
            <a:r>
              <a:rPr lang="en-US" smtClean="0"/>
              <a:t>War and the Environment</a:t>
            </a:r>
          </a:p>
        </p:txBody>
      </p:sp>
      <p:sp>
        <p:nvSpPr>
          <p:cNvPr id="25604" name="Rectangle 4"/>
          <p:cNvSpPr>
            <a:spLocks noGrp="1" noChangeArrowheads="1"/>
          </p:cNvSpPr>
          <p:nvPr>
            <p:ph type="body" idx="1"/>
          </p:nvPr>
        </p:nvSpPr>
        <p:spPr>
          <a:xfrm>
            <a:off x="4572000" y="1371600"/>
            <a:ext cx="4391025" cy="4648200"/>
          </a:xfrm>
        </p:spPr>
        <p:txBody>
          <a:bodyPr/>
          <a:lstStyle/>
          <a:p>
            <a:pPr eaLnBrk="1" hangingPunct="1">
              <a:defRPr/>
            </a:pPr>
            <a:r>
              <a:rPr lang="en-US" smtClean="0"/>
              <a:t>Starving children collecting ants to eat in famine-stricken Sudan, Africa which has been involved in civil war since 1983.</a:t>
            </a:r>
          </a:p>
        </p:txBody>
      </p:sp>
      <p:sp>
        <p:nvSpPr>
          <p:cNvPr id="25605" name="Text Box 5"/>
          <p:cNvSpPr txBox="1">
            <a:spLocks noChangeArrowheads="1"/>
          </p:cNvSpPr>
          <p:nvPr/>
        </p:nvSpPr>
        <p:spPr bwMode="auto">
          <a:xfrm>
            <a:off x="7620000" y="6540500"/>
            <a:ext cx="1419225" cy="311150"/>
          </a:xfrm>
          <a:prstGeom prst="rect">
            <a:avLst/>
          </a:prstGeom>
          <a:noFill/>
          <a:ln w="9525" algn="ctr">
            <a:noFill/>
            <a:miter lim="800000"/>
            <a:headEnd/>
            <a:tailEnd/>
          </a:ln>
          <a:effectLst/>
        </p:spPr>
        <p:txBody>
          <a:bodyPr>
            <a:spAutoFit/>
          </a:bodyPr>
          <a:lstStyle/>
          <a:p>
            <a:pPr marL="342900" indent="-342900" eaLnBrk="1" hangingPunct="1">
              <a:lnSpc>
                <a:spcPct val="80000"/>
              </a:lnSpc>
              <a:spcBef>
                <a:spcPct val="50000"/>
              </a:spcBef>
              <a:buClr>
                <a:schemeClr val="hlink"/>
              </a:buClr>
              <a:buSzPct val="80000"/>
              <a:buFont typeface="Wingdings" pitchFamily="1" charset="2"/>
              <a:buNone/>
              <a:defRPr/>
            </a:pPr>
            <a:r>
              <a:rPr lang="en-US" sz="1800">
                <a:effectLst>
                  <a:outerShdw blurRad="38100" dist="38100" dir="2700000" algn="tl">
                    <a:srgbClr val="000000"/>
                  </a:outerShdw>
                </a:effectLst>
              </a:rPr>
              <a:t>Figure 13-3</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28600" y="68263"/>
            <a:ext cx="8763000" cy="1760537"/>
          </a:xfrm>
        </p:spPr>
        <p:txBody>
          <a:bodyPr/>
          <a:lstStyle/>
          <a:p>
            <a:pPr eaLnBrk="1" hangingPunct="1">
              <a:defRPr/>
            </a:pPr>
            <a:r>
              <a:rPr lang="en-US" smtClean="0"/>
              <a:t>Solutions: Reducing Childhood Deaths from Hunger and Malnutrition</a:t>
            </a:r>
          </a:p>
        </p:txBody>
      </p:sp>
      <p:sp>
        <p:nvSpPr>
          <p:cNvPr id="27651" name="Rectangle 3"/>
          <p:cNvSpPr>
            <a:spLocks noGrp="1" noChangeArrowheads="1"/>
          </p:cNvSpPr>
          <p:nvPr>
            <p:ph type="body" idx="1"/>
          </p:nvPr>
        </p:nvSpPr>
        <p:spPr>
          <a:xfrm>
            <a:off x="228600" y="1905000"/>
            <a:ext cx="8734425" cy="4724400"/>
          </a:xfrm>
        </p:spPr>
        <p:txBody>
          <a:bodyPr/>
          <a:lstStyle/>
          <a:p>
            <a:pPr eaLnBrk="1" hangingPunct="1">
              <a:defRPr/>
            </a:pPr>
            <a:r>
              <a:rPr lang="en-US" smtClean="0"/>
              <a:t>There are several ways to reduce childhood deaths from nutrition-related causes:</a:t>
            </a:r>
          </a:p>
          <a:p>
            <a:pPr lvl="1" eaLnBrk="1" hangingPunct="1">
              <a:defRPr/>
            </a:pPr>
            <a:r>
              <a:rPr lang="en-US" smtClean="0"/>
              <a:t>Immunize children.</a:t>
            </a:r>
          </a:p>
          <a:p>
            <a:pPr lvl="1" eaLnBrk="1" hangingPunct="1">
              <a:defRPr/>
            </a:pPr>
            <a:r>
              <a:rPr lang="en-US" smtClean="0"/>
              <a:t>Encourage breast-feeding.</a:t>
            </a:r>
          </a:p>
          <a:p>
            <a:pPr lvl="1" eaLnBrk="1" hangingPunct="1">
              <a:defRPr/>
            </a:pPr>
            <a:r>
              <a:rPr lang="en-US" smtClean="0"/>
              <a:t>Prevent dehydration from diarrhea.</a:t>
            </a:r>
          </a:p>
          <a:p>
            <a:pPr lvl="1" eaLnBrk="1" hangingPunct="1">
              <a:defRPr/>
            </a:pPr>
            <a:r>
              <a:rPr lang="en-US" smtClean="0"/>
              <a:t>Prevent blindness from vitamin A deficiency.</a:t>
            </a:r>
          </a:p>
          <a:p>
            <a:pPr lvl="1" eaLnBrk="1" hangingPunct="1">
              <a:defRPr/>
            </a:pPr>
            <a:r>
              <a:rPr lang="en-US" smtClean="0"/>
              <a:t>Provide family planning.</a:t>
            </a:r>
          </a:p>
          <a:p>
            <a:pPr lvl="1" eaLnBrk="1" hangingPunct="1">
              <a:defRPr/>
            </a:pPr>
            <a:r>
              <a:rPr lang="en-US" smtClean="0"/>
              <a:t>Increase education for women.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cstate="print"/>
          <a:srcRect/>
          <a:stretch>
            <a:fillRect/>
          </a:stretch>
        </p:blipFill>
        <p:spPr bwMode="auto">
          <a:xfrm>
            <a:off x="0" y="2057400"/>
            <a:ext cx="9144000" cy="1847850"/>
          </a:xfrm>
          <a:prstGeom prst="rect">
            <a:avLst/>
          </a:prstGeom>
          <a:noFill/>
          <a:ln w="9525" algn="ctr">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defRPr/>
            </a:pPr>
            <a:r>
              <a:rPr lang="en-US" smtClean="0"/>
              <a:t>Overnutrition: Eating Too Much</a:t>
            </a:r>
          </a:p>
        </p:txBody>
      </p:sp>
      <p:sp>
        <p:nvSpPr>
          <p:cNvPr id="31747" name="Rectangle 3"/>
          <p:cNvSpPr>
            <a:spLocks noGrp="1" noChangeArrowheads="1"/>
          </p:cNvSpPr>
          <p:nvPr>
            <p:ph type="body" idx="1"/>
          </p:nvPr>
        </p:nvSpPr>
        <p:spPr/>
        <p:txBody>
          <a:bodyPr/>
          <a:lstStyle/>
          <a:p>
            <a:pPr eaLnBrk="1" hangingPunct="1">
              <a:defRPr/>
            </a:pPr>
            <a:r>
              <a:rPr lang="en-US" dirty="0" err="1" smtClean="0">
                <a:solidFill>
                  <a:srgbClr val="FFFF00"/>
                </a:solidFill>
              </a:rPr>
              <a:t>Overnutrition</a:t>
            </a:r>
            <a:r>
              <a:rPr lang="en-US" dirty="0" smtClean="0">
                <a:solidFill>
                  <a:srgbClr val="FFFF00"/>
                </a:solidFill>
              </a:rPr>
              <a:t> and lack of exercise can lead to reduced life quality, poor health, and premature death.</a:t>
            </a:r>
          </a:p>
          <a:p>
            <a:pPr eaLnBrk="1" hangingPunct="1">
              <a:defRPr/>
            </a:pPr>
            <a:r>
              <a:rPr lang="en-US" dirty="0" smtClean="0"/>
              <a:t>A 2005 Boston University study found that about 60% of American adults are overweight and 33% are obese (totaling 93%).</a:t>
            </a:r>
          </a:p>
          <a:p>
            <a:pPr eaLnBrk="1" hangingPunct="1">
              <a:defRPr/>
            </a:pPr>
            <a:r>
              <a:rPr lang="en-US" dirty="0" smtClean="0"/>
              <a:t>Americans spend $42 billion per year trying to lose weight.</a:t>
            </a:r>
          </a:p>
          <a:p>
            <a:pPr eaLnBrk="1" hangingPunct="1">
              <a:defRPr/>
            </a:pPr>
            <a:r>
              <a:rPr lang="en-US" dirty="0" smtClean="0"/>
              <a:t>$24 billion per year is needed to eliminate world hunger.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r>
              <a:rPr lang="en-US" smtClean="0"/>
              <a:t>FOOD PRODUCTION</a:t>
            </a:r>
          </a:p>
        </p:txBody>
      </p:sp>
      <p:sp>
        <p:nvSpPr>
          <p:cNvPr id="33795" name="Rectangle 3"/>
          <p:cNvSpPr>
            <a:spLocks noGrp="1" noChangeArrowheads="1"/>
          </p:cNvSpPr>
          <p:nvPr>
            <p:ph type="body" idx="1"/>
          </p:nvPr>
        </p:nvSpPr>
        <p:spPr/>
        <p:txBody>
          <a:bodyPr/>
          <a:lstStyle/>
          <a:p>
            <a:pPr eaLnBrk="1" hangingPunct="1">
              <a:defRPr/>
            </a:pPr>
            <a:r>
              <a:rPr lang="en-US" dirty="0" smtClean="0"/>
              <a:t>Food production from croplands, rangelands, ocean fisheries, and aquaculture has increased dramatically.</a:t>
            </a:r>
          </a:p>
          <a:p>
            <a:pPr eaLnBrk="1" hangingPunct="1">
              <a:defRPr/>
            </a:pPr>
            <a:r>
              <a:rPr lang="en-US" dirty="0" smtClean="0">
                <a:solidFill>
                  <a:srgbClr val="FFFF00"/>
                </a:solidFill>
              </a:rPr>
              <a:t>Wheat, rice, and corn provide more than half of the world’s consumed calories.</a:t>
            </a:r>
          </a:p>
          <a:p>
            <a:pPr lvl="1" eaLnBrk="1" hangingPunct="1">
              <a:defRPr/>
            </a:pPr>
            <a:r>
              <a:rPr lang="en-US" dirty="0" smtClean="0"/>
              <a:t>Fish and shellfish are an important source of food for about 1 billion people mostly in Asia and in coastal areas of developing countries.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defRPr/>
            </a:pPr>
            <a:r>
              <a:rPr lang="en-US" smtClean="0"/>
              <a:t>Animation: Land Use</a:t>
            </a:r>
          </a:p>
        </p:txBody>
      </p:sp>
      <p:pic>
        <p:nvPicPr>
          <p:cNvPr id="19459" name="Picture 3" descr="land_use"/>
          <p:cNvPicPr>
            <a:picLocks noChangeAspect="1" noChangeArrowheads="1"/>
          </p:cNvPicPr>
          <p:nvPr/>
        </p:nvPicPr>
        <p:blipFill>
          <a:blip r:embed="rId3" cstate="print"/>
          <a:srcRect/>
          <a:stretch>
            <a:fillRect/>
          </a:stretch>
        </p:blipFill>
        <p:spPr bwMode="auto">
          <a:xfrm>
            <a:off x="1881188" y="1595438"/>
            <a:ext cx="5380037" cy="3667125"/>
          </a:xfrm>
          <a:prstGeom prst="rect">
            <a:avLst/>
          </a:prstGeom>
          <a:noFill/>
          <a:ln w="9525">
            <a:noFill/>
            <a:miter lim="800000"/>
            <a:headEnd/>
            <a:tailEnd/>
          </a:ln>
        </p:spPr>
      </p:pic>
      <p:sp>
        <p:nvSpPr>
          <p:cNvPr id="19460" name="Text Box 4">
            <a:hlinkClick r:id="rId4" action="ppaction://hlinkfile"/>
          </p:cNvPr>
          <p:cNvSpPr txBox="1">
            <a:spLocks noChangeArrowheads="1"/>
          </p:cNvSpPr>
          <p:nvPr/>
        </p:nvSpPr>
        <p:spPr bwMode="auto">
          <a:xfrm>
            <a:off x="3844925" y="5483225"/>
            <a:ext cx="1454150" cy="641350"/>
          </a:xfrm>
          <a:prstGeom prst="rect">
            <a:avLst/>
          </a:prstGeom>
          <a:gradFill rotWithShape="0">
            <a:gsLst>
              <a:gs pos="0">
                <a:srgbClr val="125708"/>
              </a:gs>
              <a:gs pos="50000">
                <a:srgbClr val="26BC12"/>
              </a:gs>
              <a:gs pos="100000">
                <a:srgbClr val="125708"/>
              </a:gs>
            </a:gsLst>
            <a:lin ang="5400000" scaled="1"/>
          </a:gradFill>
          <a:ln w="9525">
            <a:noFill/>
            <a:miter lim="800000"/>
            <a:headEnd/>
            <a:tailEnd/>
          </a:ln>
        </p:spPr>
        <p:txBody>
          <a:bodyPr wrap="none" anchor="ctr">
            <a:spAutoFit/>
          </a:bodyPr>
          <a:lstStyle/>
          <a:p>
            <a:pPr algn="ctr"/>
            <a:r>
              <a:rPr lang="en-US" sz="1800"/>
              <a:t>PLAY</a:t>
            </a:r>
          </a:p>
          <a:p>
            <a:pPr algn="ctr"/>
            <a:r>
              <a:rPr lang="en-US" sz="1800"/>
              <a:t>ANIMATION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28600" y="68263"/>
            <a:ext cx="8763000" cy="1531937"/>
          </a:xfrm>
        </p:spPr>
        <p:txBody>
          <a:bodyPr/>
          <a:lstStyle/>
          <a:p>
            <a:pPr eaLnBrk="1" hangingPunct="1">
              <a:defRPr/>
            </a:pPr>
            <a:r>
              <a:rPr lang="en-US" dirty="0" smtClean="0">
                <a:solidFill>
                  <a:srgbClr val="FFFF00"/>
                </a:solidFill>
              </a:rPr>
              <a:t>Industrial Food Production: </a:t>
            </a:r>
            <a:br>
              <a:rPr lang="en-US" dirty="0" smtClean="0">
                <a:solidFill>
                  <a:srgbClr val="FFFF00"/>
                </a:solidFill>
              </a:rPr>
            </a:br>
            <a:r>
              <a:rPr lang="en-US" dirty="0" smtClean="0">
                <a:solidFill>
                  <a:srgbClr val="FFFF00"/>
                </a:solidFill>
              </a:rPr>
              <a:t>High Input Monocultures</a:t>
            </a:r>
          </a:p>
        </p:txBody>
      </p:sp>
      <p:sp>
        <p:nvSpPr>
          <p:cNvPr id="37891" name="Rectangle 3"/>
          <p:cNvSpPr>
            <a:spLocks noGrp="1" noChangeArrowheads="1"/>
          </p:cNvSpPr>
          <p:nvPr>
            <p:ph type="body" idx="1"/>
          </p:nvPr>
        </p:nvSpPr>
        <p:spPr>
          <a:xfrm>
            <a:off x="228600" y="1981200"/>
            <a:ext cx="8734425" cy="4648200"/>
          </a:xfrm>
        </p:spPr>
        <p:txBody>
          <a:bodyPr/>
          <a:lstStyle/>
          <a:p>
            <a:pPr eaLnBrk="1" hangingPunct="1">
              <a:defRPr/>
            </a:pPr>
            <a:r>
              <a:rPr lang="en-US" dirty="0" smtClean="0"/>
              <a:t>About 80% of the world’s food supply is produced </a:t>
            </a:r>
            <a:r>
              <a:rPr lang="en-US" dirty="0" smtClean="0">
                <a:solidFill>
                  <a:srgbClr val="FFFF00"/>
                </a:solidFill>
              </a:rPr>
              <a:t>by industrialized agriculture.</a:t>
            </a:r>
          </a:p>
          <a:p>
            <a:pPr lvl="1" eaLnBrk="1" hangingPunct="1">
              <a:defRPr/>
            </a:pPr>
            <a:r>
              <a:rPr lang="en-US" dirty="0" smtClean="0">
                <a:solidFill>
                  <a:srgbClr val="FFFF00"/>
                </a:solidFill>
              </a:rPr>
              <a:t>Uses large amounts of fossil fuel energy, water, commercial fertilizers, and pesticides to produce monocultures.</a:t>
            </a:r>
          </a:p>
          <a:p>
            <a:pPr lvl="1" eaLnBrk="1" hangingPunct="1">
              <a:defRPr/>
            </a:pPr>
            <a:r>
              <a:rPr lang="en-US" dirty="0" smtClean="0"/>
              <a:t>Greenhouses are increasingly being used.</a:t>
            </a:r>
          </a:p>
          <a:p>
            <a:pPr lvl="1" eaLnBrk="1" hangingPunct="1">
              <a:defRPr/>
            </a:pPr>
            <a:r>
              <a:rPr lang="en-US" dirty="0" smtClean="0">
                <a:solidFill>
                  <a:srgbClr val="FFFF00"/>
                </a:solidFill>
              </a:rPr>
              <a:t>Plantations are being used in tropics for cash crops such as coffee, sugarcane, bananas.</a:t>
            </a:r>
          </a:p>
          <a:p>
            <a:pPr eaLnBrk="1" hangingPunct="1">
              <a:defRPr/>
            </a:pPr>
            <a:endParaRPr lang="en-US"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1304"/>
          <p:cNvPicPr>
            <a:picLocks noChangeAspect="1" noChangeArrowheads="1"/>
          </p:cNvPicPr>
          <p:nvPr/>
        </p:nvPicPr>
        <p:blipFill>
          <a:blip r:embed="rId3" cstate="print"/>
          <a:srcRect/>
          <a:stretch>
            <a:fillRect/>
          </a:stretch>
        </p:blipFill>
        <p:spPr bwMode="auto">
          <a:xfrm>
            <a:off x="90488" y="457200"/>
            <a:ext cx="8520112" cy="6270625"/>
          </a:xfrm>
          <a:prstGeom prst="rect">
            <a:avLst/>
          </a:prstGeom>
          <a:noFill/>
          <a:ln w="9525">
            <a:noFill/>
            <a:miter lim="800000"/>
            <a:headEnd/>
            <a:tailEnd/>
          </a:ln>
        </p:spPr>
      </p:pic>
      <p:sp>
        <p:nvSpPr>
          <p:cNvPr id="21507" name="Rectangle 3" hidden="1"/>
          <p:cNvSpPr>
            <a:spLocks noGrp="1" noChangeArrowheads="1"/>
          </p:cNvSpPr>
          <p:nvPr>
            <p:ph type="title"/>
          </p:nvPr>
        </p:nvSpPr>
        <p:spPr bwMode="auto">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1" hangingPunct="1"/>
            <a:r>
              <a:rPr lang="en-US" b="1" smtClean="0"/>
              <a:t>	</a:t>
            </a:r>
          </a:p>
        </p:txBody>
      </p:sp>
      <p:sp>
        <p:nvSpPr>
          <p:cNvPr id="21508" name="Rectangle 4"/>
          <p:cNvSpPr>
            <a:spLocks noChangeArrowheads="1"/>
          </p:cNvSpPr>
          <p:nvPr/>
        </p:nvSpPr>
        <p:spPr bwMode="auto">
          <a:xfrm>
            <a:off x="7662863" y="6562725"/>
            <a:ext cx="1481137" cy="295275"/>
          </a:xfrm>
          <a:prstGeom prst="rect">
            <a:avLst/>
          </a:prstGeom>
          <a:noFill/>
          <a:ln w="9525">
            <a:noFill/>
            <a:miter lim="800000"/>
            <a:headEnd/>
            <a:tailEnd/>
          </a:ln>
        </p:spPr>
        <p:txBody>
          <a:bodyPr wrap="none" lIns="82058" tIns="41029" rIns="82058" bIns="41029"/>
          <a:lstStyle/>
          <a:p>
            <a:pPr algn="r" defTabSz="820738"/>
            <a:r>
              <a:rPr lang="en-US" sz="1400" b="1"/>
              <a:t>Fig. 13-4, p. 275</a:t>
            </a:r>
          </a:p>
        </p:txBody>
      </p:sp>
      <p:sp>
        <p:nvSpPr>
          <p:cNvPr id="21509" name="Text Box 5"/>
          <p:cNvSpPr txBox="1">
            <a:spLocks noChangeArrowheads="1"/>
          </p:cNvSpPr>
          <p:nvPr/>
        </p:nvSpPr>
        <p:spPr bwMode="auto">
          <a:xfrm>
            <a:off x="3843338" y="6019800"/>
            <a:ext cx="2387600" cy="244475"/>
          </a:xfrm>
          <a:prstGeom prst="rect">
            <a:avLst/>
          </a:prstGeom>
          <a:noFill/>
          <a:ln w="9525">
            <a:noFill/>
            <a:miter lim="800000"/>
            <a:headEnd/>
            <a:tailEnd/>
          </a:ln>
        </p:spPr>
        <p:txBody>
          <a:bodyPr lIns="0" tIns="0" rIns="0" bIns="0">
            <a:spAutoFit/>
          </a:bodyPr>
          <a:lstStyle/>
          <a:p>
            <a:pPr eaLnBrk="1" hangingPunct="1"/>
            <a:r>
              <a:rPr lang="en-US" sz="1600" b="1"/>
              <a:t>Plantation agriculture</a:t>
            </a:r>
          </a:p>
        </p:txBody>
      </p:sp>
      <p:sp>
        <p:nvSpPr>
          <p:cNvPr id="21510" name="Text Box 6"/>
          <p:cNvSpPr txBox="1">
            <a:spLocks noChangeArrowheads="1"/>
          </p:cNvSpPr>
          <p:nvPr/>
        </p:nvSpPr>
        <p:spPr bwMode="auto">
          <a:xfrm>
            <a:off x="762000" y="6354763"/>
            <a:ext cx="2127250" cy="244475"/>
          </a:xfrm>
          <a:prstGeom prst="rect">
            <a:avLst/>
          </a:prstGeom>
          <a:noFill/>
          <a:ln w="9525">
            <a:noFill/>
            <a:miter lim="800000"/>
            <a:headEnd/>
            <a:tailEnd/>
          </a:ln>
        </p:spPr>
        <p:txBody>
          <a:bodyPr lIns="0" tIns="0" rIns="0" bIns="0">
            <a:spAutoFit/>
          </a:bodyPr>
          <a:lstStyle/>
          <a:p>
            <a:pPr eaLnBrk="1" hangingPunct="1"/>
            <a:r>
              <a:rPr lang="en-US" sz="1600" b="1"/>
              <a:t>Shifting cultivation</a:t>
            </a:r>
          </a:p>
        </p:txBody>
      </p:sp>
      <p:sp>
        <p:nvSpPr>
          <p:cNvPr id="21511" name="Text Box 7"/>
          <p:cNvSpPr txBox="1">
            <a:spLocks noChangeArrowheads="1"/>
          </p:cNvSpPr>
          <p:nvPr/>
        </p:nvSpPr>
        <p:spPr bwMode="auto">
          <a:xfrm>
            <a:off x="762000" y="6019800"/>
            <a:ext cx="3187700" cy="244475"/>
          </a:xfrm>
          <a:prstGeom prst="rect">
            <a:avLst/>
          </a:prstGeom>
          <a:noFill/>
          <a:ln w="9525">
            <a:noFill/>
            <a:miter lim="800000"/>
            <a:headEnd/>
            <a:tailEnd/>
          </a:ln>
        </p:spPr>
        <p:txBody>
          <a:bodyPr lIns="0" tIns="0" rIns="0" bIns="0">
            <a:spAutoFit/>
          </a:bodyPr>
          <a:lstStyle/>
          <a:p>
            <a:pPr eaLnBrk="1" hangingPunct="1"/>
            <a:r>
              <a:rPr lang="en-US" sz="1600" b="1"/>
              <a:t>Industrialized agriculture</a:t>
            </a:r>
          </a:p>
        </p:txBody>
      </p:sp>
      <p:sp>
        <p:nvSpPr>
          <p:cNvPr id="21512" name="Text Box 8"/>
          <p:cNvSpPr txBox="1">
            <a:spLocks noChangeArrowheads="1"/>
          </p:cNvSpPr>
          <p:nvPr/>
        </p:nvSpPr>
        <p:spPr bwMode="auto">
          <a:xfrm>
            <a:off x="6756400" y="6354763"/>
            <a:ext cx="2082800" cy="244475"/>
          </a:xfrm>
          <a:prstGeom prst="rect">
            <a:avLst/>
          </a:prstGeom>
          <a:noFill/>
          <a:ln w="9525">
            <a:noFill/>
            <a:miter lim="800000"/>
            <a:headEnd/>
            <a:tailEnd/>
          </a:ln>
        </p:spPr>
        <p:txBody>
          <a:bodyPr lIns="0" tIns="0" rIns="0" bIns="0">
            <a:spAutoFit/>
          </a:bodyPr>
          <a:lstStyle/>
          <a:p>
            <a:pPr eaLnBrk="1" hangingPunct="1"/>
            <a:r>
              <a:rPr lang="en-US" sz="1600" b="1"/>
              <a:t>No agriculture</a:t>
            </a:r>
          </a:p>
        </p:txBody>
      </p:sp>
      <p:sp>
        <p:nvSpPr>
          <p:cNvPr id="21513" name="Text Box 9"/>
          <p:cNvSpPr txBox="1">
            <a:spLocks noChangeArrowheads="1"/>
          </p:cNvSpPr>
          <p:nvPr/>
        </p:nvSpPr>
        <p:spPr bwMode="auto">
          <a:xfrm>
            <a:off x="6759575" y="6019800"/>
            <a:ext cx="2384425" cy="244475"/>
          </a:xfrm>
          <a:prstGeom prst="rect">
            <a:avLst/>
          </a:prstGeom>
          <a:noFill/>
          <a:ln w="9525">
            <a:noFill/>
            <a:miter lim="800000"/>
            <a:headEnd/>
            <a:tailEnd/>
          </a:ln>
        </p:spPr>
        <p:txBody>
          <a:bodyPr lIns="0" tIns="0" rIns="0" bIns="0">
            <a:spAutoFit/>
          </a:bodyPr>
          <a:lstStyle/>
          <a:p>
            <a:pPr eaLnBrk="1" hangingPunct="1"/>
            <a:r>
              <a:rPr lang="en-US" sz="1600" b="1"/>
              <a:t>Intensive traditional ag.</a:t>
            </a:r>
          </a:p>
        </p:txBody>
      </p:sp>
      <p:sp>
        <p:nvSpPr>
          <p:cNvPr id="21514" name="Text Box 10"/>
          <p:cNvSpPr txBox="1">
            <a:spLocks noChangeArrowheads="1"/>
          </p:cNvSpPr>
          <p:nvPr/>
        </p:nvSpPr>
        <p:spPr bwMode="auto">
          <a:xfrm>
            <a:off x="3844925" y="6354763"/>
            <a:ext cx="2006600" cy="244475"/>
          </a:xfrm>
          <a:prstGeom prst="rect">
            <a:avLst/>
          </a:prstGeom>
          <a:noFill/>
          <a:ln w="9525">
            <a:noFill/>
            <a:miter lim="800000"/>
            <a:headEnd/>
            <a:tailEnd/>
          </a:ln>
        </p:spPr>
        <p:txBody>
          <a:bodyPr lIns="0" tIns="0" rIns="0" bIns="0">
            <a:spAutoFit/>
          </a:bodyPr>
          <a:lstStyle/>
          <a:p>
            <a:pPr eaLnBrk="1" hangingPunct="1"/>
            <a:r>
              <a:rPr lang="en-US" sz="1600" b="1"/>
              <a:t>Nomadic herding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defRPr/>
            </a:pPr>
            <a:r>
              <a:rPr lang="en-US" smtClean="0"/>
              <a:t>FOOD PRODUCTION</a:t>
            </a:r>
          </a:p>
        </p:txBody>
      </p:sp>
      <p:sp>
        <p:nvSpPr>
          <p:cNvPr id="45059" name="Rectangle 3"/>
          <p:cNvSpPr>
            <a:spLocks noGrp="1" noChangeArrowheads="1"/>
          </p:cNvSpPr>
          <p:nvPr>
            <p:ph type="body" idx="1"/>
          </p:nvPr>
        </p:nvSpPr>
        <p:spPr>
          <a:xfrm>
            <a:off x="228600" y="5029200"/>
            <a:ext cx="8734425" cy="1600200"/>
          </a:xfrm>
        </p:spPr>
        <p:txBody>
          <a:bodyPr/>
          <a:lstStyle/>
          <a:p>
            <a:pPr eaLnBrk="1" hangingPunct="1">
              <a:defRPr/>
            </a:pPr>
            <a:r>
              <a:rPr lang="en-US" smtClean="0"/>
              <a:t>Satellite images of massive and rapid development of greenhouse food production in Spain from 1974 (left) to 2000 (right).</a:t>
            </a:r>
          </a:p>
        </p:txBody>
      </p:sp>
      <p:sp>
        <p:nvSpPr>
          <p:cNvPr id="45060" name="Text Box 4"/>
          <p:cNvSpPr txBox="1">
            <a:spLocks noChangeArrowheads="1"/>
          </p:cNvSpPr>
          <p:nvPr/>
        </p:nvSpPr>
        <p:spPr bwMode="auto">
          <a:xfrm>
            <a:off x="7620000" y="6540500"/>
            <a:ext cx="1419225" cy="311150"/>
          </a:xfrm>
          <a:prstGeom prst="rect">
            <a:avLst/>
          </a:prstGeom>
          <a:noFill/>
          <a:ln w="9525" algn="ctr">
            <a:noFill/>
            <a:miter lim="800000"/>
            <a:headEnd/>
            <a:tailEnd/>
          </a:ln>
          <a:effectLst/>
        </p:spPr>
        <p:txBody>
          <a:bodyPr>
            <a:spAutoFit/>
          </a:bodyPr>
          <a:lstStyle/>
          <a:p>
            <a:pPr marL="342900" indent="-342900" eaLnBrk="1" hangingPunct="1">
              <a:lnSpc>
                <a:spcPct val="80000"/>
              </a:lnSpc>
              <a:spcBef>
                <a:spcPct val="50000"/>
              </a:spcBef>
              <a:buClr>
                <a:schemeClr val="hlink"/>
              </a:buClr>
              <a:buSzPct val="80000"/>
              <a:buFont typeface="Wingdings" pitchFamily="1" charset="2"/>
              <a:buNone/>
              <a:defRPr/>
            </a:pPr>
            <a:r>
              <a:rPr lang="en-US" sz="1800">
                <a:effectLst>
                  <a:outerShdw blurRad="38100" dist="38100" dir="2700000" algn="tl">
                    <a:srgbClr val="000000"/>
                  </a:outerShdw>
                </a:effectLst>
              </a:rPr>
              <a:t>Figure 13-5</a:t>
            </a:r>
          </a:p>
        </p:txBody>
      </p:sp>
      <p:pic>
        <p:nvPicPr>
          <p:cNvPr id="22533" name="Picture1" descr="1305a"/>
          <p:cNvPicPr>
            <a:picLocks noChangeAspect="1" noChangeArrowheads="1"/>
          </p:cNvPicPr>
          <p:nvPr/>
        </p:nvPicPr>
        <p:blipFill>
          <a:blip r:embed="rId3" cstate="print"/>
          <a:srcRect/>
          <a:stretch>
            <a:fillRect/>
          </a:stretch>
        </p:blipFill>
        <p:spPr bwMode="auto">
          <a:xfrm>
            <a:off x="1187450" y="1295400"/>
            <a:ext cx="3165475" cy="3581400"/>
          </a:xfrm>
          <a:prstGeom prst="rect">
            <a:avLst/>
          </a:prstGeom>
          <a:noFill/>
          <a:ln w="9525">
            <a:noFill/>
            <a:miter lim="800000"/>
            <a:headEnd/>
            <a:tailEnd/>
          </a:ln>
        </p:spPr>
      </p:pic>
      <p:pic>
        <p:nvPicPr>
          <p:cNvPr id="22534" name="Picture1" descr="1305b"/>
          <p:cNvPicPr>
            <a:picLocks noChangeAspect="1" noChangeArrowheads="1"/>
          </p:cNvPicPr>
          <p:nvPr/>
        </p:nvPicPr>
        <p:blipFill>
          <a:blip r:embed="rId4" cstate="print"/>
          <a:srcRect/>
          <a:stretch>
            <a:fillRect/>
          </a:stretch>
        </p:blipFill>
        <p:spPr bwMode="auto">
          <a:xfrm>
            <a:off x="4572000" y="1295400"/>
            <a:ext cx="3162300" cy="357663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en-US" smtClean="0"/>
              <a:t>Chapter Overview Questions</a:t>
            </a:r>
          </a:p>
        </p:txBody>
      </p:sp>
      <p:sp>
        <p:nvSpPr>
          <p:cNvPr id="8195" name="Rectangle 3"/>
          <p:cNvSpPr>
            <a:spLocks noGrp="1" noChangeArrowheads="1"/>
          </p:cNvSpPr>
          <p:nvPr>
            <p:ph type="body" idx="1"/>
          </p:nvPr>
        </p:nvSpPr>
        <p:spPr/>
        <p:txBody>
          <a:bodyPr/>
          <a:lstStyle/>
          <a:p>
            <a:pPr eaLnBrk="1" hangingPunct="1">
              <a:lnSpc>
                <a:spcPct val="90000"/>
              </a:lnSpc>
              <a:defRPr/>
            </a:pPr>
            <a:r>
              <a:rPr lang="en-US" smtClean="0"/>
              <a:t>What is food security?</a:t>
            </a:r>
          </a:p>
          <a:p>
            <a:pPr eaLnBrk="1" hangingPunct="1">
              <a:lnSpc>
                <a:spcPct val="90000"/>
              </a:lnSpc>
              <a:defRPr/>
            </a:pPr>
            <a:r>
              <a:rPr lang="en-US" smtClean="0"/>
              <a:t>How serious are malnutrition and overnutrition?</a:t>
            </a:r>
          </a:p>
          <a:p>
            <a:pPr eaLnBrk="1" hangingPunct="1">
              <a:lnSpc>
                <a:spcPct val="90000"/>
              </a:lnSpc>
              <a:defRPr/>
            </a:pPr>
            <a:r>
              <a:rPr lang="en-US" smtClean="0"/>
              <a:t>How is the world’s food produced?</a:t>
            </a:r>
          </a:p>
          <a:p>
            <a:pPr eaLnBrk="1" hangingPunct="1">
              <a:lnSpc>
                <a:spcPct val="90000"/>
              </a:lnSpc>
              <a:defRPr/>
            </a:pPr>
            <a:r>
              <a:rPr lang="en-US" smtClean="0"/>
              <a:t>How are soils being degraded and eroded, and what can be done to reduce these losses?</a:t>
            </a:r>
          </a:p>
          <a:p>
            <a:pPr eaLnBrk="1" hangingPunct="1">
              <a:lnSpc>
                <a:spcPct val="90000"/>
              </a:lnSpc>
              <a:defRPr/>
            </a:pPr>
            <a:r>
              <a:rPr lang="en-US" smtClean="0"/>
              <a:t>What are the advantages and disadvantages of using the green revolution to produce food?</a:t>
            </a:r>
          </a:p>
          <a:p>
            <a:pPr eaLnBrk="1" hangingPunct="1">
              <a:lnSpc>
                <a:spcPct val="90000"/>
              </a:lnSpc>
              <a:buFont typeface="Wingdings" pitchFamily="1" charset="2"/>
              <a:buNone/>
              <a:defRPr/>
            </a:pPr>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28600" y="68263"/>
            <a:ext cx="8763000" cy="1684337"/>
          </a:xfrm>
        </p:spPr>
        <p:txBody>
          <a:bodyPr/>
          <a:lstStyle/>
          <a:p>
            <a:pPr eaLnBrk="1" hangingPunct="1">
              <a:defRPr/>
            </a:pPr>
            <a:r>
              <a:rPr lang="en-US" dirty="0" smtClean="0">
                <a:solidFill>
                  <a:srgbClr val="FFFF00"/>
                </a:solidFill>
              </a:rPr>
              <a:t>Industrial Food Production: </a:t>
            </a:r>
            <a:br>
              <a:rPr lang="en-US" dirty="0" smtClean="0">
                <a:solidFill>
                  <a:srgbClr val="FFFF00"/>
                </a:solidFill>
              </a:rPr>
            </a:br>
            <a:r>
              <a:rPr lang="en-US" dirty="0" smtClean="0">
                <a:solidFill>
                  <a:srgbClr val="FFFF00"/>
                </a:solidFill>
              </a:rPr>
              <a:t>High Input Monocultures</a:t>
            </a:r>
          </a:p>
        </p:txBody>
      </p:sp>
      <p:sp>
        <p:nvSpPr>
          <p:cNvPr id="47107" name="Rectangle 3"/>
          <p:cNvSpPr>
            <a:spLocks noGrp="1" noChangeArrowheads="1"/>
          </p:cNvSpPr>
          <p:nvPr>
            <p:ph type="body" idx="1"/>
          </p:nvPr>
        </p:nvSpPr>
        <p:spPr>
          <a:xfrm>
            <a:off x="228600" y="1905000"/>
            <a:ext cx="8734425" cy="4724400"/>
          </a:xfrm>
        </p:spPr>
        <p:txBody>
          <a:bodyPr/>
          <a:lstStyle/>
          <a:p>
            <a:pPr eaLnBrk="1" hangingPunct="1">
              <a:defRPr/>
            </a:pPr>
            <a:r>
              <a:rPr lang="en-US" dirty="0" smtClean="0">
                <a:solidFill>
                  <a:srgbClr val="FFFF00"/>
                </a:solidFill>
              </a:rPr>
              <a:t>Livestock production in developed countries is industrialized:</a:t>
            </a:r>
          </a:p>
          <a:p>
            <a:pPr lvl="1" eaLnBrk="1" hangingPunct="1">
              <a:defRPr/>
            </a:pPr>
            <a:r>
              <a:rPr lang="en-US" dirty="0" smtClean="0">
                <a:solidFill>
                  <a:srgbClr val="FFFF00"/>
                </a:solidFill>
              </a:rPr>
              <a:t>Feedlots are used to fatten up cattle before slaughter.</a:t>
            </a:r>
          </a:p>
          <a:p>
            <a:pPr lvl="1" eaLnBrk="1" hangingPunct="1">
              <a:defRPr/>
            </a:pPr>
            <a:r>
              <a:rPr lang="en-US" dirty="0" smtClean="0"/>
              <a:t>Most pigs and chickens live in densely populated pens or cages.</a:t>
            </a:r>
          </a:p>
          <a:p>
            <a:pPr lvl="1" eaLnBrk="1" hangingPunct="1">
              <a:defRPr/>
            </a:pPr>
            <a:r>
              <a:rPr lang="en-US" dirty="0" smtClean="0">
                <a:solidFill>
                  <a:srgbClr val="FFFF00"/>
                </a:solidFill>
              </a:rPr>
              <a:t>Most livestock are fed grain grown on cropland.</a:t>
            </a:r>
          </a:p>
          <a:p>
            <a:pPr lvl="1" eaLnBrk="1" hangingPunct="1">
              <a:defRPr/>
            </a:pPr>
            <a:r>
              <a:rPr lang="en-US" dirty="0" smtClean="0">
                <a:solidFill>
                  <a:srgbClr val="FFFF00"/>
                </a:solidFill>
              </a:rPr>
              <a:t>Systems use a lot of energy and water and produce huge amounts of animal waste.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1306"/>
          <p:cNvPicPr>
            <a:picLocks noChangeAspect="1" noChangeArrowheads="1"/>
          </p:cNvPicPr>
          <p:nvPr/>
        </p:nvPicPr>
        <p:blipFill>
          <a:blip r:embed="rId3" cstate="print"/>
          <a:srcRect/>
          <a:stretch>
            <a:fillRect/>
          </a:stretch>
        </p:blipFill>
        <p:spPr bwMode="auto">
          <a:xfrm>
            <a:off x="609600" y="53975"/>
            <a:ext cx="8001000" cy="6750050"/>
          </a:xfrm>
          <a:prstGeom prst="rect">
            <a:avLst/>
          </a:prstGeom>
          <a:noFill/>
          <a:ln w="9525">
            <a:noFill/>
            <a:miter lim="800000"/>
            <a:headEnd/>
            <a:tailEnd/>
          </a:ln>
        </p:spPr>
      </p:pic>
      <p:sp>
        <p:nvSpPr>
          <p:cNvPr id="24579" name="Rectangle 3"/>
          <p:cNvSpPr>
            <a:spLocks noChangeArrowheads="1"/>
          </p:cNvSpPr>
          <p:nvPr/>
        </p:nvSpPr>
        <p:spPr bwMode="auto">
          <a:xfrm>
            <a:off x="7662863" y="6562725"/>
            <a:ext cx="1481137" cy="295275"/>
          </a:xfrm>
          <a:prstGeom prst="rect">
            <a:avLst/>
          </a:prstGeom>
          <a:noFill/>
          <a:ln w="9525">
            <a:noFill/>
            <a:miter lim="800000"/>
            <a:headEnd/>
            <a:tailEnd/>
          </a:ln>
        </p:spPr>
        <p:txBody>
          <a:bodyPr wrap="none" lIns="82058" tIns="41029" rIns="82058" bIns="41029"/>
          <a:lstStyle/>
          <a:p>
            <a:pPr algn="r" defTabSz="820738"/>
            <a:r>
              <a:rPr lang="en-US" sz="1400" b="1"/>
              <a:t>Fig. 13-6, p. 276</a:t>
            </a:r>
          </a:p>
        </p:txBody>
      </p:sp>
      <p:sp>
        <p:nvSpPr>
          <p:cNvPr id="24580" name="Text Box 4"/>
          <p:cNvSpPr txBox="1">
            <a:spLocks noChangeArrowheads="1"/>
          </p:cNvSpPr>
          <p:nvPr/>
        </p:nvSpPr>
        <p:spPr bwMode="auto">
          <a:xfrm>
            <a:off x="3116263" y="76200"/>
            <a:ext cx="2903537" cy="412750"/>
          </a:xfrm>
          <a:prstGeom prst="rect">
            <a:avLst/>
          </a:prstGeom>
          <a:noFill/>
          <a:ln w="9525">
            <a:noFill/>
            <a:miter lim="800000"/>
            <a:headEnd/>
            <a:tailEnd/>
          </a:ln>
        </p:spPr>
        <p:txBody>
          <a:bodyPr>
            <a:spAutoFit/>
          </a:bodyPr>
          <a:lstStyle/>
          <a:p>
            <a:pPr algn="ctr" eaLnBrk="1" hangingPunct="1"/>
            <a:r>
              <a:rPr lang="pt-BR" sz="2100" b="1">
                <a:solidFill>
                  <a:srgbClr val="FF6600"/>
                </a:solidFill>
              </a:rPr>
              <a:t>Natural Capital</a:t>
            </a:r>
            <a:endParaRPr lang="en-US" sz="2100" b="1">
              <a:solidFill>
                <a:srgbClr val="FF6600"/>
              </a:solidFill>
            </a:endParaRPr>
          </a:p>
        </p:txBody>
      </p:sp>
      <p:sp>
        <p:nvSpPr>
          <p:cNvPr id="24581" name="Text Box 5"/>
          <p:cNvSpPr txBox="1">
            <a:spLocks noChangeArrowheads="1"/>
          </p:cNvSpPr>
          <p:nvPr/>
        </p:nvSpPr>
        <p:spPr bwMode="auto">
          <a:xfrm>
            <a:off x="3763963" y="762000"/>
            <a:ext cx="1606550" cy="396875"/>
          </a:xfrm>
          <a:prstGeom prst="rect">
            <a:avLst/>
          </a:prstGeom>
          <a:noFill/>
          <a:ln w="9525">
            <a:noFill/>
            <a:miter lim="800000"/>
            <a:headEnd/>
            <a:tailEnd/>
          </a:ln>
        </p:spPr>
        <p:txBody>
          <a:bodyPr>
            <a:spAutoFit/>
          </a:bodyPr>
          <a:lstStyle/>
          <a:p>
            <a:pPr algn="ctr" eaLnBrk="1" hangingPunct="1"/>
            <a:r>
              <a:rPr lang="en-US" sz="2000" b="1">
                <a:solidFill>
                  <a:srgbClr val="FF6600"/>
                </a:solidFill>
              </a:rPr>
              <a:t>Croplands </a:t>
            </a:r>
          </a:p>
        </p:txBody>
      </p:sp>
      <p:sp>
        <p:nvSpPr>
          <p:cNvPr id="24582" name="Text Box 6"/>
          <p:cNvSpPr txBox="1">
            <a:spLocks noChangeArrowheads="1"/>
          </p:cNvSpPr>
          <p:nvPr/>
        </p:nvSpPr>
        <p:spPr bwMode="auto">
          <a:xfrm>
            <a:off x="557213" y="2463800"/>
            <a:ext cx="5157787" cy="366713"/>
          </a:xfrm>
          <a:prstGeom prst="rect">
            <a:avLst/>
          </a:prstGeom>
          <a:noFill/>
          <a:ln w="9525">
            <a:noFill/>
            <a:miter lim="800000"/>
            <a:headEnd/>
            <a:tailEnd/>
          </a:ln>
        </p:spPr>
        <p:txBody>
          <a:bodyPr>
            <a:spAutoFit/>
          </a:bodyPr>
          <a:lstStyle/>
          <a:p>
            <a:pPr eaLnBrk="1" hangingPunct="1"/>
            <a:r>
              <a:rPr lang="en-US" sz="1800" b="1"/>
              <a:t>• Help maintain water flow and soil infiltration</a:t>
            </a:r>
          </a:p>
        </p:txBody>
      </p:sp>
      <p:sp>
        <p:nvSpPr>
          <p:cNvPr id="24583" name="Text Box 7"/>
          <p:cNvSpPr txBox="1">
            <a:spLocks noChangeArrowheads="1"/>
          </p:cNvSpPr>
          <p:nvPr/>
        </p:nvSpPr>
        <p:spPr bwMode="auto">
          <a:xfrm>
            <a:off x="5664200" y="2514600"/>
            <a:ext cx="1577975" cy="366713"/>
          </a:xfrm>
          <a:prstGeom prst="rect">
            <a:avLst/>
          </a:prstGeom>
          <a:noFill/>
          <a:ln w="9525">
            <a:noFill/>
            <a:miter lim="800000"/>
            <a:headEnd/>
            <a:tailEnd/>
          </a:ln>
        </p:spPr>
        <p:txBody>
          <a:bodyPr>
            <a:spAutoFit/>
          </a:bodyPr>
          <a:lstStyle/>
          <a:p>
            <a:pPr eaLnBrk="1" hangingPunct="1"/>
            <a:r>
              <a:rPr lang="en-US" sz="1800" b="1"/>
              <a:t>• Food crops</a:t>
            </a:r>
          </a:p>
        </p:txBody>
      </p:sp>
      <p:sp>
        <p:nvSpPr>
          <p:cNvPr id="24584" name="Text Box 8"/>
          <p:cNvSpPr txBox="1">
            <a:spLocks noChangeArrowheads="1"/>
          </p:cNvSpPr>
          <p:nvPr/>
        </p:nvSpPr>
        <p:spPr bwMode="auto">
          <a:xfrm>
            <a:off x="557213" y="3217863"/>
            <a:ext cx="4087812" cy="366712"/>
          </a:xfrm>
          <a:prstGeom prst="rect">
            <a:avLst/>
          </a:prstGeom>
          <a:noFill/>
          <a:ln w="9525">
            <a:noFill/>
            <a:miter lim="800000"/>
            <a:headEnd/>
            <a:tailEnd/>
          </a:ln>
        </p:spPr>
        <p:txBody>
          <a:bodyPr>
            <a:spAutoFit/>
          </a:bodyPr>
          <a:lstStyle/>
          <a:p>
            <a:pPr eaLnBrk="1" hangingPunct="1"/>
            <a:r>
              <a:rPr lang="en-US" sz="1800" b="1"/>
              <a:t>• Provide partial erosion protection</a:t>
            </a:r>
          </a:p>
        </p:txBody>
      </p:sp>
      <p:sp>
        <p:nvSpPr>
          <p:cNvPr id="24585" name="Text Box 9"/>
          <p:cNvSpPr txBox="1">
            <a:spLocks noChangeArrowheads="1"/>
          </p:cNvSpPr>
          <p:nvPr/>
        </p:nvSpPr>
        <p:spPr bwMode="auto">
          <a:xfrm>
            <a:off x="5664200" y="3500438"/>
            <a:ext cx="1577975" cy="366712"/>
          </a:xfrm>
          <a:prstGeom prst="rect">
            <a:avLst/>
          </a:prstGeom>
          <a:noFill/>
          <a:ln w="9525">
            <a:noFill/>
            <a:miter lim="800000"/>
            <a:headEnd/>
            <a:tailEnd/>
          </a:ln>
        </p:spPr>
        <p:txBody>
          <a:bodyPr>
            <a:spAutoFit/>
          </a:bodyPr>
          <a:lstStyle/>
          <a:p>
            <a:pPr eaLnBrk="1" hangingPunct="1"/>
            <a:r>
              <a:rPr lang="en-US" sz="1800" b="1"/>
              <a:t>• Fiber crops</a:t>
            </a:r>
          </a:p>
        </p:txBody>
      </p:sp>
      <p:sp>
        <p:nvSpPr>
          <p:cNvPr id="24586" name="Text Box 10"/>
          <p:cNvSpPr txBox="1">
            <a:spLocks noChangeArrowheads="1"/>
          </p:cNvSpPr>
          <p:nvPr/>
        </p:nvSpPr>
        <p:spPr bwMode="auto">
          <a:xfrm>
            <a:off x="557213" y="3973513"/>
            <a:ext cx="4167187" cy="366712"/>
          </a:xfrm>
          <a:prstGeom prst="rect">
            <a:avLst/>
          </a:prstGeom>
          <a:noFill/>
          <a:ln w="9525">
            <a:noFill/>
            <a:miter lim="800000"/>
            <a:headEnd/>
            <a:tailEnd/>
          </a:ln>
        </p:spPr>
        <p:txBody>
          <a:bodyPr>
            <a:spAutoFit/>
          </a:bodyPr>
          <a:lstStyle/>
          <a:p>
            <a:pPr eaLnBrk="1" hangingPunct="1"/>
            <a:r>
              <a:rPr lang="en-US" sz="1800" b="1"/>
              <a:t>• Can build soil organic matter</a:t>
            </a:r>
          </a:p>
        </p:txBody>
      </p:sp>
      <p:sp>
        <p:nvSpPr>
          <p:cNvPr id="24587" name="Text Box 11"/>
          <p:cNvSpPr txBox="1">
            <a:spLocks noChangeArrowheads="1"/>
          </p:cNvSpPr>
          <p:nvPr/>
        </p:nvSpPr>
        <p:spPr bwMode="auto">
          <a:xfrm>
            <a:off x="5664200" y="4486275"/>
            <a:ext cx="2946400" cy="366713"/>
          </a:xfrm>
          <a:prstGeom prst="rect">
            <a:avLst/>
          </a:prstGeom>
          <a:noFill/>
          <a:ln w="9525">
            <a:noFill/>
            <a:miter lim="800000"/>
            <a:headEnd/>
            <a:tailEnd/>
          </a:ln>
        </p:spPr>
        <p:txBody>
          <a:bodyPr>
            <a:spAutoFit/>
          </a:bodyPr>
          <a:lstStyle/>
          <a:p>
            <a:pPr eaLnBrk="1" hangingPunct="1"/>
            <a:r>
              <a:rPr lang="en-US" sz="1800" b="1"/>
              <a:t>• Crop genetic resources</a:t>
            </a:r>
          </a:p>
        </p:txBody>
      </p:sp>
      <p:sp>
        <p:nvSpPr>
          <p:cNvPr id="24588" name="Text Box 12"/>
          <p:cNvSpPr txBox="1">
            <a:spLocks noChangeArrowheads="1"/>
          </p:cNvSpPr>
          <p:nvPr/>
        </p:nvSpPr>
        <p:spPr bwMode="auto">
          <a:xfrm>
            <a:off x="557213" y="4729163"/>
            <a:ext cx="4354512" cy="366712"/>
          </a:xfrm>
          <a:prstGeom prst="rect">
            <a:avLst/>
          </a:prstGeom>
          <a:noFill/>
          <a:ln w="9525">
            <a:noFill/>
            <a:miter lim="800000"/>
            <a:headEnd/>
            <a:tailEnd/>
          </a:ln>
        </p:spPr>
        <p:txBody>
          <a:bodyPr>
            <a:spAutoFit/>
          </a:bodyPr>
          <a:lstStyle/>
          <a:p>
            <a:pPr eaLnBrk="1" hangingPunct="1"/>
            <a:r>
              <a:rPr lang="en-US" sz="1800" b="1"/>
              <a:t>• Store atmospheric carbon</a:t>
            </a:r>
          </a:p>
        </p:txBody>
      </p:sp>
      <p:sp>
        <p:nvSpPr>
          <p:cNvPr id="24589" name="Text Box 13"/>
          <p:cNvSpPr txBox="1">
            <a:spLocks noChangeArrowheads="1"/>
          </p:cNvSpPr>
          <p:nvPr/>
        </p:nvSpPr>
        <p:spPr bwMode="auto">
          <a:xfrm>
            <a:off x="557213" y="5484813"/>
            <a:ext cx="4852987" cy="366712"/>
          </a:xfrm>
          <a:prstGeom prst="rect">
            <a:avLst/>
          </a:prstGeom>
          <a:noFill/>
          <a:ln w="9525">
            <a:noFill/>
            <a:miter lim="800000"/>
            <a:headEnd/>
            <a:tailEnd/>
          </a:ln>
        </p:spPr>
        <p:txBody>
          <a:bodyPr>
            <a:spAutoFit/>
          </a:bodyPr>
          <a:lstStyle/>
          <a:p>
            <a:pPr eaLnBrk="1" hangingPunct="1"/>
            <a:r>
              <a:rPr lang="en-US" sz="1800" b="1"/>
              <a:t>• Provide wildlife habitat for some species</a:t>
            </a:r>
          </a:p>
        </p:txBody>
      </p:sp>
      <p:sp>
        <p:nvSpPr>
          <p:cNvPr id="24590" name="Text Box 14"/>
          <p:cNvSpPr txBox="1">
            <a:spLocks noChangeArrowheads="1"/>
          </p:cNvSpPr>
          <p:nvPr/>
        </p:nvSpPr>
        <p:spPr bwMode="auto">
          <a:xfrm>
            <a:off x="5664200" y="5472113"/>
            <a:ext cx="866775" cy="366712"/>
          </a:xfrm>
          <a:prstGeom prst="rect">
            <a:avLst/>
          </a:prstGeom>
          <a:noFill/>
          <a:ln w="9525">
            <a:noFill/>
            <a:miter lim="800000"/>
            <a:headEnd/>
            <a:tailEnd/>
          </a:ln>
        </p:spPr>
        <p:txBody>
          <a:bodyPr>
            <a:spAutoFit/>
          </a:bodyPr>
          <a:lstStyle/>
          <a:p>
            <a:pPr eaLnBrk="1" hangingPunct="1"/>
            <a:r>
              <a:rPr lang="en-US" sz="1800" b="1"/>
              <a:t>• Jobs</a:t>
            </a:r>
          </a:p>
        </p:txBody>
      </p:sp>
      <p:sp>
        <p:nvSpPr>
          <p:cNvPr id="24591" name="Text Box 15"/>
          <p:cNvSpPr txBox="1">
            <a:spLocks noChangeArrowheads="1"/>
          </p:cNvSpPr>
          <p:nvPr/>
        </p:nvSpPr>
        <p:spPr bwMode="auto">
          <a:xfrm>
            <a:off x="1219200" y="1492250"/>
            <a:ext cx="1397000" cy="641350"/>
          </a:xfrm>
          <a:prstGeom prst="rect">
            <a:avLst/>
          </a:prstGeom>
          <a:noFill/>
          <a:ln w="9525">
            <a:noFill/>
            <a:miter lim="800000"/>
            <a:headEnd/>
            <a:tailEnd/>
          </a:ln>
        </p:spPr>
        <p:txBody>
          <a:bodyPr>
            <a:spAutoFit/>
          </a:bodyPr>
          <a:lstStyle/>
          <a:p>
            <a:pPr eaLnBrk="1" hangingPunct="1"/>
            <a:r>
              <a:rPr lang="en-US" sz="1800" b="1">
                <a:solidFill>
                  <a:schemeClr val="bg1"/>
                </a:solidFill>
              </a:rPr>
              <a:t>Ecological Services</a:t>
            </a:r>
          </a:p>
        </p:txBody>
      </p:sp>
      <p:sp>
        <p:nvSpPr>
          <p:cNvPr id="24592" name="Text Box 16"/>
          <p:cNvSpPr txBox="1">
            <a:spLocks noChangeArrowheads="1"/>
          </p:cNvSpPr>
          <p:nvPr/>
        </p:nvSpPr>
        <p:spPr bwMode="auto">
          <a:xfrm>
            <a:off x="6146800" y="1492250"/>
            <a:ext cx="1346200" cy="641350"/>
          </a:xfrm>
          <a:prstGeom prst="rect">
            <a:avLst/>
          </a:prstGeom>
          <a:noFill/>
          <a:ln w="9525">
            <a:noFill/>
            <a:miter lim="800000"/>
            <a:headEnd/>
            <a:tailEnd/>
          </a:ln>
        </p:spPr>
        <p:txBody>
          <a:bodyPr>
            <a:spAutoFit/>
          </a:bodyPr>
          <a:lstStyle/>
          <a:p>
            <a:pPr eaLnBrk="1" hangingPunct="1"/>
            <a:r>
              <a:rPr lang="en-US" sz="1800" b="1">
                <a:solidFill>
                  <a:schemeClr val="bg1"/>
                </a:solidFill>
              </a:rPr>
              <a:t>Economic Services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28600" y="68263"/>
            <a:ext cx="8763000" cy="1989137"/>
          </a:xfrm>
        </p:spPr>
        <p:txBody>
          <a:bodyPr/>
          <a:lstStyle/>
          <a:p>
            <a:pPr eaLnBrk="1" hangingPunct="1">
              <a:defRPr/>
            </a:pPr>
            <a:r>
              <a:rPr lang="en-US" dirty="0" smtClean="0"/>
              <a:t>Case Study: </a:t>
            </a:r>
            <a:r>
              <a:rPr lang="en-US" dirty="0" smtClean="0">
                <a:solidFill>
                  <a:srgbClr val="FFFF00"/>
                </a:solidFill>
              </a:rPr>
              <a:t>Industrialized Food </a:t>
            </a:r>
            <a:r>
              <a:rPr lang="en-US" dirty="0" smtClean="0"/>
              <a:t>Production in the United States</a:t>
            </a:r>
          </a:p>
        </p:txBody>
      </p:sp>
      <p:sp>
        <p:nvSpPr>
          <p:cNvPr id="53251" name="Rectangle 3"/>
          <p:cNvSpPr>
            <a:spLocks noGrp="1" noChangeArrowheads="1"/>
          </p:cNvSpPr>
          <p:nvPr>
            <p:ph type="body" idx="1"/>
          </p:nvPr>
        </p:nvSpPr>
        <p:spPr>
          <a:xfrm>
            <a:off x="228600" y="2057400"/>
            <a:ext cx="8734425" cy="4572000"/>
          </a:xfrm>
        </p:spPr>
        <p:txBody>
          <a:bodyPr/>
          <a:lstStyle/>
          <a:p>
            <a:pPr eaLnBrk="1" hangingPunct="1">
              <a:defRPr/>
            </a:pPr>
            <a:r>
              <a:rPr lang="en-US" dirty="0" smtClean="0"/>
              <a:t>The U.S. uses industrialized agriculture to produce about 17% of the world’s grain.</a:t>
            </a:r>
          </a:p>
          <a:p>
            <a:pPr lvl="1" eaLnBrk="1" hangingPunct="1">
              <a:defRPr/>
            </a:pPr>
            <a:r>
              <a:rPr lang="en-US" dirty="0" smtClean="0">
                <a:solidFill>
                  <a:srgbClr val="FFFF00"/>
                </a:solidFill>
              </a:rPr>
              <a:t>Relies on cheap energy to run machinery, process food, produce commercial fertilizer and pesticides</a:t>
            </a:r>
            <a:r>
              <a:rPr lang="en-US" dirty="0" smtClean="0"/>
              <a:t>.</a:t>
            </a:r>
          </a:p>
          <a:p>
            <a:pPr eaLnBrk="1" hangingPunct="1">
              <a:defRPr/>
            </a:pPr>
            <a:r>
              <a:rPr lang="en-US" dirty="0" smtClean="0"/>
              <a:t>About 10 units of nonrenewable fossil fuel energy are needed to put 1 unit of food energy on the table.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1" descr="1307"/>
          <p:cNvPicPr>
            <a:picLocks noChangeAspect="1" noChangeArrowheads="1"/>
          </p:cNvPicPr>
          <p:nvPr/>
        </p:nvPicPr>
        <p:blipFill>
          <a:blip r:embed="rId3" cstate="print"/>
          <a:srcRect/>
          <a:stretch>
            <a:fillRect/>
          </a:stretch>
        </p:blipFill>
        <p:spPr bwMode="auto">
          <a:xfrm>
            <a:off x="103188" y="1752600"/>
            <a:ext cx="8964612" cy="2967038"/>
          </a:xfrm>
          <a:prstGeom prst="rect">
            <a:avLst/>
          </a:prstGeom>
          <a:noFill/>
          <a:ln w="9525">
            <a:noFill/>
            <a:miter lim="800000"/>
            <a:headEnd/>
            <a:tailEnd/>
          </a:ln>
        </p:spPr>
      </p:pic>
      <p:sp>
        <p:nvSpPr>
          <p:cNvPr id="55299" name="Rectangle 3"/>
          <p:cNvSpPr>
            <a:spLocks noGrp="1" noChangeArrowheads="1"/>
          </p:cNvSpPr>
          <p:nvPr>
            <p:ph type="title"/>
          </p:nvPr>
        </p:nvSpPr>
        <p:spPr>
          <a:xfrm>
            <a:off x="228600" y="68263"/>
            <a:ext cx="8763000" cy="1989137"/>
          </a:xfrm>
        </p:spPr>
        <p:txBody>
          <a:bodyPr/>
          <a:lstStyle/>
          <a:p>
            <a:pPr eaLnBrk="1" hangingPunct="1">
              <a:defRPr/>
            </a:pPr>
            <a:r>
              <a:rPr lang="en-US" smtClean="0"/>
              <a:t>Case Study: Industrialized Food Production in the United States</a:t>
            </a:r>
          </a:p>
        </p:txBody>
      </p:sp>
      <p:sp>
        <p:nvSpPr>
          <p:cNvPr id="55300" name="Rectangle 4"/>
          <p:cNvSpPr>
            <a:spLocks noGrp="1" noChangeArrowheads="1"/>
          </p:cNvSpPr>
          <p:nvPr>
            <p:ph type="body" idx="1"/>
          </p:nvPr>
        </p:nvSpPr>
        <p:spPr>
          <a:xfrm>
            <a:off x="228600" y="4724400"/>
            <a:ext cx="8734425" cy="1905000"/>
          </a:xfrm>
        </p:spPr>
        <p:txBody>
          <a:bodyPr/>
          <a:lstStyle/>
          <a:p>
            <a:pPr eaLnBrk="1" hangingPunct="1">
              <a:lnSpc>
                <a:spcPct val="90000"/>
              </a:lnSpc>
              <a:defRPr/>
            </a:pPr>
            <a:r>
              <a:rPr lang="en-US" smtClean="0"/>
              <a:t>Industrialized agriculture uses about 17% of all commercial energy in the U.S. and food travels an average 2,400 kilometers from farm to plate.</a:t>
            </a:r>
          </a:p>
        </p:txBody>
      </p:sp>
      <p:sp>
        <p:nvSpPr>
          <p:cNvPr id="55301" name="Text Box 5"/>
          <p:cNvSpPr txBox="1">
            <a:spLocks noChangeArrowheads="1"/>
          </p:cNvSpPr>
          <p:nvPr/>
        </p:nvSpPr>
        <p:spPr bwMode="auto">
          <a:xfrm>
            <a:off x="7620000" y="6540500"/>
            <a:ext cx="1419225" cy="311150"/>
          </a:xfrm>
          <a:prstGeom prst="rect">
            <a:avLst/>
          </a:prstGeom>
          <a:noFill/>
          <a:ln w="9525" algn="ctr">
            <a:noFill/>
            <a:miter lim="800000"/>
            <a:headEnd/>
            <a:tailEnd/>
          </a:ln>
          <a:effectLst/>
        </p:spPr>
        <p:txBody>
          <a:bodyPr>
            <a:spAutoFit/>
          </a:bodyPr>
          <a:lstStyle/>
          <a:p>
            <a:pPr marL="342900" indent="-342900" eaLnBrk="1" hangingPunct="1">
              <a:lnSpc>
                <a:spcPct val="80000"/>
              </a:lnSpc>
              <a:spcBef>
                <a:spcPct val="50000"/>
              </a:spcBef>
              <a:buClr>
                <a:schemeClr val="hlink"/>
              </a:buClr>
              <a:buSzPct val="80000"/>
              <a:buFont typeface="Wingdings" pitchFamily="1" charset="2"/>
              <a:buNone/>
              <a:defRPr/>
            </a:pPr>
            <a:r>
              <a:rPr lang="en-US" sz="1800">
                <a:effectLst>
                  <a:outerShdw blurRad="38100" dist="38100" dir="2700000" algn="tl">
                    <a:srgbClr val="000000"/>
                  </a:outerShdw>
                </a:effectLst>
              </a:rPr>
              <a:t>Figure 13-7</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1307"/>
          <p:cNvPicPr>
            <a:picLocks noChangeAspect="1" noChangeArrowheads="1"/>
          </p:cNvPicPr>
          <p:nvPr/>
        </p:nvPicPr>
        <p:blipFill>
          <a:blip r:embed="rId3" cstate="print"/>
          <a:srcRect/>
          <a:stretch>
            <a:fillRect/>
          </a:stretch>
        </p:blipFill>
        <p:spPr bwMode="auto">
          <a:xfrm>
            <a:off x="90488" y="1946275"/>
            <a:ext cx="8964612" cy="2967038"/>
          </a:xfrm>
          <a:prstGeom prst="rect">
            <a:avLst/>
          </a:prstGeom>
          <a:noFill/>
          <a:ln w="9525">
            <a:noFill/>
            <a:miter lim="800000"/>
            <a:headEnd/>
            <a:tailEnd/>
          </a:ln>
        </p:spPr>
      </p:pic>
      <p:sp>
        <p:nvSpPr>
          <p:cNvPr id="27651" name="Rectangle 3" hidden="1"/>
          <p:cNvSpPr>
            <a:spLocks noGrp="1" noChangeArrowheads="1"/>
          </p:cNvSpPr>
          <p:nvPr>
            <p:ph type="title"/>
          </p:nvPr>
        </p:nvSpPr>
        <p:spPr bwMode="auto">
          <a:xfrm>
            <a:off x="457200" y="2189163"/>
            <a:ext cx="8229600" cy="11430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1" hangingPunct="1"/>
            <a:r>
              <a:rPr lang="en-US" b="1" smtClean="0"/>
              <a:t>	</a:t>
            </a:r>
          </a:p>
        </p:txBody>
      </p:sp>
      <p:sp>
        <p:nvSpPr>
          <p:cNvPr id="27652" name="Rectangle 4"/>
          <p:cNvSpPr>
            <a:spLocks noChangeArrowheads="1"/>
          </p:cNvSpPr>
          <p:nvPr/>
        </p:nvSpPr>
        <p:spPr bwMode="auto">
          <a:xfrm>
            <a:off x="7662863" y="6562725"/>
            <a:ext cx="1481137" cy="295275"/>
          </a:xfrm>
          <a:prstGeom prst="rect">
            <a:avLst/>
          </a:prstGeom>
          <a:noFill/>
          <a:ln w="9525">
            <a:noFill/>
            <a:miter lim="800000"/>
            <a:headEnd/>
            <a:tailEnd/>
          </a:ln>
        </p:spPr>
        <p:txBody>
          <a:bodyPr wrap="none" lIns="82058" tIns="41029" rIns="82058" bIns="41029"/>
          <a:lstStyle/>
          <a:p>
            <a:pPr algn="r" defTabSz="820738"/>
            <a:r>
              <a:rPr lang="en-US" sz="1400" b="1"/>
              <a:t>Fig. 13-7, p. 277</a:t>
            </a:r>
          </a:p>
        </p:txBody>
      </p:sp>
      <p:sp>
        <p:nvSpPr>
          <p:cNvPr id="27653" name="Text Box 5"/>
          <p:cNvSpPr txBox="1">
            <a:spLocks noChangeArrowheads="1"/>
          </p:cNvSpPr>
          <p:nvPr/>
        </p:nvSpPr>
        <p:spPr bwMode="auto">
          <a:xfrm>
            <a:off x="808038" y="3938588"/>
            <a:ext cx="563562" cy="274637"/>
          </a:xfrm>
          <a:prstGeom prst="rect">
            <a:avLst/>
          </a:prstGeom>
          <a:noFill/>
          <a:ln w="9525">
            <a:noFill/>
            <a:miter lim="800000"/>
            <a:headEnd/>
            <a:tailEnd/>
          </a:ln>
        </p:spPr>
        <p:txBody>
          <a:bodyPr lIns="0" tIns="0" rIns="0" bIns="0">
            <a:spAutoFit/>
          </a:bodyPr>
          <a:lstStyle/>
          <a:p>
            <a:pPr eaLnBrk="1" hangingPunct="1"/>
            <a:r>
              <a:rPr lang="en-US" sz="1800" b="1"/>
              <a:t>4%</a:t>
            </a:r>
          </a:p>
        </p:txBody>
      </p:sp>
      <p:sp>
        <p:nvSpPr>
          <p:cNvPr id="27654" name="Text Box 6"/>
          <p:cNvSpPr txBox="1">
            <a:spLocks noChangeArrowheads="1"/>
          </p:cNvSpPr>
          <p:nvPr/>
        </p:nvSpPr>
        <p:spPr bwMode="auto">
          <a:xfrm>
            <a:off x="533400" y="1295400"/>
            <a:ext cx="2189163" cy="274638"/>
          </a:xfrm>
          <a:prstGeom prst="rect">
            <a:avLst/>
          </a:prstGeom>
          <a:noFill/>
          <a:ln w="9525">
            <a:noFill/>
            <a:miter lim="800000"/>
            <a:headEnd/>
            <a:tailEnd/>
          </a:ln>
        </p:spPr>
        <p:txBody>
          <a:bodyPr lIns="0" tIns="0" rIns="0" bIns="0">
            <a:spAutoFit/>
          </a:bodyPr>
          <a:lstStyle/>
          <a:p>
            <a:pPr algn="ctr" eaLnBrk="1" hangingPunct="1"/>
            <a:r>
              <a:rPr lang="en-US" sz="1800" b="1"/>
              <a:t>Food production</a:t>
            </a:r>
          </a:p>
        </p:txBody>
      </p:sp>
      <p:sp>
        <p:nvSpPr>
          <p:cNvPr id="27655" name="Text Box 7"/>
          <p:cNvSpPr txBox="1">
            <a:spLocks noChangeArrowheads="1"/>
          </p:cNvSpPr>
          <p:nvPr/>
        </p:nvSpPr>
        <p:spPr bwMode="auto">
          <a:xfrm>
            <a:off x="5541963" y="4216400"/>
            <a:ext cx="2211387" cy="549275"/>
          </a:xfrm>
          <a:prstGeom prst="rect">
            <a:avLst/>
          </a:prstGeom>
          <a:noFill/>
          <a:ln w="9525">
            <a:noFill/>
            <a:miter lim="800000"/>
            <a:headEnd/>
            <a:tailEnd/>
          </a:ln>
        </p:spPr>
        <p:txBody>
          <a:bodyPr lIns="0" tIns="0" rIns="0" bIns="0">
            <a:spAutoFit/>
          </a:bodyPr>
          <a:lstStyle/>
          <a:p>
            <a:pPr algn="ctr" eaLnBrk="1" hangingPunct="1"/>
            <a:r>
              <a:rPr lang="en-US" sz="1800" b="1"/>
              <a:t>Food distribution and preparation</a:t>
            </a:r>
          </a:p>
        </p:txBody>
      </p:sp>
      <p:sp>
        <p:nvSpPr>
          <p:cNvPr id="27656" name="Text Box 8"/>
          <p:cNvSpPr txBox="1">
            <a:spLocks noChangeArrowheads="1"/>
          </p:cNvSpPr>
          <p:nvPr/>
        </p:nvSpPr>
        <p:spPr bwMode="auto">
          <a:xfrm>
            <a:off x="3429000" y="4216400"/>
            <a:ext cx="1262063" cy="549275"/>
          </a:xfrm>
          <a:prstGeom prst="rect">
            <a:avLst/>
          </a:prstGeom>
          <a:noFill/>
          <a:ln w="9525">
            <a:noFill/>
            <a:miter lim="800000"/>
            <a:headEnd/>
            <a:tailEnd/>
          </a:ln>
        </p:spPr>
        <p:txBody>
          <a:bodyPr lIns="0" tIns="0" rIns="0" bIns="0">
            <a:spAutoFit/>
          </a:bodyPr>
          <a:lstStyle/>
          <a:p>
            <a:pPr algn="ctr" eaLnBrk="1" hangingPunct="1"/>
            <a:r>
              <a:rPr lang="en-US" sz="1800" b="1"/>
              <a:t>Food processing</a:t>
            </a:r>
          </a:p>
        </p:txBody>
      </p:sp>
      <p:sp>
        <p:nvSpPr>
          <p:cNvPr id="27657" name="Text Box 9"/>
          <p:cNvSpPr txBox="1">
            <a:spLocks noChangeArrowheads="1"/>
          </p:cNvSpPr>
          <p:nvPr/>
        </p:nvSpPr>
        <p:spPr bwMode="auto">
          <a:xfrm>
            <a:off x="1828800" y="4216400"/>
            <a:ext cx="1154113" cy="274638"/>
          </a:xfrm>
          <a:prstGeom prst="rect">
            <a:avLst/>
          </a:prstGeom>
          <a:noFill/>
          <a:ln w="9525">
            <a:noFill/>
            <a:miter lim="800000"/>
            <a:headEnd/>
            <a:tailEnd/>
          </a:ln>
        </p:spPr>
        <p:txBody>
          <a:bodyPr lIns="0" tIns="0" rIns="0" bIns="0">
            <a:spAutoFit/>
          </a:bodyPr>
          <a:lstStyle/>
          <a:p>
            <a:pPr eaLnBrk="1" hangingPunct="1"/>
            <a:r>
              <a:rPr lang="en-US" sz="1800" b="1"/>
              <a:t>Livestock</a:t>
            </a:r>
          </a:p>
        </p:txBody>
      </p:sp>
      <p:sp>
        <p:nvSpPr>
          <p:cNvPr id="27658" name="Text Box 10"/>
          <p:cNvSpPr txBox="1">
            <a:spLocks noChangeArrowheads="1"/>
          </p:cNvSpPr>
          <p:nvPr/>
        </p:nvSpPr>
        <p:spPr bwMode="auto">
          <a:xfrm>
            <a:off x="685800" y="4216400"/>
            <a:ext cx="804863" cy="274638"/>
          </a:xfrm>
          <a:prstGeom prst="rect">
            <a:avLst/>
          </a:prstGeom>
          <a:noFill/>
          <a:ln w="9525">
            <a:noFill/>
            <a:miter lim="800000"/>
            <a:headEnd/>
            <a:tailEnd/>
          </a:ln>
        </p:spPr>
        <p:txBody>
          <a:bodyPr lIns="0" tIns="0" rIns="0" bIns="0">
            <a:spAutoFit/>
          </a:bodyPr>
          <a:lstStyle/>
          <a:p>
            <a:pPr eaLnBrk="1" hangingPunct="1"/>
            <a:r>
              <a:rPr lang="en-US" sz="1800" b="1"/>
              <a:t>Crops</a:t>
            </a:r>
          </a:p>
        </p:txBody>
      </p:sp>
      <p:sp>
        <p:nvSpPr>
          <p:cNvPr id="27659" name="Text Box 11"/>
          <p:cNvSpPr txBox="1">
            <a:spLocks noChangeArrowheads="1"/>
          </p:cNvSpPr>
          <p:nvPr/>
        </p:nvSpPr>
        <p:spPr bwMode="auto">
          <a:xfrm>
            <a:off x="6537325" y="3938588"/>
            <a:ext cx="549275" cy="274637"/>
          </a:xfrm>
          <a:prstGeom prst="rect">
            <a:avLst/>
          </a:prstGeom>
          <a:noFill/>
          <a:ln w="9525">
            <a:noFill/>
            <a:miter lim="800000"/>
            <a:headEnd/>
            <a:tailEnd/>
          </a:ln>
        </p:spPr>
        <p:txBody>
          <a:bodyPr lIns="0" tIns="0" rIns="0" bIns="0">
            <a:spAutoFit/>
          </a:bodyPr>
          <a:lstStyle/>
          <a:p>
            <a:pPr eaLnBrk="1" hangingPunct="1"/>
            <a:r>
              <a:rPr lang="en-US" sz="1800" b="1"/>
              <a:t>5%</a:t>
            </a:r>
          </a:p>
        </p:txBody>
      </p:sp>
      <p:sp>
        <p:nvSpPr>
          <p:cNvPr id="27660" name="Text Box 12"/>
          <p:cNvSpPr txBox="1">
            <a:spLocks noChangeArrowheads="1"/>
          </p:cNvSpPr>
          <p:nvPr/>
        </p:nvSpPr>
        <p:spPr bwMode="auto">
          <a:xfrm>
            <a:off x="3940175" y="3938588"/>
            <a:ext cx="555625" cy="274637"/>
          </a:xfrm>
          <a:prstGeom prst="rect">
            <a:avLst/>
          </a:prstGeom>
          <a:noFill/>
          <a:ln w="9525">
            <a:noFill/>
            <a:miter lim="800000"/>
            <a:headEnd/>
            <a:tailEnd/>
          </a:ln>
        </p:spPr>
        <p:txBody>
          <a:bodyPr lIns="0" tIns="0" rIns="0" bIns="0">
            <a:spAutoFit/>
          </a:bodyPr>
          <a:lstStyle/>
          <a:p>
            <a:pPr eaLnBrk="1" hangingPunct="1"/>
            <a:r>
              <a:rPr lang="en-US" sz="1800" b="1"/>
              <a:t>6%</a:t>
            </a:r>
          </a:p>
        </p:txBody>
      </p:sp>
      <p:sp>
        <p:nvSpPr>
          <p:cNvPr id="27661" name="Text Box 13"/>
          <p:cNvSpPr txBox="1">
            <a:spLocks noChangeArrowheads="1"/>
          </p:cNvSpPr>
          <p:nvPr/>
        </p:nvSpPr>
        <p:spPr bwMode="auto">
          <a:xfrm>
            <a:off x="2157413" y="3938588"/>
            <a:ext cx="509587" cy="274637"/>
          </a:xfrm>
          <a:prstGeom prst="rect">
            <a:avLst/>
          </a:prstGeom>
          <a:noFill/>
          <a:ln w="9525">
            <a:noFill/>
            <a:miter lim="800000"/>
            <a:headEnd/>
            <a:tailEnd/>
          </a:ln>
        </p:spPr>
        <p:txBody>
          <a:bodyPr lIns="0" tIns="0" rIns="0" bIns="0">
            <a:spAutoFit/>
          </a:bodyPr>
          <a:lstStyle/>
          <a:p>
            <a:pPr eaLnBrk="1" hangingPunct="1"/>
            <a:r>
              <a:rPr lang="en-US" sz="1800" b="1"/>
              <a:t>2%</a:t>
            </a:r>
          </a:p>
        </p:txBody>
      </p:sp>
      <p:sp>
        <p:nvSpPr>
          <p:cNvPr id="27662" name="Text Box 14"/>
          <p:cNvSpPr txBox="1">
            <a:spLocks noChangeArrowheads="1"/>
          </p:cNvSpPr>
          <p:nvPr/>
        </p:nvSpPr>
        <p:spPr bwMode="auto">
          <a:xfrm>
            <a:off x="7848600" y="3886200"/>
            <a:ext cx="1295400" cy="1098550"/>
          </a:xfrm>
          <a:prstGeom prst="rect">
            <a:avLst/>
          </a:prstGeom>
          <a:noFill/>
          <a:ln w="9525">
            <a:noFill/>
            <a:miter lim="800000"/>
            <a:headEnd/>
            <a:tailEnd/>
          </a:ln>
        </p:spPr>
        <p:txBody>
          <a:bodyPr lIns="0" tIns="0" rIns="0" bIns="0">
            <a:spAutoFit/>
          </a:bodyPr>
          <a:lstStyle/>
          <a:p>
            <a:pPr eaLnBrk="1" hangingPunct="1"/>
            <a:r>
              <a:rPr lang="en-US" sz="1800" b="1"/>
              <a:t>17% </a:t>
            </a:r>
            <a:br>
              <a:rPr lang="en-US" sz="1800" b="1"/>
            </a:br>
            <a:r>
              <a:rPr lang="en-US" sz="1800" b="1"/>
              <a:t>of total U.S. commercial energy use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228600" y="68263"/>
            <a:ext cx="8763000" cy="1455737"/>
          </a:xfrm>
        </p:spPr>
        <p:txBody>
          <a:bodyPr/>
          <a:lstStyle/>
          <a:p>
            <a:pPr eaLnBrk="1" hangingPunct="1">
              <a:defRPr/>
            </a:pPr>
            <a:r>
              <a:rPr lang="en-US" dirty="0" smtClean="0">
                <a:solidFill>
                  <a:srgbClr val="FFFF00"/>
                </a:solidFill>
              </a:rPr>
              <a:t>Traditional Agriculture: Low Input </a:t>
            </a:r>
            <a:r>
              <a:rPr lang="en-US" dirty="0" err="1" smtClean="0">
                <a:solidFill>
                  <a:srgbClr val="FFFF00"/>
                </a:solidFill>
              </a:rPr>
              <a:t>Polyculture</a:t>
            </a:r>
            <a:endParaRPr lang="en-US" dirty="0" smtClean="0">
              <a:solidFill>
                <a:srgbClr val="FFFF00"/>
              </a:solidFill>
            </a:endParaRPr>
          </a:p>
        </p:txBody>
      </p:sp>
      <p:sp>
        <p:nvSpPr>
          <p:cNvPr id="59395" name="Rectangle 3"/>
          <p:cNvSpPr>
            <a:spLocks noGrp="1" noChangeArrowheads="1"/>
          </p:cNvSpPr>
          <p:nvPr>
            <p:ph type="body" idx="1"/>
          </p:nvPr>
        </p:nvSpPr>
        <p:spPr>
          <a:xfrm>
            <a:off x="0" y="1600200"/>
            <a:ext cx="8963025" cy="5029200"/>
          </a:xfrm>
        </p:spPr>
        <p:txBody>
          <a:bodyPr/>
          <a:lstStyle/>
          <a:p>
            <a:pPr eaLnBrk="1" hangingPunct="1">
              <a:defRPr/>
            </a:pPr>
            <a:r>
              <a:rPr lang="en-US" dirty="0" smtClean="0">
                <a:solidFill>
                  <a:srgbClr val="FFFF00"/>
                </a:solidFill>
              </a:rPr>
              <a:t>Many farmers in developing countries use low-input agriculture to grow a variety of crops on each plot of land (</a:t>
            </a:r>
            <a:r>
              <a:rPr lang="en-US" dirty="0" err="1" smtClean="0">
                <a:solidFill>
                  <a:srgbClr val="FFFF00"/>
                </a:solidFill>
              </a:rPr>
              <a:t>interplanting</a:t>
            </a:r>
            <a:r>
              <a:rPr lang="en-US" dirty="0" smtClean="0">
                <a:solidFill>
                  <a:srgbClr val="FFFF00"/>
                </a:solidFill>
              </a:rPr>
              <a:t>) through:</a:t>
            </a:r>
          </a:p>
          <a:p>
            <a:pPr lvl="1" eaLnBrk="1" hangingPunct="1">
              <a:defRPr/>
            </a:pPr>
            <a:r>
              <a:rPr lang="en-US" b="1" i="1" dirty="0" err="1" smtClean="0">
                <a:solidFill>
                  <a:srgbClr val="FFFF00"/>
                </a:solidFill>
              </a:rPr>
              <a:t>Polyvarietal</a:t>
            </a:r>
            <a:r>
              <a:rPr lang="en-US" b="1" i="1" dirty="0" smtClean="0">
                <a:solidFill>
                  <a:srgbClr val="FFFF00"/>
                </a:solidFill>
              </a:rPr>
              <a:t> cultivation</a:t>
            </a:r>
            <a:r>
              <a:rPr lang="en-US" dirty="0" smtClean="0">
                <a:solidFill>
                  <a:srgbClr val="FFFF00"/>
                </a:solidFill>
              </a:rPr>
              <a:t>: planting several genetic varieties.</a:t>
            </a:r>
          </a:p>
          <a:p>
            <a:pPr lvl="1" eaLnBrk="1" hangingPunct="1">
              <a:defRPr/>
            </a:pPr>
            <a:r>
              <a:rPr lang="en-US" b="1" i="1" dirty="0" smtClean="0">
                <a:solidFill>
                  <a:srgbClr val="FFFF00"/>
                </a:solidFill>
              </a:rPr>
              <a:t>Intercropping</a:t>
            </a:r>
            <a:r>
              <a:rPr lang="en-US" dirty="0" smtClean="0">
                <a:solidFill>
                  <a:srgbClr val="FFFF00"/>
                </a:solidFill>
              </a:rPr>
              <a:t>: two or more different crops grown at the same time in a plot.</a:t>
            </a:r>
          </a:p>
          <a:p>
            <a:pPr lvl="1" eaLnBrk="1" hangingPunct="1">
              <a:defRPr/>
            </a:pPr>
            <a:r>
              <a:rPr lang="en-US" b="1" i="1" dirty="0" err="1" smtClean="0">
                <a:solidFill>
                  <a:srgbClr val="FFFF00"/>
                </a:solidFill>
              </a:rPr>
              <a:t>Agroforestry</a:t>
            </a:r>
            <a:r>
              <a:rPr lang="en-US" dirty="0" smtClean="0">
                <a:solidFill>
                  <a:srgbClr val="FFFF00"/>
                </a:solidFill>
              </a:rPr>
              <a:t>: crops and trees are grown together.</a:t>
            </a:r>
          </a:p>
          <a:p>
            <a:pPr lvl="1" eaLnBrk="1" hangingPunct="1">
              <a:defRPr/>
            </a:pPr>
            <a:r>
              <a:rPr lang="en-US" b="1" i="1" dirty="0" err="1" smtClean="0">
                <a:solidFill>
                  <a:srgbClr val="FFFF00"/>
                </a:solidFill>
              </a:rPr>
              <a:t>Polyculture</a:t>
            </a:r>
            <a:r>
              <a:rPr lang="en-US" dirty="0" smtClean="0">
                <a:solidFill>
                  <a:srgbClr val="FFFF00"/>
                </a:solidFill>
              </a:rPr>
              <a:t>: different plants are planted together.</a:t>
            </a:r>
          </a:p>
          <a:p>
            <a:pPr eaLnBrk="1" hangingPunct="1">
              <a:defRPr/>
            </a:pPr>
            <a:endParaRPr lang="en-US"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228600" y="68263"/>
            <a:ext cx="8763000" cy="1455737"/>
          </a:xfrm>
        </p:spPr>
        <p:txBody>
          <a:bodyPr/>
          <a:lstStyle/>
          <a:p>
            <a:pPr eaLnBrk="1" hangingPunct="1">
              <a:defRPr/>
            </a:pPr>
            <a:r>
              <a:rPr lang="en-US" dirty="0" smtClean="0">
                <a:solidFill>
                  <a:srgbClr val="FFFF00"/>
                </a:solidFill>
              </a:rPr>
              <a:t>Traditional Agriculture: Low Input </a:t>
            </a:r>
            <a:r>
              <a:rPr lang="en-US" dirty="0" err="1" smtClean="0">
                <a:solidFill>
                  <a:srgbClr val="FFFF00"/>
                </a:solidFill>
              </a:rPr>
              <a:t>Polyculture</a:t>
            </a:r>
            <a:endParaRPr lang="en-US" dirty="0" smtClean="0">
              <a:solidFill>
                <a:srgbClr val="FFFF00"/>
              </a:solidFill>
            </a:endParaRPr>
          </a:p>
        </p:txBody>
      </p:sp>
      <p:sp>
        <p:nvSpPr>
          <p:cNvPr id="61443" name="Rectangle 3"/>
          <p:cNvSpPr>
            <a:spLocks noGrp="1" noChangeArrowheads="1"/>
          </p:cNvSpPr>
          <p:nvPr>
            <p:ph type="body" idx="1"/>
          </p:nvPr>
        </p:nvSpPr>
        <p:spPr>
          <a:xfrm>
            <a:off x="4648200" y="1905000"/>
            <a:ext cx="4314825" cy="4724400"/>
          </a:xfrm>
        </p:spPr>
        <p:txBody>
          <a:bodyPr/>
          <a:lstStyle/>
          <a:p>
            <a:pPr eaLnBrk="1" hangingPunct="1">
              <a:defRPr/>
            </a:pPr>
            <a:r>
              <a:rPr lang="en-US" dirty="0" smtClean="0"/>
              <a:t>Research has shown that, on average</a:t>
            </a:r>
            <a:r>
              <a:rPr lang="en-US" dirty="0" smtClean="0">
                <a:solidFill>
                  <a:srgbClr val="FFFF00"/>
                </a:solidFill>
              </a:rPr>
              <a:t>, low input </a:t>
            </a:r>
            <a:r>
              <a:rPr lang="en-US" dirty="0" err="1" smtClean="0">
                <a:solidFill>
                  <a:srgbClr val="FFFF00"/>
                </a:solidFill>
              </a:rPr>
              <a:t>polyculture</a:t>
            </a:r>
            <a:r>
              <a:rPr lang="en-US" dirty="0" smtClean="0">
                <a:solidFill>
                  <a:srgbClr val="FFFF00"/>
                </a:solidFill>
              </a:rPr>
              <a:t> produces higher yields than high-input monoculture.</a:t>
            </a:r>
          </a:p>
        </p:txBody>
      </p:sp>
      <p:sp>
        <p:nvSpPr>
          <p:cNvPr id="61444" name="Text Box 4"/>
          <p:cNvSpPr txBox="1">
            <a:spLocks noChangeArrowheads="1"/>
          </p:cNvSpPr>
          <p:nvPr/>
        </p:nvSpPr>
        <p:spPr bwMode="auto">
          <a:xfrm>
            <a:off x="7620000" y="6540500"/>
            <a:ext cx="1419225" cy="311150"/>
          </a:xfrm>
          <a:prstGeom prst="rect">
            <a:avLst/>
          </a:prstGeom>
          <a:noFill/>
          <a:ln w="9525" algn="ctr">
            <a:noFill/>
            <a:miter lim="800000"/>
            <a:headEnd/>
            <a:tailEnd/>
          </a:ln>
          <a:effectLst/>
        </p:spPr>
        <p:txBody>
          <a:bodyPr>
            <a:spAutoFit/>
          </a:bodyPr>
          <a:lstStyle/>
          <a:p>
            <a:pPr marL="342900" indent="-342900" eaLnBrk="1" hangingPunct="1">
              <a:lnSpc>
                <a:spcPct val="80000"/>
              </a:lnSpc>
              <a:spcBef>
                <a:spcPct val="50000"/>
              </a:spcBef>
              <a:buClr>
                <a:schemeClr val="hlink"/>
              </a:buClr>
              <a:buSzPct val="80000"/>
              <a:buFont typeface="Wingdings" pitchFamily="1" charset="2"/>
              <a:buNone/>
              <a:defRPr/>
            </a:pPr>
            <a:r>
              <a:rPr lang="en-US" sz="1800">
                <a:effectLst>
                  <a:outerShdw blurRad="38100" dist="38100" dir="2700000" algn="tl">
                    <a:srgbClr val="000000"/>
                  </a:outerShdw>
                </a:effectLst>
              </a:rPr>
              <a:t>Figure 13-8</a:t>
            </a:r>
          </a:p>
        </p:txBody>
      </p:sp>
      <p:pic>
        <p:nvPicPr>
          <p:cNvPr id="29701" name="Picture1" descr="1308"/>
          <p:cNvPicPr>
            <a:picLocks noChangeAspect="1" noChangeArrowheads="1"/>
          </p:cNvPicPr>
          <p:nvPr/>
        </p:nvPicPr>
        <p:blipFill>
          <a:blip r:embed="rId3" cstate="print"/>
          <a:srcRect/>
          <a:stretch>
            <a:fillRect/>
          </a:stretch>
        </p:blipFill>
        <p:spPr bwMode="auto">
          <a:xfrm>
            <a:off x="304800" y="1828800"/>
            <a:ext cx="4346575" cy="3767138"/>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defRPr/>
            </a:pPr>
            <a:r>
              <a:rPr lang="en-US" sz="3600" smtClean="0"/>
              <a:t>SOIL EROSION AND DEGRADATION</a:t>
            </a:r>
          </a:p>
        </p:txBody>
      </p:sp>
      <p:sp>
        <p:nvSpPr>
          <p:cNvPr id="63491" name="Rectangle 3"/>
          <p:cNvSpPr>
            <a:spLocks noGrp="1" noChangeArrowheads="1"/>
          </p:cNvSpPr>
          <p:nvPr>
            <p:ph type="body" idx="1"/>
          </p:nvPr>
        </p:nvSpPr>
        <p:spPr/>
        <p:txBody>
          <a:bodyPr/>
          <a:lstStyle/>
          <a:p>
            <a:pPr eaLnBrk="1" hangingPunct="1">
              <a:defRPr/>
            </a:pPr>
            <a:r>
              <a:rPr lang="en-US" dirty="0" smtClean="0">
                <a:solidFill>
                  <a:srgbClr val="FFFF00"/>
                </a:solidFill>
              </a:rPr>
              <a:t>Soil erosion lowers soil fertility and can overload nearby bodies of water with eroded sediment.</a:t>
            </a:r>
          </a:p>
          <a:p>
            <a:pPr lvl="1" eaLnBrk="1" hangingPunct="1">
              <a:defRPr/>
            </a:pPr>
            <a:r>
              <a:rPr lang="en-US" b="1" i="1" dirty="0" smtClean="0">
                <a:solidFill>
                  <a:schemeClr val="hlink"/>
                </a:solidFill>
              </a:rPr>
              <a:t>Sheet erosion</a:t>
            </a:r>
            <a:r>
              <a:rPr lang="en-US" dirty="0" smtClean="0"/>
              <a:t>: surface water or wind peel off thin layers of soil.</a:t>
            </a:r>
          </a:p>
          <a:p>
            <a:pPr lvl="1" eaLnBrk="1" hangingPunct="1">
              <a:defRPr/>
            </a:pPr>
            <a:r>
              <a:rPr lang="en-US" b="1" i="1" dirty="0" smtClean="0">
                <a:solidFill>
                  <a:schemeClr val="hlink"/>
                </a:solidFill>
              </a:rPr>
              <a:t>Rill erosion</a:t>
            </a:r>
            <a:r>
              <a:rPr lang="en-US" dirty="0" smtClean="0"/>
              <a:t>: fast-flowing little rivulets of surface water make small channels.</a:t>
            </a:r>
          </a:p>
          <a:p>
            <a:pPr lvl="1" eaLnBrk="1" hangingPunct="1">
              <a:defRPr/>
            </a:pPr>
            <a:r>
              <a:rPr lang="en-US" b="1" i="1" dirty="0" smtClean="0">
                <a:solidFill>
                  <a:schemeClr val="hlink"/>
                </a:solidFill>
              </a:rPr>
              <a:t>Gully erosion</a:t>
            </a:r>
            <a:r>
              <a:rPr lang="en-US" dirty="0" smtClean="0"/>
              <a:t>: fast-flowing water join together to cut wider and deeper ditches or gullies.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defRPr/>
            </a:pPr>
            <a:r>
              <a:rPr lang="en-US" sz="3600" smtClean="0"/>
              <a:t>SOIL EROSION AND DEGRADATION</a:t>
            </a:r>
          </a:p>
        </p:txBody>
      </p:sp>
      <p:sp>
        <p:nvSpPr>
          <p:cNvPr id="65539" name="Rectangle 3"/>
          <p:cNvSpPr>
            <a:spLocks noGrp="1" noChangeArrowheads="1"/>
          </p:cNvSpPr>
          <p:nvPr>
            <p:ph type="body" idx="1"/>
          </p:nvPr>
        </p:nvSpPr>
        <p:spPr>
          <a:xfrm>
            <a:off x="4800600" y="1371600"/>
            <a:ext cx="4162425" cy="5257800"/>
          </a:xfrm>
        </p:spPr>
        <p:txBody>
          <a:bodyPr/>
          <a:lstStyle/>
          <a:p>
            <a:pPr eaLnBrk="1" hangingPunct="1">
              <a:defRPr/>
            </a:pPr>
            <a:r>
              <a:rPr lang="en-US" dirty="0" smtClean="0">
                <a:solidFill>
                  <a:srgbClr val="FFFF00"/>
                </a:solidFill>
              </a:rPr>
              <a:t>Soil erosion is the movement of soil components, especially surface litter and topsoil, by wind or water.</a:t>
            </a:r>
          </a:p>
        </p:txBody>
      </p:sp>
      <p:sp>
        <p:nvSpPr>
          <p:cNvPr id="65540" name="Rectangle 4"/>
          <p:cNvSpPr>
            <a:spLocks noChangeArrowheads="1"/>
          </p:cNvSpPr>
          <p:nvPr/>
        </p:nvSpPr>
        <p:spPr bwMode="auto">
          <a:xfrm>
            <a:off x="533400" y="4724400"/>
            <a:ext cx="8582025" cy="1600200"/>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80000"/>
              <a:buFont typeface="Wingdings" pitchFamily="1" charset="2"/>
              <a:buChar char="Ø"/>
              <a:defRPr/>
            </a:pPr>
            <a:r>
              <a:rPr lang="en-US" sz="3200" dirty="0">
                <a:solidFill>
                  <a:srgbClr val="FFFF00"/>
                </a:solidFill>
                <a:effectLst>
                  <a:outerShdw blurRad="38100" dist="38100" dir="2700000" algn="tl">
                    <a:srgbClr val="000000"/>
                  </a:outerShdw>
                </a:effectLst>
              </a:rPr>
              <a:t>Soil erosion increases through activities such as farming, logging, construction, overgrazing, and off-road vehicles</a:t>
            </a:r>
            <a:r>
              <a:rPr lang="en-US" sz="3200" dirty="0">
                <a:solidFill>
                  <a:srgbClr val="FFFFFF"/>
                </a:solidFill>
                <a:effectLst>
                  <a:outerShdw blurRad="38100" dist="38100" dir="2700000" algn="tl">
                    <a:srgbClr val="000000"/>
                  </a:outerShdw>
                </a:effectLst>
              </a:rPr>
              <a:t>.</a:t>
            </a:r>
          </a:p>
        </p:txBody>
      </p:sp>
      <p:sp>
        <p:nvSpPr>
          <p:cNvPr id="65541" name="Text Box 5"/>
          <p:cNvSpPr txBox="1">
            <a:spLocks noChangeArrowheads="1"/>
          </p:cNvSpPr>
          <p:nvPr/>
        </p:nvSpPr>
        <p:spPr bwMode="auto">
          <a:xfrm>
            <a:off x="7620000" y="6540500"/>
            <a:ext cx="1419225" cy="311150"/>
          </a:xfrm>
          <a:prstGeom prst="rect">
            <a:avLst/>
          </a:prstGeom>
          <a:noFill/>
          <a:ln w="9525" algn="ctr">
            <a:noFill/>
            <a:miter lim="800000"/>
            <a:headEnd/>
            <a:tailEnd/>
          </a:ln>
          <a:effectLst/>
        </p:spPr>
        <p:txBody>
          <a:bodyPr>
            <a:spAutoFit/>
          </a:bodyPr>
          <a:lstStyle/>
          <a:p>
            <a:pPr marL="342900" indent="-342900" eaLnBrk="1" hangingPunct="1">
              <a:lnSpc>
                <a:spcPct val="80000"/>
              </a:lnSpc>
              <a:spcBef>
                <a:spcPct val="50000"/>
              </a:spcBef>
              <a:buClr>
                <a:schemeClr val="hlink"/>
              </a:buClr>
              <a:buSzPct val="80000"/>
              <a:buFont typeface="Wingdings" pitchFamily="1" charset="2"/>
              <a:buNone/>
              <a:defRPr/>
            </a:pPr>
            <a:r>
              <a:rPr lang="en-US" sz="1800">
                <a:effectLst>
                  <a:outerShdw blurRad="38100" dist="38100" dir="2700000" algn="tl">
                    <a:srgbClr val="000000"/>
                  </a:outerShdw>
                </a:effectLst>
              </a:rPr>
              <a:t>Figure 13-9</a:t>
            </a:r>
          </a:p>
        </p:txBody>
      </p:sp>
      <p:pic>
        <p:nvPicPr>
          <p:cNvPr id="31750" name="Picture1" descr="1309"/>
          <p:cNvPicPr>
            <a:picLocks noChangeAspect="1" noChangeArrowheads="1"/>
          </p:cNvPicPr>
          <p:nvPr/>
        </p:nvPicPr>
        <p:blipFill>
          <a:blip r:embed="rId3" cstate="print"/>
          <a:srcRect/>
          <a:stretch>
            <a:fillRect/>
          </a:stretch>
        </p:blipFill>
        <p:spPr bwMode="auto">
          <a:xfrm>
            <a:off x="381000" y="1676400"/>
            <a:ext cx="4406900" cy="2903538"/>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defRPr/>
            </a:pPr>
            <a:r>
              <a:rPr lang="en-US" smtClean="0"/>
              <a:t>Global Outlook: Soil Erosion</a:t>
            </a:r>
          </a:p>
        </p:txBody>
      </p:sp>
      <p:sp>
        <p:nvSpPr>
          <p:cNvPr id="67587" name="Rectangle 3"/>
          <p:cNvSpPr>
            <a:spLocks noGrp="1" noChangeArrowheads="1"/>
          </p:cNvSpPr>
          <p:nvPr>
            <p:ph type="body" idx="1"/>
          </p:nvPr>
        </p:nvSpPr>
        <p:spPr>
          <a:xfrm>
            <a:off x="0" y="5410200"/>
            <a:ext cx="8963025" cy="1219200"/>
          </a:xfrm>
        </p:spPr>
        <p:txBody>
          <a:bodyPr/>
          <a:lstStyle/>
          <a:p>
            <a:pPr eaLnBrk="1" hangingPunct="1">
              <a:defRPr/>
            </a:pPr>
            <a:r>
              <a:rPr lang="en-US" smtClean="0"/>
              <a:t>Soil is eroding faster than it is forming on more than one-third of the world’s cropland.</a:t>
            </a:r>
          </a:p>
        </p:txBody>
      </p:sp>
      <p:sp>
        <p:nvSpPr>
          <p:cNvPr id="67588" name="Text Box 4"/>
          <p:cNvSpPr txBox="1">
            <a:spLocks noChangeArrowheads="1"/>
          </p:cNvSpPr>
          <p:nvPr/>
        </p:nvSpPr>
        <p:spPr bwMode="auto">
          <a:xfrm>
            <a:off x="7467600" y="6540500"/>
            <a:ext cx="1571625" cy="311150"/>
          </a:xfrm>
          <a:prstGeom prst="rect">
            <a:avLst/>
          </a:prstGeom>
          <a:noFill/>
          <a:ln w="9525" algn="ctr">
            <a:noFill/>
            <a:miter lim="800000"/>
            <a:headEnd/>
            <a:tailEnd/>
          </a:ln>
          <a:effectLst/>
        </p:spPr>
        <p:txBody>
          <a:bodyPr>
            <a:spAutoFit/>
          </a:bodyPr>
          <a:lstStyle/>
          <a:p>
            <a:pPr marL="342900" indent="-342900" eaLnBrk="1" hangingPunct="1">
              <a:lnSpc>
                <a:spcPct val="80000"/>
              </a:lnSpc>
              <a:spcBef>
                <a:spcPct val="50000"/>
              </a:spcBef>
              <a:buClr>
                <a:schemeClr val="hlink"/>
              </a:buClr>
              <a:buSzPct val="80000"/>
              <a:buFont typeface="Wingdings" pitchFamily="1" charset="2"/>
              <a:buNone/>
              <a:defRPr/>
            </a:pPr>
            <a:r>
              <a:rPr lang="en-US" sz="1800">
                <a:effectLst>
                  <a:outerShdw blurRad="38100" dist="38100" dir="2700000" algn="tl">
                    <a:srgbClr val="000000"/>
                  </a:outerShdw>
                </a:effectLst>
              </a:rPr>
              <a:t>Figure 13-10</a:t>
            </a:r>
          </a:p>
        </p:txBody>
      </p:sp>
      <p:pic>
        <p:nvPicPr>
          <p:cNvPr id="32773" name="Picture1" descr="1310"/>
          <p:cNvPicPr>
            <a:picLocks noChangeAspect="1" noChangeArrowheads="1"/>
          </p:cNvPicPr>
          <p:nvPr/>
        </p:nvPicPr>
        <p:blipFill>
          <a:blip r:embed="rId3" cstate="print"/>
          <a:srcRect/>
          <a:stretch>
            <a:fillRect/>
          </a:stretch>
        </p:blipFill>
        <p:spPr bwMode="auto">
          <a:xfrm>
            <a:off x="1447800" y="1143000"/>
            <a:ext cx="6235700" cy="412115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US" smtClean="0"/>
              <a:t>Chapter Overview Questions (cont’d)</a:t>
            </a:r>
          </a:p>
        </p:txBody>
      </p:sp>
      <p:sp>
        <p:nvSpPr>
          <p:cNvPr id="10243" name="Rectangle 3"/>
          <p:cNvSpPr>
            <a:spLocks noGrp="1" noChangeArrowheads="1"/>
          </p:cNvSpPr>
          <p:nvPr>
            <p:ph type="body" idx="1"/>
          </p:nvPr>
        </p:nvSpPr>
        <p:spPr/>
        <p:txBody>
          <a:bodyPr/>
          <a:lstStyle/>
          <a:p>
            <a:pPr eaLnBrk="1" hangingPunct="1">
              <a:defRPr/>
            </a:pPr>
            <a:r>
              <a:rPr lang="en-US" smtClean="0"/>
              <a:t>What are the environmental effects of producing food?</a:t>
            </a:r>
          </a:p>
          <a:p>
            <a:pPr eaLnBrk="1" hangingPunct="1">
              <a:defRPr/>
            </a:pPr>
            <a:r>
              <a:rPr lang="en-US" smtClean="0"/>
              <a:t>What are the advantages and disadvantages of using genetic engineering to produce food?</a:t>
            </a:r>
          </a:p>
          <a:p>
            <a:pPr eaLnBrk="1" hangingPunct="1">
              <a:defRPr/>
            </a:pPr>
            <a:r>
              <a:rPr lang="en-US" smtClean="0"/>
              <a:t>How can we produce more meat, fish, and shellfish?</a:t>
            </a:r>
          </a:p>
          <a:p>
            <a:pPr eaLnBrk="1" hangingPunct="1">
              <a:defRPr/>
            </a:pPr>
            <a:r>
              <a:rPr lang="en-US" smtClean="0"/>
              <a:t>How can we protect food resources from pests?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1310"/>
          <p:cNvPicPr>
            <a:picLocks noChangeAspect="1" noChangeArrowheads="1"/>
          </p:cNvPicPr>
          <p:nvPr/>
        </p:nvPicPr>
        <p:blipFill>
          <a:blip r:embed="rId3" cstate="print"/>
          <a:srcRect/>
          <a:stretch>
            <a:fillRect/>
          </a:stretch>
        </p:blipFill>
        <p:spPr bwMode="auto">
          <a:xfrm>
            <a:off x="90488" y="466725"/>
            <a:ext cx="8964612" cy="5926138"/>
          </a:xfrm>
          <a:prstGeom prst="rect">
            <a:avLst/>
          </a:prstGeom>
          <a:noFill/>
          <a:ln w="9525">
            <a:noFill/>
            <a:miter lim="800000"/>
            <a:headEnd/>
            <a:tailEnd/>
          </a:ln>
        </p:spPr>
      </p:pic>
      <p:sp>
        <p:nvSpPr>
          <p:cNvPr id="33795" name="Rectangle 3" hidden="1"/>
          <p:cNvSpPr>
            <a:spLocks noGrp="1" noChangeArrowheads="1"/>
          </p:cNvSpPr>
          <p:nvPr>
            <p:ph type="title"/>
          </p:nvPr>
        </p:nvSpPr>
        <p:spPr bwMode="auto">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1" hangingPunct="1"/>
            <a:r>
              <a:rPr lang="en-US" b="1" smtClean="0"/>
              <a:t>	</a:t>
            </a:r>
          </a:p>
        </p:txBody>
      </p:sp>
      <p:sp>
        <p:nvSpPr>
          <p:cNvPr id="33796" name="Rectangle 4"/>
          <p:cNvSpPr>
            <a:spLocks noChangeArrowheads="1"/>
          </p:cNvSpPr>
          <p:nvPr/>
        </p:nvSpPr>
        <p:spPr bwMode="auto">
          <a:xfrm>
            <a:off x="7564438" y="6562725"/>
            <a:ext cx="1579562" cy="295275"/>
          </a:xfrm>
          <a:prstGeom prst="rect">
            <a:avLst/>
          </a:prstGeom>
          <a:noFill/>
          <a:ln w="9525">
            <a:noFill/>
            <a:miter lim="800000"/>
            <a:headEnd/>
            <a:tailEnd/>
          </a:ln>
        </p:spPr>
        <p:txBody>
          <a:bodyPr wrap="none" lIns="82058" tIns="41029" rIns="82058" bIns="41029"/>
          <a:lstStyle/>
          <a:p>
            <a:pPr algn="r" defTabSz="820738"/>
            <a:r>
              <a:rPr lang="en-US" sz="1400" b="1"/>
              <a:t>Fig. 13-10, p. 279</a:t>
            </a:r>
          </a:p>
        </p:txBody>
      </p:sp>
      <p:sp>
        <p:nvSpPr>
          <p:cNvPr id="33797" name="Text Box 5"/>
          <p:cNvSpPr txBox="1">
            <a:spLocks noChangeArrowheads="1"/>
          </p:cNvSpPr>
          <p:nvPr/>
        </p:nvSpPr>
        <p:spPr bwMode="auto">
          <a:xfrm>
            <a:off x="846138" y="5149850"/>
            <a:ext cx="2011362" cy="274638"/>
          </a:xfrm>
          <a:prstGeom prst="rect">
            <a:avLst/>
          </a:prstGeom>
          <a:noFill/>
          <a:ln w="9525">
            <a:noFill/>
            <a:miter lim="800000"/>
            <a:headEnd/>
            <a:tailEnd/>
          </a:ln>
        </p:spPr>
        <p:txBody>
          <a:bodyPr lIns="0" tIns="0" rIns="0" bIns="0">
            <a:spAutoFit/>
          </a:bodyPr>
          <a:lstStyle/>
          <a:p>
            <a:pPr eaLnBrk="1" hangingPunct="1"/>
            <a:r>
              <a:rPr lang="en-US" sz="1800" b="1"/>
              <a:t>Some concern</a:t>
            </a:r>
          </a:p>
        </p:txBody>
      </p:sp>
      <p:sp>
        <p:nvSpPr>
          <p:cNvPr id="33798" name="Text Box 6"/>
          <p:cNvSpPr txBox="1">
            <a:spLocks noChangeArrowheads="1"/>
          </p:cNvSpPr>
          <p:nvPr/>
        </p:nvSpPr>
        <p:spPr bwMode="auto">
          <a:xfrm>
            <a:off x="846138" y="4800600"/>
            <a:ext cx="2239962" cy="274638"/>
          </a:xfrm>
          <a:prstGeom prst="rect">
            <a:avLst/>
          </a:prstGeom>
          <a:noFill/>
          <a:ln w="9525">
            <a:noFill/>
            <a:miter lim="800000"/>
            <a:headEnd/>
            <a:tailEnd/>
          </a:ln>
        </p:spPr>
        <p:txBody>
          <a:bodyPr lIns="0" tIns="0" rIns="0" bIns="0">
            <a:spAutoFit/>
          </a:bodyPr>
          <a:lstStyle/>
          <a:p>
            <a:pPr eaLnBrk="1" hangingPunct="1"/>
            <a:r>
              <a:rPr lang="en-US" sz="1800" b="1"/>
              <a:t>Serious concern</a:t>
            </a:r>
          </a:p>
        </p:txBody>
      </p:sp>
      <p:sp>
        <p:nvSpPr>
          <p:cNvPr id="33799" name="Text Box 7"/>
          <p:cNvSpPr txBox="1">
            <a:spLocks noChangeArrowheads="1"/>
          </p:cNvSpPr>
          <p:nvPr/>
        </p:nvSpPr>
        <p:spPr bwMode="auto">
          <a:xfrm>
            <a:off x="846138" y="5530850"/>
            <a:ext cx="2925762" cy="274638"/>
          </a:xfrm>
          <a:prstGeom prst="rect">
            <a:avLst/>
          </a:prstGeom>
          <a:noFill/>
          <a:ln w="9525">
            <a:noFill/>
            <a:miter lim="800000"/>
            <a:headEnd/>
            <a:tailEnd/>
          </a:ln>
        </p:spPr>
        <p:txBody>
          <a:bodyPr lIns="0" tIns="0" rIns="0" bIns="0">
            <a:spAutoFit/>
          </a:bodyPr>
          <a:lstStyle/>
          <a:p>
            <a:pPr eaLnBrk="1" hangingPunct="1"/>
            <a:r>
              <a:rPr lang="en-US" sz="1800" b="1"/>
              <a:t>Stable or nonvegetative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228600" y="68263"/>
            <a:ext cx="8763000" cy="1684337"/>
          </a:xfrm>
        </p:spPr>
        <p:txBody>
          <a:bodyPr/>
          <a:lstStyle/>
          <a:p>
            <a:pPr eaLnBrk="1" hangingPunct="1">
              <a:defRPr/>
            </a:pPr>
            <a:r>
              <a:rPr lang="en-US" smtClean="0"/>
              <a:t>Case Study: Soil Erosion in the U.S. – Some Hopeful Signs</a:t>
            </a:r>
          </a:p>
        </p:txBody>
      </p:sp>
      <p:sp>
        <p:nvSpPr>
          <p:cNvPr id="71683" name="Rectangle 3"/>
          <p:cNvSpPr>
            <a:spLocks noGrp="1" noChangeArrowheads="1"/>
          </p:cNvSpPr>
          <p:nvPr>
            <p:ph type="body" idx="1"/>
          </p:nvPr>
        </p:nvSpPr>
        <p:spPr>
          <a:xfrm>
            <a:off x="228600" y="2133600"/>
            <a:ext cx="8734425" cy="4495800"/>
          </a:xfrm>
        </p:spPr>
        <p:txBody>
          <a:bodyPr/>
          <a:lstStyle/>
          <a:p>
            <a:pPr eaLnBrk="1" hangingPunct="1">
              <a:defRPr/>
            </a:pPr>
            <a:r>
              <a:rPr lang="en-US" smtClean="0"/>
              <a:t>Soil erodes faster than it forms on most U.S. cropland, but since 1985, has been cut by about 40%.</a:t>
            </a:r>
          </a:p>
          <a:p>
            <a:pPr lvl="1" eaLnBrk="1" hangingPunct="1">
              <a:defRPr/>
            </a:pPr>
            <a:r>
              <a:rPr lang="en-US" smtClean="0"/>
              <a:t>1985 Food Security Act (Farm Act): farmers receive a subsidy for taking highly erodible land out of production and replanting it with soil saving plants for 10-15 years.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1311"/>
          <p:cNvPicPr>
            <a:picLocks noChangeAspect="1" noChangeArrowheads="1"/>
          </p:cNvPicPr>
          <p:nvPr/>
        </p:nvPicPr>
        <p:blipFill>
          <a:blip r:embed="rId3" cstate="print"/>
          <a:srcRect/>
          <a:stretch>
            <a:fillRect/>
          </a:stretch>
        </p:blipFill>
        <p:spPr bwMode="auto">
          <a:xfrm>
            <a:off x="90488" y="461963"/>
            <a:ext cx="8964612" cy="5934075"/>
          </a:xfrm>
          <a:prstGeom prst="rect">
            <a:avLst/>
          </a:prstGeom>
          <a:noFill/>
          <a:ln w="9525">
            <a:noFill/>
            <a:miter lim="800000"/>
            <a:headEnd/>
            <a:tailEnd/>
          </a:ln>
        </p:spPr>
      </p:pic>
      <p:sp>
        <p:nvSpPr>
          <p:cNvPr id="35843" name="Rectangle 3" hidden="1"/>
          <p:cNvSpPr>
            <a:spLocks noGrp="1" noChangeArrowheads="1"/>
          </p:cNvSpPr>
          <p:nvPr>
            <p:ph type="title"/>
          </p:nvPr>
        </p:nvSpPr>
        <p:spPr bwMode="auto">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1" hangingPunct="1"/>
            <a:r>
              <a:rPr lang="en-US" b="1" smtClean="0"/>
              <a:t>	</a:t>
            </a:r>
          </a:p>
        </p:txBody>
      </p:sp>
      <p:sp>
        <p:nvSpPr>
          <p:cNvPr id="35844" name="Rectangle 4"/>
          <p:cNvSpPr>
            <a:spLocks noChangeArrowheads="1"/>
          </p:cNvSpPr>
          <p:nvPr/>
        </p:nvSpPr>
        <p:spPr bwMode="auto">
          <a:xfrm>
            <a:off x="7564438" y="6562725"/>
            <a:ext cx="1579562" cy="295275"/>
          </a:xfrm>
          <a:prstGeom prst="rect">
            <a:avLst/>
          </a:prstGeom>
          <a:noFill/>
          <a:ln w="9525">
            <a:noFill/>
            <a:miter lim="800000"/>
            <a:headEnd/>
            <a:tailEnd/>
          </a:ln>
        </p:spPr>
        <p:txBody>
          <a:bodyPr wrap="none" lIns="82058" tIns="41029" rIns="82058" bIns="41029"/>
          <a:lstStyle/>
          <a:p>
            <a:pPr algn="r" defTabSz="820738"/>
            <a:r>
              <a:rPr lang="en-US" sz="1400" b="1"/>
              <a:t>Fig. 13-11, p. 280</a:t>
            </a:r>
          </a:p>
        </p:txBody>
      </p:sp>
      <p:sp>
        <p:nvSpPr>
          <p:cNvPr id="35845" name="Text Box 5"/>
          <p:cNvSpPr txBox="1">
            <a:spLocks noChangeArrowheads="1"/>
          </p:cNvSpPr>
          <p:nvPr/>
        </p:nvSpPr>
        <p:spPr bwMode="auto">
          <a:xfrm>
            <a:off x="7467600" y="5927725"/>
            <a:ext cx="1447800" cy="274638"/>
          </a:xfrm>
          <a:prstGeom prst="rect">
            <a:avLst/>
          </a:prstGeom>
          <a:noFill/>
          <a:ln w="9525">
            <a:noFill/>
            <a:miter lim="800000"/>
            <a:headEnd/>
            <a:tailEnd/>
          </a:ln>
        </p:spPr>
        <p:txBody>
          <a:bodyPr lIns="0" tIns="0" rIns="0" bIns="0">
            <a:spAutoFit/>
          </a:bodyPr>
          <a:lstStyle/>
          <a:p>
            <a:pPr eaLnBrk="1" hangingPunct="1"/>
            <a:r>
              <a:rPr lang="en-US" sz="1800" b="1"/>
              <a:t>Very severe</a:t>
            </a:r>
          </a:p>
        </p:txBody>
      </p:sp>
      <p:sp>
        <p:nvSpPr>
          <p:cNvPr id="35846" name="Text Box 6"/>
          <p:cNvSpPr txBox="1">
            <a:spLocks noChangeArrowheads="1"/>
          </p:cNvSpPr>
          <p:nvPr/>
        </p:nvSpPr>
        <p:spPr bwMode="auto">
          <a:xfrm>
            <a:off x="4365625" y="5927725"/>
            <a:ext cx="838200" cy="274638"/>
          </a:xfrm>
          <a:prstGeom prst="rect">
            <a:avLst/>
          </a:prstGeom>
          <a:noFill/>
          <a:ln w="9525">
            <a:noFill/>
            <a:miter lim="800000"/>
            <a:headEnd/>
            <a:tailEnd/>
          </a:ln>
        </p:spPr>
        <p:txBody>
          <a:bodyPr lIns="0" tIns="0" rIns="0" bIns="0">
            <a:spAutoFit/>
          </a:bodyPr>
          <a:lstStyle/>
          <a:p>
            <a:pPr eaLnBrk="1" hangingPunct="1"/>
            <a:r>
              <a:rPr lang="en-US" sz="1800" b="1"/>
              <a:t>Severe</a:t>
            </a:r>
          </a:p>
        </p:txBody>
      </p:sp>
      <p:sp>
        <p:nvSpPr>
          <p:cNvPr id="35847" name="Text Box 7"/>
          <p:cNvSpPr txBox="1">
            <a:spLocks noChangeArrowheads="1"/>
          </p:cNvSpPr>
          <p:nvPr/>
        </p:nvSpPr>
        <p:spPr bwMode="auto">
          <a:xfrm>
            <a:off x="1273175" y="5927725"/>
            <a:ext cx="1143000" cy="274638"/>
          </a:xfrm>
          <a:prstGeom prst="rect">
            <a:avLst/>
          </a:prstGeom>
          <a:noFill/>
          <a:ln w="9525">
            <a:noFill/>
            <a:miter lim="800000"/>
            <a:headEnd/>
            <a:tailEnd/>
          </a:ln>
        </p:spPr>
        <p:txBody>
          <a:bodyPr lIns="0" tIns="0" rIns="0" bIns="0">
            <a:spAutoFit/>
          </a:bodyPr>
          <a:lstStyle/>
          <a:p>
            <a:pPr eaLnBrk="1" hangingPunct="1"/>
            <a:r>
              <a:rPr lang="en-US" sz="1800" b="1"/>
              <a:t>Moderate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1" descr="1312"/>
          <p:cNvPicPr>
            <a:picLocks noChangeAspect="1" noChangeArrowheads="1"/>
          </p:cNvPicPr>
          <p:nvPr/>
        </p:nvPicPr>
        <p:blipFill>
          <a:blip r:embed="rId3" cstate="print"/>
          <a:srcRect/>
          <a:stretch>
            <a:fillRect/>
          </a:stretch>
        </p:blipFill>
        <p:spPr bwMode="auto">
          <a:xfrm>
            <a:off x="88900" y="1371600"/>
            <a:ext cx="8964613" cy="2671763"/>
          </a:xfrm>
          <a:prstGeom prst="rect">
            <a:avLst/>
          </a:prstGeom>
          <a:noFill/>
          <a:ln w="9525">
            <a:noFill/>
            <a:miter lim="800000"/>
            <a:headEnd/>
            <a:tailEnd/>
          </a:ln>
        </p:spPr>
      </p:pic>
      <p:sp>
        <p:nvSpPr>
          <p:cNvPr id="73731" name="Rectangle 3"/>
          <p:cNvSpPr>
            <a:spLocks noGrp="1" noChangeArrowheads="1"/>
          </p:cNvSpPr>
          <p:nvPr>
            <p:ph type="title"/>
          </p:nvPr>
        </p:nvSpPr>
        <p:spPr/>
        <p:txBody>
          <a:bodyPr/>
          <a:lstStyle/>
          <a:p>
            <a:pPr eaLnBrk="1" hangingPunct="1">
              <a:defRPr/>
            </a:pPr>
            <a:r>
              <a:rPr lang="en-US" dirty="0" smtClean="0">
                <a:solidFill>
                  <a:srgbClr val="FFFF00"/>
                </a:solidFill>
              </a:rPr>
              <a:t>Desertification: Degrading </a:t>
            </a:r>
            <a:r>
              <a:rPr lang="en-US" dirty="0" err="1" smtClean="0">
                <a:solidFill>
                  <a:srgbClr val="FFFF00"/>
                </a:solidFill>
              </a:rPr>
              <a:t>Drylands</a:t>
            </a:r>
            <a:endParaRPr lang="en-US" dirty="0" smtClean="0">
              <a:solidFill>
                <a:srgbClr val="FFFF00"/>
              </a:solidFill>
            </a:endParaRPr>
          </a:p>
        </p:txBody>
      </p:sp>
      <p:sp>
        <p:nvSpPr>
          <p:cNvPr id="73732" name="Rectangle 4"/>
          <p:cNvSpPr>
            <a:spLocks noGrp="1" noChangeArrowheads="1"/>
          </p:cNvSpPr>
          <p:nvPr>
            <p:ph type="body" idx="1"/>
          </p:nvPr>
        </p:nvSpPr>
        <p:spPr>
          <a:xfrm>
            <a:off x="257175" y="4343400"/>
            <a:ext cx="8734425" cy="2438400"/>
          </a:xfrm>
        </p:spPr>
        <p:txBody>
          <a:bodyPr/>
          <a:lstStyle/>
          <a:p>
            <a:pPr eaLnBrk="1" hangingPunct="1">
              <a:defRPr/>
            </a:pPr>
            <a:r>
              <a:rPr lang="en-US" dirty="0" smtClean="0"/>
              <a:t>About one-third of the </a:t>
            </a:r>
            <a:r>
              <a:rPr lang="en-US" dirty="0" smtClean="0">
                <a:solidFill>
                  <a:srgbClr val="FFFF00"/>
                </a:solidFill>
              </a:rPr>
              <a:t>world’s land has lost some of its productivity because of drought and human activities that reduce or degrade topsoil.</a:t>
            </a:r>
          </a:p>
        </p:txBody>
      </p:sp>
      <p:sp>
        <p:nvSpPr>
          <p:cNvPr id="73733" name="Text Box 5"/>
          <p:cNvSpPr txBox="1">
            <a:spLocks noChangeArrowheads="1"/>
          </p:cNvSpPr>
          <p:nvPr/>
        </p:nvSpPr>
        <p:spPr bwMode="auto">
          <a:xfrm>
            <a:off x="7467600" y="6540500"/>
            <a:ext cx="1571625" cy="311150"/>
          </a:xfrm>
          <a:prstGeom prst="rect">
            <a:avLst/>
          </a:prstGeom>
          <a:noFill/>
          <a:ln w="9525" algn="ctr">
            <a:noFill/>
            <a:miter lim="800000"/>
            <a:headEnd/>
            <a:tailEnd/>
          </a:ln>
          <a:effectLst/>
        </p:spPr>
        <p:txBody>
          <a:bodyPr>
            <a:spAutoFit/>
          </a:bodyPr>
          <a:lstStyle/>
          <a:p>
            <a:pPr marL="342900" indent="-342900" eaLnBrk="1" hangingPunct="1">
              <a:lnSpc>
                <a:spcPct val="80000"/>
              </a:lnSpc>
              <a:spcBef>
                <a:spcPct val="50000"/>
              </a:spcBef>
              <a:buClr>
                <a:schemeClr val="hlink"/>
              </a:buClr>
              <a:buSzPct val="80000"/>
              <a:buFont typeface="Wingdings" pitchFamily="1" charset="2"/>
              <a:buNone/>
              <a:defRPr/>
            </a:pPr>
            <a:r>
              <a:rPr lang="en-US" sz="1800">
                <a:effectLst>
                  <a:outerShdw blurRad="38100" dist="38100" dir="2700000" algn="tl">
                    <a:srgbClr val="000000"/>
                  </a:outerShdw>
                </a:effectLst>
              </a:rPr>
              <a:t>Figure 13-12</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1312"/>
          <p:cNvPicPr>
            <a:picLocks noChangeAspect="1" noChangeArrowheads="1"/>
          </p:cNvPicPr>
          <p:nvPr/>
        </p:nvPicPr>
        <p:blipFill>
          <a:blip r:embed="rId3" cstate="print"/>
          <a:srcRect/>
          <a:stretch>
            <a:fillRect/>
          </a:stretch>
        </p:blipFill>
        <p:spPr bwMode="auto">
          <a:xfrm>
            <a:off x="90488" y="2133600"/>
            <a:ext cx="8964612" cy="2590800"/>
          </a:xfrm>
          <a:prstGeom prst="rect">
            <a:avLst/>
          </a:prstGeom>
          <a:noFill/>
          <a:ln w="9525">
            <a:noFill/>
            <a:miter lim="800000"/>
            <a:headEnd/>
            <a:tailEnd/>
          </a:ln>
        </p:spPr>
      </p:pic>
      <p:sp>
        <p:nvSpPr>
          <p:cNvPr id="37891" name="Rectangle 3" hidden="1"/>
          <p:cNvSpPr>
            <a:spLocks noGrp="1" noChangeArrowheads="1"/>
          </p:cNvSpPr>
          <p:nvPr>
            <p:ph type="title"/>
          </p:nvPr>
        </p:nvSpPr>
        <p:spPr bwMode="auto">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1" hangingPunct="1"/>
            <a:r>
              <a:rPr lang="en-US" b="1" smtClean="0"/>
              <a:t>	</a:t>
            </a:r>
          </a:p>
        </p:txBody>
      </p:sp>
      <p:sp>
        <p:nvSpPr>
          <p:cNvPr id="37892" name="Rectangle 4"/>
          <p:cNvSpPr>
            <a:spLocks noChangeArrowheads="1"/>
          </p:cNvSpPr>
          <p:nvPr/>
        </p:nvSpPr>
        <p:spPr bwMode="auto">
          <a:xfrm>
            <a:off x="7564438" y="6562725"/>
            <a:ext cx="1579562" cy="295275"/>
          </a:xfrm>
          <a:prstGeom prst="rect">
            <a:avLst/>
          </a:prstGeom>
          <a:noFill/>
          <a:ln w="9525">
            <a:noFill/>
            <a:miter lim="800000"/>
            <a:headEnd/>
            <a:tailEnd/>
          </a:ln>
        </p:spPr>
        <p:txBody>
          <a:bodyPr wrap="none" lIns="82058" tIns="41029" rIns="82058" bIns="41029"/>
          <a:lstStyle/>
          <a:p>
            <a:pPr algn="r" defTabSz="820738"/>
            <a:r>
              <a:rPr lang="en-US" sz="1400" b="1"/>
              <a:t>Fig. 13-12, p. 280</a:t>
            </a:r>
          </a:p>
        </p:txBody>
      </p:sp>
      <p:sp>
        <p:nvSpPr>
          <p:cNvPr id="37893" name="Text Box 5"/>
          <p:cNvSpPr txBox="1">
            <a:spLocks noChangeArrowheads="1"/>
          </p:cNvSpPr>
          <p:nvPr/>
        </p:nvSpPr>
        <p:spPr bwMode="auto">
          <a:xfrm>
            <a:off x="76200" y="2209800"/>
            <a:ext cx="1371600" cy="336550"/>
          </a:xfrm>
          <a:prstGeom prst="rect">
            <a:avLst/>
          </a:prstGeom>
          <a:noFill/>
          <a:ln w="9525">
            <a:noFill/>
            <a:miter lim="800000"/>
            <a:headEnd/>
            <a:tailEnd/>
          </a:ln>
        </p:spPr>
        <p:txBody>
          <a:bodyPr>
            <a:spAutoFit/>
          </a:bodyPr>
          <a:lstStyle/>
          <a:p>
            <a:pPr algn="ctr" eaLnBrk="1" hangingPunct="1"/>
            <a:r>
              <a:rPr lang="en-US" sz="1600" b="1" dirty="0">
                <a:solidFill>
                  <a:srgbClr val="FFFF00"/>
                </a:solidFill>
              </a:rPr>
              <a:t>Causes </a:t>
            </a:r>
          </a:p>
        </p:txBody>
      </p:sp>
      <p:sp>
        <p:nvSpPr>
          <p:cNvPr id="37894" name="Text Box 6"/>
          <p:cNvSpPr txBox="1">
            <a:spLocks noChangeArrowheads="1"/>
          </p:cNvSpPr>
          <p:nvPr/>
        </p:nvSpPr>
        <p:spPr bwMode="auto">
          <a:xfrm>
            <a:off x="7264400" y="2209800"/>
            <a:ext cx="1879600" cy="336550"/>
          </a:xfrm>
          <a:prstGeom prst="rect">
            <a:avLst/>
          </a:prstGeom>
          <a:noFill/>
          <a:ln w="9525">
            <a:noFill/>
            <a:miter lim="800000"/>
            <a:headEnd/>
            <a:tailEnd/>
          </a:ln>
        </p:spPr>
        <p:txBody>
          <a:bodyPr>
            <a:spAutoFit/>
          </a:bodyPr>
          <a:lstStyle/>
          <a:p>
            <a:pPr algn="ctr" eaLnBrk="1" hangingPunct="1"/>
            <a:r>
              <a:rPr lang="en-US" sz="1600" b="1" dirty="0">
                <a:solidFill>
                  <a:srgbClr val="FFFF00"/>
                </a:solidFill>
              </a:rPr>
              <a:t>Consequence</a:t>
            </a:r>
            <a:r>
              <a:rPr lang="en-US" sz="1600" b="1" dirty="0">
                <a:solidFill>
                  <a:schemeClr val="bg1"/>
                </a:solidFill>
              </a:rPr>
              <a:t>s </a:t>
            </a:r>
          </a:p>
        </p:txBody>
      </p:sp>
      <p:sp>
        <p:nvSpPr>
          <p:cNvPr id="37895" name="Text Box 7"/>
          <p:cNvSpPr txBox="1">
            <a:spLocks noChangeArrowheads="1"/>
          </p:cNvSpPr>
          <p:nvPr/>
        </p:nvSpPr>
        <p:spPr bwMode="auto">
          <a:xfrm>
            <a:off x="7938" y="2486025"/>
            <a:ext cx="1524000" cy="304800"/>
          </a:xfrm>
          <a:prstGeom prst="rect">
            <a:avLst/>
          </a:prstGeom>
          <a:noFill/>
          <a:ln w="9525">
            <a:noFill/>
            <a:miter lim="800000"/>
            <a:headEnd/>
            <a:tailEnd/>
          </a:ln>
        </p:spPr>
        <p:txBody>
          <a:bodyPr>
            <a:spAutoFit/>
          </a:bodyPr>
          <a:lstStyle/>
          <a:p>
            <a:pPr eaLnBrk="1" hangingPunct="1"/>
            <a:r>
              <a:rPr lang="en-US" sz="1400" b="1">
                <a:solidFill>
                  <a:schemeClr val="bg1"/>
                </a:solidFill>
              </a:rPr>
              <a:t>Overgrazing</a:t>
            </a:r>
          </a:p>
        </p:txBody>
      </p:sp>
      <p:sp>
        <p:nvSpPr>
          <p:cNvPr id="37896" name="Text Box 8"/>
          <p:cNvSpPr txBox="1">
            <a:spLocks noChangeArrowheads="1"/>
          </p:cNvSpPr>
          <p:nvPr/>
        </p:nvSpPr>
        <p:spPr bwMode="auto">
          <a:xfrm>
            <a:off x="7367588" y="2514600"/>
            <a:ext cx="1776412" cy="517525"/>
          </a:xfrm>
          <a:prstGeom prst="rect">
            <a:avLst/>
          </a:prstGeom>
          <a:noFill/>
          <a:ln w="9525">
            <a:noFill/>
            <a:miter lim="800000"/>
            <a:headEnd/>
            <a:tailEnd/>
          </a:ln>
        </p:spPr>
        <p:txBody>
          <a:bodyPr rIns="0">
            <a:spAutoFit/>
          </a:bodyPr>
          <a:lstStyle/>
          <a:p>
            <a:pPr eaLnBrk="1" hangingPunct="1"/>
            <a:r>
              <a:rPr lang="en-US" sz="1400" b="1">
                <a:solidFill>
                  <a:schemeClr val="bg1"/>
                </a:solidFill>
              </a:rPr>
              <a:t>Worsening </a:t>
            </a:r>
          </a:p>
          <a:p>
            <a:pPr eaLnBrk="1" hangingPunct="1"/>
            <a:r>
              <a:rPr lang="en-US" sz="1400" b="1">
                <a:solidFill>
                  <a:schemeClr val="bg1"/>
                </a:solidFill>
              </a:rPr>
              <a:t>drought</a:t>
            </a:r>
          </a:p>
        </p:txBody>
      </p:sp>
      <p:sp>
        <p:nvSpPr>
          <p:cNvPr id="37897" name="Text Box 9"/>
          <p:cNvSpPr txBox="1">
            <a:spLocks noChangeArrowheads="1"/>
          </p:cNvSpPr>
          <p:nvPr/>
        </p:nvSpPr>
        <p:spPr bwMode="auto">
          <a:xfrm>
            <a:off x="7938" y="2800350"/>
            <a:ext cx="1663700" cy="304800"/>
          </a:xfrm>
          <a:prstGeom prst="rect">
            <a:avLst/>
          </a:prstGeom>
          <a:noFill/>
          <a:ln w="9525">
            <a:noFill/>
            <a:miter lim="800000"/>
            <a:headEnd/>
            <a:tailEnd/>
          </a:ln>
        </p:spPr>
        <p:txBody>
          <a:bodyPr>
            <a:spAutoFit/>
          </a:bodyPr>
          <a:lstStyle/>
          <a:p>
            <a:pPr eaLnBrk="1" hangingPunct="1"/>
            <a:r>
              <a:rPr lang="en-US" sz="1400" b="1">
                <a:solidFill>
                  <a:schemeClr val="bg1"/>
                </a:solidFill>
              </a:rPr>
              <a:t>Deforestation</a:t>
            </a:r>
          </a:p>
        </p:txBody>
      </p:sp>
      <p:sp>
        <p:nvSpPr>
          <p:cNvPr id="37898" name="Text Box 10"/>
          <p:cNvSpPr txBox="1">
            <a:spLocks noChangeArrowheads="1"/>
          </p:cNvSpPr>
          <p:nvPr/>
        </p:nvSpPr>
        <p:spPr bwMode="auto">
          <a:xfrm>
            <a:off x="7367588" y="3006725"/>
            <a:ext cx="990600" cy="304800"/>
          </a:xfrm>
          <a:prstGeom prst="rect">
            <a:avLst/>
          </a:prstGeom>
          <a:noFill/>
          <a:ln w="9525">
            <a:noFill/>
            <a:miter lim="800000"/>
            <a:headEnd/>
            <a:tailEnd/>
          </a:ln>
        </p:spPr>
        <p:txBody>
          <a:bodyPr>
            <a:spAutoFit/>
          </a:bodyPr>
          <a:lstStyle/>
          <a:p>
            <a:pPr eaLnBrk="1" hangingPunct="1"/>
            <a:r>
              <a:rPr lang="en-US" sz="1400" b="1">
                <a:solidFill>
                  <a:schemeClr val="bg1"/>
                </a:solidFill>
              </a:rPr>
              <a:t>Famine</a:t>
            </a:r>
          </a:p>
        </p:txBody>
      </p:sp>
      <p:sp>
        <p:nvSpPr>
          <p:cNvPr id="37899" name="Text Box 11"/>
          <p:cNvSpPr txBox="1">
            <a:spLocks noChangeArrowheads="1"/>
          </p:cNvSpPr>
          <p:nvPr/>
        </p:nvSpPr>
        <p:spPr bwMode="auto">
          <a:xfrm>
            <a:off x="7938" y="3095625"/>
            <a:ext cx="1041400" cy="304800"/>
          </a:xfrm>
          <a:prstGeom prst="rect">
            <a:avLst/>
          </a:prstGeom>
          <a:noFill/>
          <a:ln w="9525">
            <a:noFill/>
            <a:miter lim="800000"/>
            <a:headEnd/>
            <a:tailEnd/>
          </a:ln>
        </p:spPr>
        <p:txBody>
          <a:bodyPr>
            <a:spAutoFit/>
          </a:bodyPr>
          <a:lstStyle/>
          <a:p>
            <a:pPr eaLnBrk="1" hangingPunct="1"/>
            <a:r>
              <a:rPr lang="en-US" sz="1400" b="1">
                <a:solidFill>
                  <a:schemeClr val="bg1"/>
                </a:solidFill>
              </a:rPr>
              <a:t>Erosion</a:t>
            </a:r>
          </a:p>
        </p:txBody>
      </p:sp>
      <p:sp>
        <p:nvSpPr>
          <p:cNvPr id="37900" name="Text Box 12"/>
          <p:cNvSpPr txBox="1">
            <a:spLocks noChangeArrowheads="1"/>
          </p:cNvSpPr>
          <p:nvPr/>
        </p:nvSpPr>
        <p:spPr bwMode="auto">
          <a:xfrm>
            <a:off x="7367588" y="3284538"/>
            <a:ext cx="2057400" cy="304800"/>
          </a:xfrm>
          <a:prstGeom prst="rect">
            <a:avLst/>
          </a:prstGeom>
          <a:noFill/>
          <a:ln w="9525">
            <a:noFill/>
            <a:miter lim="800000"/>
            <a:headEnd/>
            <a:tailEnd/>
          </a:ln>
        </p:spPr>
        <p:txBody>
          <a:bodyPr>
            <a:spAutoFit/>
          </a:bodyPr>
          <a:lstStyle/>
          <a:p>
            <a:pPr eaLnBrk="1" hangingPunct="1"/>
            <a:r>
              <a:rPr lang="en-US" sz="1400" b="1">
                <a:solidFill>
                  <a:schemeClr val="bg1"/>
                </a:solidFill>
              </a:rPr>
              <a:t>Economic losses</a:t>
            </a:r>
          </a:p>
        </p:txBody>
      </p:sp>
      <p:sp>
        <p:nvSpPr>
          <p:cNvPr id="37901" name="Text Box 13"/>
          <p:cNvSpPr txBox="1">
            <a:spLocks noChangeArrowheads="1"/>
          </p:cNvSpPr>
          <p:nvPr/>
        </p:nvSpPr>
        <p:spPr bwMode="auto">
          <a:xfrm>
            <a:off x="7938" y="3390900"/>
            <a:ext cx="1460500" cy="304800"/>
          </a:xfrm>
          <a:prstGeom prst="rect">
            <a:avLst/>
          </a:prstGeom>
          <a:noFill/>
          <a:ln w="9525">
            <a:noFill/>
            <a:miter lim="800000"/>
            <a:headEnd/>
            <a:tailEnd/>
          </a:ln>
        </p:spPr>
        <p:txBody>
          <a:bodyPr>
            <a:spAutoFit/>
          </a:bodyPr>
          <a:lstStyle/>
          <a:p>
            <a:pPr eaLnBrk="1" hangingPunct="1"/>
            <a:r>
              <a:rPr lang="en-US" sz="1400" b="1">
                <a:solidFill>
                  <a:schemeClr val="bg1"/>
                </a:solidFill>
              </a:rPr>
              <a:t>Salinization</a:t>
            </a:r>
          </a:p>
        </p:txBody>
      </p:sp>
      <p:sp>
        <p:nvSpPr>
          <p:cNvPr id="37902" name="Text Box 14"/>
          <p:cNvSpPr txBox="1">
            <a:spLocks noChangeArrowheads="1"/>
          </p:cNvSpPr>
          <p:nvPr/>
        </p:nvSpPr>
        <p:spPr bwMode="auto">
          <a:xfrm>
            <a:off x="7367588" y="3563938"/>
            <a:ext cx="1524000" cy="517525"/>
          </a:xfrm>
          <a:prstGeom prst="rect">
            <a:avLst/>
          </a:prstGeom>
          <a:noFill/>
          <a:ln w="9525">
            <a:noFill/>
            <a:miter lim="800000"/>
            <a:headEnd/>
            <a:tailEnd/>
          </a:ln>
        </p:spPr>
        <p:txBody>
          <a:bodyPr>
            <a:spAutoFit/>
          </a:bodyPr>
          <a:lstStyle/>
          <a:p>
            <a:pPr eaLnBrk="1" hangingPunct="1"/>
            <a:r>
              <a:rPr lang="en-US" sz="1400" b="1">
                <a:solidFill>
                  <a:schemeClr val="bg1"/>
                </a:solidFill>
              </a:rPr>
              <a:t>Lower living standards</a:t>
            </a:r>
          </a:p>
        </p:txBody>
      </p:sp>
      <p:sp>
        <p:nvSpPr>
          <p:cNvPr id="37903" name="Text Box 15"/>
          <p:cNvSpPr txBox="1">
            <a:spLocks noChangeArrowheads="1"/>
          </p:cNvSpPr>
          <p:nvPr/>
        </p:nvSpPr>
        <p:spPr bwMode="auto">
          <a:xfrm>
            <a:off x="7938" y="3686175"/>
            <a:ext cx="1955800" cy="304800"/>
          </a:xfrm>
          <a:prstGeom prst="rect">
            <a:avLst/>
          </a:prstGeom>
          <a:noFill/>
          <a:ln w="9525">
            <a:noFill/>
            <a:miter lim="800000"/>
            <a:headEnd/>
            <a:tailEnd/>
          </a:ln>
        </p:spPr>
        <p:txBody>
          <a:bodyPr>
            <a:spAutoFit/>
          </a:bodyPr>
          <a:lstStyle/>
          <a:p>
            <a:pPr eaLnBrk="1" hangingPunct="1"/>
            <a:r>
              <a:rPr lang="en-US" sz="1400" b="1">
                <a:solidFill>
                  <a:schemeClr val="bg1"/>
                </a:solidFill>
              </a:rPr>
              <a:t>Soil compaction</a:t>
            </a:r>
          </a:p>
        </p:txBody>
      </p:sp>
      <p:sp>
        <p:nvSpPr>
          <p:cNvPr id="37904" name="Text Box 16"/>
          <p:cNvSpPr txBox="1">
            <a:spLocks noChangeArrowheads="1"/>
          </p:cNvSpPr>
          <p:nvPr/>
        </p:nvSpPr>
        <p:spPr bwMode="auto">
          <a:xfrm>
            <a:off x="7938" y="3998913"/>
            <a:ext cx="1828800" cy="517525"/>
          </a:xfrm>
          <a:prstGeom prst="rect">
            <a:avLst/>
          </a:prstGeom>
          <a:noFill/>
          <a:ln w="9525">
            <a:noFill/>
            <a:miter lim="800000"/>
            <a:headEnd/>
            <a:tailEnd/>
          </a:ln>
        </p:spPr>
        <p:txBody>
          <a:bodyPr>
            <a:spAutoFit/>
          </a:bodyPr>
          <a:lstStyle/>
          <a:p>
            <a:pPr eaLnBrk="1" hangingPunct="1"/>
            <a:r>
              <a:rPr lang="en-US" sz="1400" b="1">
                <a:solidFill>
                  <a:schemeClr val="bg1"/>
                </a:solidFill>
              </a:rPr>
              <a:t>Natural climate change</a:t>
            </a:r>
          </a:p>
        </p:txBody>
      </p:sp>
      <p:sp>
        <p:nvSpPr>
          <p:cNvPr id="37905" name="Text Box 17"/>
          <p:cNvSpPr txBox="1">
            <a:spLocks noChangeArrowheads="1"/>
          </p:cNvSpPr>
          <p:nvPr/>
        </p:nvSpPr>
        <p:spPr bwMode="auto">
          <a:xfrm>
            <a:off x="7367588" y="4054475"/>
            <a:ext cx="1778000" cy="517525"/>
          </a:xfrm>
          <a:prstGeom prst="rect">
            <a:avLst/>
          </a:prstGeom>
          <a:noFill/>
          <a:ln w="9525">
            <a:noFill/>
            <a:miter lim="800000"/>
            <a:headEnd/>
            <a:tailEnd/>
          </a:ln>
        </p:spPr>
        <p:txBody>
          <a:bodyPr>
            <a:spAutoFit/>
          </a:bodyPr>
          <a:lstStyle/>
          <a:p>
            <a:pPr eaLnBrk="1" hangingPunct="1"/>
            <a:r>
              <a:rPr lang="en-US" sz="1400" b="1">
                <a:solidFill>
                  <a:schemeClr val="bg1"/>
                </a:solidFill>
              </a:rPr>
              <a:t>Environmental refugees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1" descr="1313"/>
          <p:cNvPicPr>
            <a:picLocks noChangeAspect="1" noChangeArrowheads="1"/>
          </p:cNvPicPr>
          <p:nvPr/>
        </p:nvPicPr>
        <p:blipFill>
          <a:blip r:embed="rId3" cstate="print"/>
          <a:srcRect/>
          <a:stretch>
            <a:fillRect/>
          </a:stretch>
        </p:blipFill>
        <p:spPr bwMode="auto">
          <a:xfrm>
            <a:off x="238125" y="228600"/>
            <a:ext cx="5184775" cy="6172200"/>
          </a:xfrm>
          <a:prstGeom prst="rect">
            <a:avLst/>
          </a:prstGeom>
          <a:noFill/>
          <a:ln w="9525">
            <a:noFill/>
            <a:miter lim="800000"/>
            <a:headEnd/>
            <a:tailEnd/>
          </a:ln>
        </p:spPr>
      </p:pic>
      <p:sp>
        <p:nvSpPr>
          <p:cNvPr id="81923" name="Rectangle 3"/>
          <p:cNvSpPr>
            <a:spLocks noGrp="1" noChangeArrowheads="1"/>
          </p:cNvSpPr>
          <p:nvPr>
            <p:ph type="title"/>
          </p:nvPr>
        </p:nvSpPr>
        <p:spPr>
          <a:xfrm>
            <a:off x="5486400" y="373063"/>
            <a:ext cx="3505200" cy="1455737"/>
          </a:xfrm>
        </p:spPr>
        <p:txBody>
          <a:bodyPr/>
          <a:lstStyle/>
          <a:p>
            <a:pPr eaLnBrk="1" hangingPunct="1">
              <a:defRPr/>
            </a:pPr>
            <a:r>
              <a:rPr lang="en-US" dirty="0" err="1" smtClean="0">
                <a:solidFill>
                  <a:srgbClr val="FFFF00"/>
                </a:solidFill>
              </a:rPr>
              <a:t>Salinization</a:t>
            </a:r>
            <a:r>
              <a:rPr lang="en-US" dirty="0" smtClean="0">
                <a:solidFill>
                  <a:srgbClr val="FFFF00"/>
                </a:solidFill>
              </a:rPr>
              <a:t> and </a:t>
            </a:r>
            <a:r>
              <a:rPr lang="en-US" dirty="0" err="1" smtClean="0">
                <a:solidFill>
                  <a:srgbClr val="FFFF00"/>
                </a:solidFill>
              </a:rPr>
              <a:t>Waterlogging</a:t>
            </a:r>
            <a:endParaRPr lang="en-US" dirty="0" smtClean="0">
              <a:solidFill>
                <a:srgbClr val="FFFF00"/>
              </a:solidFill>
            </a:endParaRPr>
          </a:p>
        </p:txBody>
      </p:sp>
      <p:sp>
        <p:nvSpPr>
          <p:cNvPr id="81924" name="Rectangle 4"/>
          <p:cNvSpPr>
            <a:spLocks noGrp="1" noChangeArrowheads="1"/>
          </p:cNvSpPr>
          <p:nvPr>
            <p:ph type="body" idx="1"/>
          </p:nvPr>
        </p:nvSpPr>
        <p:spPr>
          <a:xfrm>
            <a:off x="5486400" y="2209800"/>
            <a:ext cx="3476625" cy="4419600"/>
          </a:xfrm>
        </p:spPr>
        <p:txBody>
          <a:bodyPr/>
          <a:lstStyle/>
          <a:p>
            <a:pPr eaLnBrk="1" hangingPunct="1">
              <a:lnSpc>
                <a:spcPct val="90000"/>
              </a:lnSpc>
              <a:defRPr/>
            </a:pPr>
            <a:r>
              <a:rPr lang="en-US" dirty="0" smtClean="0">
                <a:solidFill>
                  <a:srgbClr val="FFFF00"/>
                </a:solidFill>
              </a:rPr>
              <a:t>Repeated irrigation can reduce crop yields by causing salt buildup in the soil and </a:t>
            </a:r>
            <a:r>
              <a:rPr lang="en-US" dirty="0" err="1" smtClean="0">
                <a:solidFill>
                  <a:srgbClr val="FFFF00"/>
                </a:solidFill>
              </a:rPr>
              <a:t>waterlogging</a:t>
            </a:r>
            <a:r>
              <a:rPr lang="en-US" dirty="0" smtClean="0">
                <a:solidFill>
                  <a:srgbClr val="FFFF00"/>
                </a:solidFill>
              </a:rPr>
              <a:t> of crop plants.</a:t>
            </a:r>
          </a:p>
        </p:txBody>
      </p:sp>
      <p:sp>
        <p:nvSpPr>
          <p:cNvPr id="81925" name="Text Box 5"/>
          <p:cNvSpPr txBox="1">
            <a:spLocks noChangeArrowheads="1"/>
          </p:cNvSpPr>
          <p:nvPr/>
        </p:nvSpPr>
        <p:spPr bwMode="auto">
          <a:xfrm>
            <a:off x="7467600" y="6540500"/>
            <a:ext cx="1571625" cy="311150"/>
          </a:xfrm>
          <a:prstGeom prst="rect">
            <a:avLst/>
          </a:prstGeom>
          <a:noFill/>
          <a:ln w="9525" algn="ctr">
            <a:noFill/>
            <a:miter lim="800000"/>
            <a:headEnd/>
            <a:tailEnd/>
          </a:ln>
          <a:effectLst/>
        </p:spPr>
        <p:txBody>
          <a:bodyPr>
            <a:spAutoFit/>
          </a:bodyPr>
          <a:lstStyle/>
          <a:p>
            <a:pPr marL="342900" indent="-342900" eaLnBrk="1" hangingPunct="1">
              <a:lnSpc>
                <a:spcPct val="80000"/>
              </a:lnSpc>
              <a:spcBef>
                <a:spcPct val="50000"/>
              </a:spcBef>
              <a:buClr>
                <a:schemeClr val="hlink"/>
              </a:buClr>
              <a:buSzPct val="80000"/>
              <a:buFont typeface="Wingdings" pitchFamily="1" charset="2"/>
              <a:buNone/>
              <a:defRPr/>
            </a:pPr>
            <a:r>
              <a:rPr lang="en-US" sz="1800">
                <a:effectLst>
                  <a:outerShdw blurRad="38100" dist="38100" dir="2700000" algn="tl">
                    <a:srgbClr val="000000"/>
                  </a:outerShdw>
                </a:effectLst>
              </a:rPr>
              <a:t>Figure 13-13</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1313"/>
          <p:cNvPicPr>
            <a:picLocks noChangeAspect="1" noChangeArrowheads="1"/>
          </p:cNvPicPr>
          <p:nvPr/>
        </p:nvPicPr>
        <p:blipFill>
          <a:blip r:embed="rId3" cstate="print"/>
          <a:srcRect/>
          <a:stretch>
            <a:fillRect/>
          </a:stretch>
        </p:blipFill>
        <p:spPr bwMode="auto">
          <a:xfrm>
            <a:off x="1981200" y="44450"/>
            <a:ext cx="5127625" cy="6813550"/>
          </a:xfrm>
          <a:prstGeom prst="rect">
            <a:avLst/>
          </a:prstGeom>
          <a:noFill/>
          <a:ln w="9525">
            <a:noFill/>
            <a:miter lim="800000"/>
            <a:headEnd/>
            <a:tailEnd/>
          </a:ln>
        </p:spPr>
      </p:pic>
      <p:sp>
        <p:nvSpPr>
          <p:cNvPr id="39939" name="Rectangle 3" hidden="1"/>
          <p:cNvSpPr>
            <a:spLocks noGrp="1" noChangeArrowheads="1"/>
          </p:cNvSpPr>
          <p:nvPr>
            <p:ph type="title"/>
          </p:nvPr>
        </p:nvSpPr>
        <p:spPr bwMode="auto">
          <a:xfrm>
            <a:off x="-498475" y="274638"/>
            <a:ext cx="9185275" cy="11430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1" hangingPunct="1"/>
            <a:r>
              <a:rPr lang="en-US" b="1" smtClean="0"/>
              <a:t>	</a:t>
            </a:r>
          </a:p>
        </p:txBody>
      </p:sp>
      <p:sp>
        <p:nvSpPr>
          <p:cNvPr id="39940" name="Rectangle 4"/>
          <p:cNvSpPr>
            <a:spLocks noChangeArrowheads="1"/>
          </p:cNvSpPr>
          <p:nvPr/>
        </p:nvSpPr>
        <p:spPr bwMode="auto">
          <a:xfrm>
            <a:off x="7380288" y="6562725"/>
            <a:ext cx="1763712" cy="295275"/>
          </a:xfrm>
          <a:prstGeom prst="rect">
            <a:avLst/>
          </a:prstGeom>
          <a:noFill/>
          <a:ln w="9525">
            <a:noFill/>
            <a:miter lim="800000"/>
            <a:headEnd/>
            <a:tailEnd/>
          </a:ln>
        </p:spPr>
        <p:txBody>
          <a:bodyPr wrap="none" lIns="82058" tIns="41029" rIns="82058" bIns="41029"/>
          <a:lstStyle/>
          <a:p>
            <a:pPr algn="r" defTabSz="820738"/>
            <a:r>
              <a:rPr lang="en-US" sz="1400" b="1"/>
              <a:t>Fig. 13-13, p. 281</a:t>
            </a:r>
          </a:p>
        </p:txBody>
      </p:sp>
      <p:sp>
        <p:nvSpPr>
          <p:cNvPr id="39941" name="Text Box 5"/>
          <p:cNvSpPr txBox="1">
            <a:spLocks noChangeArrowheads="1"/>
          </p:cNvSpPr>
          <p:nvPr/>
        </p:nvSpPr>
        <p:spPr bwMode="auto">
          <a:xfrm>
            <a:off x="5410200" y="258763"/>
            <a:ext cx="1525588" cy="274637"/>
          </a:xfrm>
          <a:prstGeom prst="rect">
            <a:avLst/>
          </a:prstGeom>
          <a:noFill/>
          <a:ln w="9525">
            <a:noFill/>
            <a:miter lim="800000"/>
            <a:headEnd/>
            <a:tailEnd/>
          </a:ln>
        </p:spPr>
        <p:txBody>
          <a:bodyPr lIns="0" tIns="0" rIns="0" bIns="0">
            <a:spAutoFit/>
          </a:bodyPr>
          <a:lstStyle/>
          <a:p>
            <a:pPr eaLnBrk="1" hangingPunct="1"/>
            <a:r>
              <a:rPr lang="en-US" sz="1800" b="1"/>
              <a:t>Evaporation</a:t>
            </a:r>
          </a:p>
        </p:txBody>
      </p:sp>
      <p:sp>
        <p:nvSpPr>
          <p:cNvPr id="39942" name="Text Box 6"/>
          <p:cNvSpPr txBox="1">
            <a:spLocks noChangeArrowheads="1"/>
          </p:cNvSpPr>
          <p:nvPr/>
        </p:nvSpPr>
        <p:spPr bwMode="auto">
          <a:xfrm>
            <a:off x="4038600" y="-46038"/>
            <a:ext cx="1530350" cy="274638"/>
          </a:xfrm>
          <a:prstGeom prst="rect">
            <a:avLst/>
          </a:prstGeom>
          <a:noFill/>
          <a:ln w="9525">
            <a:noFill/>
            <a:miter lim="800000"/>
            <a:headEnd/>
            <a:tailEnd/>
          </a:ln>
        </p:spPr>
        <p:txBody>
          <a:bodyPr lIns="0" tIns="0" rIns="0" bIns="0">
            <a:spAutoFit/>
          </a:bodyPr>
          <a:lstStyle/>
          <a:p>
            <a:pPr eaLnBrk="1" hangingPunct="1"/>
            <a:r>
              <a:rPr lang="en-US" sz="1800" b="1"/>
              <a:t>Transpiration</a:t>
            </a:r>
          </a:p>
        </p:txBody>
      </p:sp>
      <p:sp>
        <p:nvSpPr>
          <p:cNvPr id="39943" name="Text Box 7"/>
          <p:cNvSpPr txBox="1">
            <a:spLocks noChangeArrowheads="1"/>
          </p:cNvSpPr>
          <p:nvPr/>
        </p:nvSpPr>
        <p:spPr bwMode="auto">
          <a:xfrm>
            <a:off x="2820988" y="152400"/>
            <a:ext cx="1450975" cy="274638"/>
          </a:xfrm>
          <a:prstGeom prst="rect">
            <a:avLst/>
          </a:prstGeom>
          <a:noFill/>
          <a:ln w="9525">
            <a:noFill/>
            <a:miter lim="800000"/>
            <a:headEnd/>
            <a:tailEnd/>
          </a:ln>
        </p:spPr>
        <p:txBody>
          <a:bodyPr lIns="0" tIns="0" rIns="0" bIns="0">
            <a:spAutoFit/>
          </a:bodyPr>
          <a:lstStyle/>
          <a:p>
            <a:pPr eaLnBrk="1" hangingPunct="1"/>
            <a:r>
              <a:rPr lang="en-US" sz="1800" b="1"/>
              <a:t>Evaporation</a:t>
            </a:r>
          </a:p>
        </p:txBody>
      </p:sp>
      <p:sp>
        <p:nvSpPr>
          <p:cNvPr id="39944" name="Text Box 8"/>
          <p:cNvSpPr txBox="1">
            <a:spLocks noChangeArrowheads="1"/>
          </p:cNvSpPr>
          <p:nvPr/>
        </p:nvSpPr>
        <p:spPr bwMode="auto">
          <a:xfrm>
            <a:off x="1600200" y="381000"/>
            <a:ext cx="1465263" cy="274638"/>
          </a:xfrm>
          <a:prstGeom prst="rect">
            <a:avLst/>
          </a:prstGeom>
          <a:noFill/>
          <a:ln w="9525">
            <a:noFill/>
            <a:miter lim="800000"/>
            <a:headEnd/>
            <a:tailEnd/>
          </a:ln>
        </p:spPr>
        <p:txBody>
          <a:bodyPr lIns="0" tIns="0" rIns="0" bIns="0">
            <a:spAutoFit/>
          </a:bodyPr>
          <a:lstStyle/>
          <a:p>
            <a:pPr eaLnBrk="1" hangingPunct="1"/>
            <a:r>
              <a:rPr lang="en-US" sz="1800" b="1"/>
              <a:t>Evaporation</a:t>
            </a:r>
          </a:p>
        </p:txBody>
      </p:sp>
      <p:sp>
        <p:nvSpPr>
          <p:cNvPr id="39945" name="Text Box 9"/>
          <p:cNvSpPr txBox="1">
            <a:spLocks noChangeArrowheads="1"/>
          </p:cNvSpPr>
          <p:nvPr/>
        </p:nvSpPr>
        <p:spPr bwMode="auto">
          <a:xfrm>
            <a:off x="4154488" y="3001963"/>
            <a:ext cx="1636712" cy="274637"/>
          </a:xfrm>
          <a:prstGeom prst="rect">
            <a:avLst/>
          </a:prstGeom>
          <a:noFill/>
          <a:ln w="9525">
            <a:noFill/>
            <a:miter lim="800000"/>
            <a:headEnd/>
            <a:tailEnd/>
          </a:ln>
        </p:spPr>
        <p:txBody>
          <a:bodyPr lIns="0" tIns="0" rIns="0" bIns="0">
            <a:spAutoFit/>
          </a:bodyPr>
          <a:lstStyle/>
          <a:p>
            <a:pPr eaLnBrk="1" hangingPunct="1"/>
            <a:r>
              <a:rPr lang="en-US" sz="1800" b="1"/>
              <a:t>Waterlogging</a:t>
            </a:r>
          </a:p>
        </p:txBody>
      </p:sp>
      <p:sp>
        <p:nvSpPr>
          <p:cNvPr id="39946" name="Text Box 10"/>
          <p:cNvSpPr txBox="1">
            <a:spLocks noChangeArrowheads="1"/>
          </p:cNvSpPr>
          <p:nvPr/>
        </p:nvSpPr>
        <p:spPr bwMode="auto">
          <a:xfrm>
            <a:off x="609600" y="4416425"/>
            <a:ext cx="1714500" cy="274638"/>
          </a:xfrm>
          <a:prstGeom prst="rect">
            <a:avLst/>
          </a:prstGeom>
          <a:noFill/>
          <a:ln w="9525">
            <a:noFill/>
            <a:miter lim="800000"/>
            <a:headEnd/>
            <a:tailEnd/>
          </a:ln>
        </p:spPr>
        <p:txBody>
          <a:bodyPr lIns="0" tIns="0" rIns="0" bIns="0">
            <a:spAutoFit/>
          </a:bodyPr>
          <a:lstStyle/>
          <a:p>
            <a:pPr eaLnBrk="1" hangingPunct="1"/>
            <a:r>
              <a:rPr lang="en-US" sz="1800" b="1"/>
              <a:t>Salinization</a:t>
            </a:r>
          </a:p>
        </p:txBody>
      </p:sp>
      <p:sp>
        <p:nvSpPr>
          <p:cNvPr id="39947" name="Text Box 11"/>
          <p:cNvSpPr txBox="1">
            <a:spLocks noChangeArrowheads="1"/>
          </p:cNvSpPr>
          <p:nvPr/>
        </p:nvSpPr>
        <p:spPr bwMode="auto">
          <a:xfrm>
            <a:off x="4800600" y="4419600"/>
            <a:ext cx="1636713" cy="274638"/>
          </a:xfrm>
          <a:prstGeom prst="rect">
            <a:avLst/>
          </a:prstGeom>
          <a:noFill/>
          <a:ln w="9525">
            <a:noFill/>
            <a:miter lim="800000"/>
            <a:headEnd/>
            <a:tailEnd/>
          </a:ln>
        </p:spPr>
        <p:txBody>
          <a:bodyPr lIns="0" tIns="0" rIns="0" bIns="0">
            <a:spAutoFit/>
          </a:bodyPr>
          <a:lstStyle/>
          <a:p>
            <a:pPr eaLnBrk="1" hangingPunct="1"/>
            <a:r>
              <a:rPr lang="en-US" sz="1800" b="1"/>
              <a:t>Waterlogging</a:t>
            </a:r>
          </a:p>
        </p:txBody>
      </p:sp>
      <p:sp>
        <p:nvSpPr>
          <p:cNvPr id="39948" name="Text Box 12"/>
          <p:cNvSpPr txBox="1">
            <a:spLocks noChangeArrowheads="1"/>
          </p:cNvSpPr>
          <p:nvPr/>
        </p:nvSpPr>
        <p:spPr bwMode="auto">
          <a:xfrm>
            <a:off x="609600" y="4724400"/>
            <a:ext cx="3657600" cy="549275"/>
          </a:xfrm>
          <a:prstGeom prst="rect">
            <a:avLst/>
          </a:prstGeom>
          <a:noFill/>
          <a:ln w="9525">
            <a:noFill/>
            <a:miter lim="800000"/>
            <a:headEnd/>
            <a:tailEnd/>
          </a:ln>
        </p:spPr>
        <p:txBody>
          <a:bodyPr lIns="0" tIns="0" rIns="0" bIns="0">
            <a:spAutoFit/>
          </a:bodyPr>
          <a:lstStyle/>
          <a:p>
            <a:pPr eaLnBrk="1" hangingPunct="1"/>
            <a:r>
              <a:rPr lang="en-US" sz="1800" b="1"/>
              <a:t>1. Irrigation water contains small amounts of dissolved salts</a:t>
            </a:r>
          </a:p>
        </p:txBody>
      </p:sp>
      <p:sp>
        <p:nvSpPr>
          <p:cNvPr id="39949" name="Text Box 13"/>
          <p:cNvSpPr txBox="1">
            <a:spLocks noChangeArrowheads="1"/>
          </p:cNvSpPr>
          <p:nvPr/>
        </p:nvSpPr>
        <p:spPr bwMode="auto">
          <a:xfrm>
            <a:off x="609600" y="5410200"/>
            <a:ext cx="3657600" cy="549275"/>
          </a:xfrm>
          <a:prstGeom prst="rect">
            <a:avLst/>
          </a:prstGeom>
          <a:noFill/>
          <a:ln w="9525">
            <a:noFill/>
            <a:miter lim="800000"/>
            <a:headEnd/>
            <a:tailEnd/>
          </a:ln>
        </p:spPr>
        <p:txBody>
          <a:bodyPr lIns="0" tIns="0" rIns="0" bIns="0">
            <a:spAutoFit/>
          </a:bodyPr>
          <a:lstStyle/>
          <a:p>
            <a:pPr eaLnBrk="1" hangingPunct="1"/>
            <a:r>
              <a:rPr lang="en-US" sz="1800" b="1"/>
              <a:t>2. Evaporation and transpiration leave salts behind.</a:t>
            </a:r>
          </a:p>
        </p:txBody>
      </p:sp>
      <p:sp>
        <p:nvSpPr>
          <p:cNvPr id="39950" name="Text Box 14"/>
          <p:cNvSpPr txBox="1">
            <a:spLocks noChangeArrowheads="1"/>
          </p:cNvSpPr>
          <p:nvPr/>
        </p:nvSpPr>
        <p:spPr bwMode="auto">
          <a:xfrm>
            <a:off x="617538" y="6096000"/>
            <a:ext cx="3725862" cy="274638"/>
          </a:xfrm>
          <a:prstGeom prst="rect">
            <a:avLst/>
          </a:prstGeom>
          <a:noFill/>
          <a:ln w="9525">
            <a:noFill/>
            <a:miter lim="800000"/>
            <a:headEnd/>
            <a:tailEnd/>
          </a:ln>
        </p:spPr>
        <p:txBody>
          <a:bodyPr lIns="0" tIns="0" rIns="0" bIns="0">
            <a:spAutoFit/>
          </a:bodyPr>
          <a:lstStyle/>
          <a:p>
            <a:pPr eaLnBrk="1" hangingPunct="1"/>
            <a:r>
              <a:rPr lang="en-US" sz="1800" b="1"/>
              <a:t>3. Salt builds up in soil.</a:t>
            </a:r>
          </a:p>
        </p:txBody>
      </p:sp>
      <p:sp>
        <p:nvSpPr>
          <p:cNvPr id="39951" name="Text Box 15"/>
          <p:cNvSpPr txBox="1">
            <a:spLocks noChangeArrowheads="1"/>
          </p:cNvSpPr>
          <p:nvPr/>
        </p:nvSpPr>
        <p:spPr bwMode="auto">
          <a:xfrm>
            <a:off x="4864100" y="4724400"/>
            <a:ext cx="3822700" cy="549275"/>
          </a:xfrm>
          <a:prstGeom prst="rect">
            <a:avLst/>
          </a:prstGeom>
          <a:noFill/>
          <a:ln w="9525">
            <a:noFill/>
            <a:miter lim="800000"/>
            <a:headEnd/>
            <a:tailEnd/>
          </a:ln>
        </p:spPr>
        <p:txBody>
          <a:bodyPr lIns="0" tIns="0" rIns="0" bIns="0">
            <a:spAutoFit/>
          </a:bodyPr>
          <a:lstStyle/>
          <a:p>
            <a:pPr eaLnBrk="1" hangingPunct="1"/>
            <a:r>
              <a:rPr lang="en-US" sz="1800" b="1"/>
              <a:t>1. Precipitation and irrigation water percolate downward.</a:t>
            </a:r>
          </a:p>
        </p:txBody>
      </p:sp>
      <p:sp>
        <p:nvSpPr>
          <p:cNvPr id="39952" name="Text Box 16"/>
          <p:cNvSpPr txBox="1">
            <a:spLocks noChangeArrowheads="1"/>
          </p:cNvSpPr>
          <p:nvPr/>
        </p:nvSpPr>
        <p:spPr bwMode="auto">
          <a:xfrm>
            <a:off x="4876800" y="5410200"/>
            <a:ext cx="2819400" cy="274638"/>
          </a:xfrm>
          <a:prstGeom prst="rect">
            <a:avLst/>
          </a:prstGeom>
          <a:noFill/>
          <a:ln w="9525">
            <a:noFill/>
            <a:miter lim="800000"/>
            <a:headEnd/>
            <a:tailEnd/>
          </a:ln>
        </p:spPr>
        <p:txBody>
          <a:bodyPr lIns="0" tIns="0" rIns="0" bIns="0">
            <a:spAutoFit/>
          </a:bodyPr>
          <a:lstStyle/>
          <a:p>
            <a:pPr eaLnBrk="1" hangingPunct="1"/>
            <a:r>
              <a:rPr lang="en-US" sz="1800" b="1"/>
              <a:t>2. Water table rises.</a:t>
            </a:r>
          </a:p>
        </p:txBody>
      </p:sp>
      <p:sp>
        <p:nvSpPr>
          <p:cNvPr id="39953" name="Text Box 17"/>
          <p:cNvSpPr txBox="1">
            <a:spLocks noChangeArrowheads="1"/>
          </p:cNvSpPr>
          <p:nvPr/>
        </p:nvSpPr>
        <p:spPr bwMode="auto">
          <a:xfrm>
            <a:off x="5540375" y="3810000"/>
            <a:ext cx="3048000" cy="274638"/>
          </a:xfrm>
          <a:prstGeom prst="rect">
            <a:avLst/>
          </a:prstGeom>
          <a:noFill/>
          <a:ln w="9525">
            <a:noFill/>
            <a:miter lim="800000"/>
            <a:headEnd/>
            <a:tailEnd/>
          </a:ln>
        </p:spPr>
        <p:txBody>
          <a:bodyPr lIns="0" tIns="0" rIns="0" bIns="0">
            <a:spAutoFit/>
          </a:bodyPr>
          <a:lstStyle/>
          <a:p>
            <a:pPr eaLnBrk="1" hangingPunct="1"/>
            <a:r>
              <a:rPr lang="en-US" sz="1800" b="1"/>
              <a:t>Less permeable clay layer</a:t>
            </a:r>
          </a:p>
        </p:txBody>
      </p:sp>
      <p:sp>
        <p:nvSpPr>
          <p:cNvPr id="39954" name="Line 18"/>
          <p:cNvSpPr>
            <a:spLocks noChangeShapeType="1"/>
          </p:cNvSpPr>
          <p:nvPr/>
        </p:nvSpPr>
        <p:spPr bwMode="auto">
          <a:xfrm>
            <a:off x="5181600" y="3656013"/>
            <a:ext cx="301625" cy="228600"/>
          </a:xfrm>
          <a:prstGeom prst="line">
            <a:avLst/>
          </a:prstGeom>
          <a:noFill/>
          <a:ln w="19050">
            <a:solidFill>
              <a:schemeClr val="tx1"/>
            </a:solidFill>
            <a:round/>
            <a:headEnd/>
            <a:tailEnd/>
          </a:ln>
        </p:spPr>
        <p:txBody>
          <a:bodyPr/>
          <a:lstStyle/>
          <a:p>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1315"/>
          <p:cNvPicPr>
            <a:picLocks noChangeAspect="1" noChangeArrowheads="1"/>
          </p:cNvPicPr>
          <p:nvPr/>
        </p:nvPicPr>
        <p:blipFill>
          <a:blip r:embed="rId3" cstate="print"/>
          <a:srcRect/>
          <a:stretch>
            <a:fillRect/>
          </a:stretch>
        </p:blipFill>
        <p:spPr bwMode="auto">
          <a:xfrm>
            <a:off x="1089025" y="-12700"/>
            <a:ext cx="6965950" cy="6884988"/>
          </a:xfrm>
          <a:prstGeom prst="rect">
            <a:avLst/>
          </a:prstGeom>
          <a:noFill/>
          <a:ln w="9525">
            <a:noFill/>
            <a:miter lim="800000"/>
            <a:headEnd/>
            <a:tailEnd/>
          </a:ln>
        </p:spPr>
      </p:pic>
      <p:sp>
        <p:nvSpPr>
          <p:cNvPr id="40963" name="Rectangle 3" hidden="1"/>
          <p:cNvSpPr>
            <a:spLocks noGrp="1" noChangeArrowheads="1"/>
          </p:cNvSpPr>
          <p:nvPr>
            <p:ph type="title"/>
          </p:nvPr>
        </p:nvSpPr>
        <p:spPr bwMode="auto">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1" hangingPunct="1"/>
            <a:r>
              <a:rPr lang="en-US" b="1" smtClean="0"/>
              <a:t>	</a:t>
            </a:r>
          </a:p>
        </p:txBody>
      </p:sp>
      <p:sp>
        <p:nvSpPr>
          <p:cNvPr id="40964" name="Rectangle 4"/>
          <p:cNvSpPr>
            <a:spLocks noChangeArrowheads="1"/>
          </p:cNvSpPr>
          <p:nvPr/>
        </p:nvSpPr>
        <p:spPr bwMode="auto">
          <a:xfrm>
            <a:off x="7564438" y="6562725"/>
            <a:ext cx="1579562" cy="295275"/>
          </a:xfrm>
          <a:prstGeom prst="rect">
            <a:avLst/>
          </a:prstGeom>
          <a:noFill/>
          <a:ln w="9525">
            <a:noFill/>
            <a:miter lim="800000"/>
            <a:headEnd/>
            <a:tailEnd/>
          </a:ln>
        </p:spPr>
        <p:txBody>
          <a:bodyPr wrap="none" lIns="82058" tIns="41029" rIns="82058" bIns="41029"/>
          <a:lstStyle/>
          <a:p>
            <a:pPr algn="r" defTabSz="820738"/>
            <a:r>
              <a:rPr lang="en-US" sz="1400" b="1"/>
              <a:t>Fig. 13-15, p. 281</a:t>
            </a:r>
          </a:p>
        </p:txBody>
      </p:sp>
      <p:sp>
        <p:nvSpPr>
          <p:cNvPr id="40965" name="Text Box 5"/>
          <p:cNvSpPr txBox="1">
            <a:spLocks noChangeArrowheads="1"/>
          </p:cNvSpPr>
          <p:nvPr/>
        </p:nvSpPr>
        <p:spPr bwMode="auto">
          <a:xfrm>
            <a:off x="5715000" y="1403350"/>
            <a:ext cx="1092200" cy="274638"/>
          </a:xfrm>
          <a:prstGeom prst="rect">
            <a:avLst/>
          </a:prstGeom>
          <a:noFill/>
          <a:ln w="9525">
            <a:noFill/>
            <a:miter lim="800000"/>
            <a:headEnd/>
            <a:tailEnd/>
          </a:ln>
        </p:spPr>
        <p:txBody>
          <a:bodyPr tIns="0" rIns="0" bIns="0">
            <a:spAutoFit/>
          </a:bodyPr>
          <a:lstStyle/>
          <a:p>
            <a:pPr eaLnBrk="1" hangingPunct="1"/>
            <a:r>
              <a:rPr lang="en-US" sz="1800" b="1">
                <a:solidFill>
                  <a:schemeClr val="bg1"/>
                </a:solidFill>
              </a:rPr>
              <a:t>Cleanup</a:t>
            </a:r>
          </a:p>
        </p:txBody>
      </p:sp>
      <p:sp>
        <p:nvSpPr>
          <p:cNvPr id="40966" name="Text Box 6"/>
          <p:cNvSpPr txBox="1">
            <a:spLocks noChangeArrowheads="1"/>
          </p:cNvSpPr>
          <p:nvPr/>
        </p:nvSpPr>
        <p:spPr bwMode="auto">
          <a:xfrm>
            <a:off x="1219200" y="1398588"/>
            <a:ext cx="1371600" cy="274637"/>
          </a:xfrm>
          <a:prstGeom prst="rect">
            <a:avLst/>
          </a:prstGeom>
          <a:noFill/>
          <a:ln w="9525">
            <a:noFill/>
            <a:miter lim="800000"/>
            <a:headEnd/>
            <a:tailEnd/>
          </a:ln>
        </p:spPr>
        <p:txBody>
          <a:bodyPr tIns="0" rIns="0" bIns="0">
            <a:spAutoFit/>
          </a:bodyPr>
          <a:lstStyle/>
          <a:p>
            <a:pPr eaLnBrk="1" hangingPunct="1"/>
            <a:r>
              <a:rPr lang="en-US" sz="1800" b="1">
                <a:solidFill>
                  <a:schemeClr val="bg1"/>
                </a:solidFill>
              </a:rPr>
              <a:t>Prevention</a:t>
            </a:r>
          </a:p>
        </p:txBody>
      </p:sp>
      <p:sp>
        <p:nvSpPr>
          <p:cNvPr id="40967" name="Text Box 7"/>
          <p:cNvSpPr txBox="1">
            <a:spLocks noChangeArrowheads="1"/>
          </p:cNvSpPr>
          <p:nvPr/>
        </p:nvSpPr>
        <p:spPr bwMode="auto">
          <a:xfrm>
            <a:off x="3276600" y="715963"/>
            <a:ext cx="2667000" cy="304800"/>
          </a:xfrm>
          <a:prstGeom prst="rect">
            <a:avLst/>
          </a:prstGeom>
          <a:noFill/>
          <a:ln w="9525">
            <a:noFill/>
            <a:miter lim="800000"/>
            <a:headEnd/>
            <a:tailEnd/>
          </a:ln>
        </p:spPr>
        <p:txBody>
          <a:bodyPr lIns="0" tIns="0" rIns="0" bIns="0">
            <a:spAutoFit/>
          </a:bodyPr>
          <a:lstStyle/>
          <a:p>
            <a:pPr algn="ctr" eaLnBrk="1" hangingPunct="1"/>
            <a:r>
              <a:rPr lang="en-US" sz="2000" b="1">
                <a:solidFill>
                  <a:srgbClr val="009B7B"/>
                </a:solidFill>
              </a:rPr>
              <a:t>Soil Salinization</a:t>
            </a:r>
          </a:p>
        </p:txBody>
      </p:sp>
      <p:sp>
        <p:nvSpPr>
          <p:cNvPr id="40968" name="Text Box 8"/>
          <p:cNvSpPr txBox="1">
            <a:spLocks noChangeArrowheads="1"/>
          </p:cNvSpPr>
          <p:nvPr/>
        </p:nvSpPr>
        <p:spPr bwMode="auto">
          <a:xfrm>
            <a:off x="3778250" y="76200"/>
            <a:ext cx="1690688" cy="320675"/>
          </a:xfrm>
          <a:prstGeom prst="rect">
            <a:avLst/>
          </a:prstGeom>
          <a:noFill/>
          <a:ln w="9525">
            <a:noFill/>
            <a:miter lim="800000"/>
            <a:headEnd/>
            <a:tailEnd/>
          </a:ln>
        </p:spPr>
        <p:txBody>
          <a:bodyPr lIns="0" tIns="0" rIns="0" bIns="0">
            <a:spAutoFit/>
          </a:bodyPr>
          <a:lstStyle/>
          <a:p>
            <a:pPr algn="ctr" eaLnBrk="1" hangingPunct="1"/>
            <a:r>
              <a:rPr lang="en-US" sz="2100" b="1">
                <a:solidFill>
                  <a:srgbClr val="009B7B"/>
                </a:solidFill>
              </a:rPr>
              <a:t>Solutions</a:t>
            </a:r>
          </a:p>
        </p:txBody>
      </p:sp>
      <p:sp>
        <p:nvSpPr>
          <p:cNvPr id="40969" name="Text Box 9"/>
          <p:cNvSpPr txBox="1">
            <a:spLocks noChangeArrowheads="1"/>
          </p:cNvSpPr>
          <p:nvPr/>
        </p:nvSpPr>
        <p:spPr bwMode="auto">
          <a:xfrm>
            <a:off x="1219200" y="2286000"/>
            <a:ext cx="2070100" cy="274638"/>
          </a:xfrm>
          <a:prstGeom prst="rect">
            <a:avLst/>
          </a:prstGeom>
          <a:noFill/>
          <a:ln w="9525">
            <a:noFill/>
            <a:miter lim="800000"/>
            <a:headEnd/>
            <a:tailEnd/>
          </a:ln>
        </p:spPr>
        <p:txBody>
          <a:bodyPr tIns="0" rIns="0" bIns="0">
            <a:spAutoFit/>
          </a:bodyPr>
          <a:lstStyle/>
          <a:p>
            <a:pPr eaLnBrk="1" hangingPunct="1"/>
            <a:r>
              <a:rPr lang="en-US" sz="1800" b="1"/>
              <a:t>Reduce irrigation</a:t>
            </a:r>
          </a:p>
        </p:txBody>
      </p:sp>
      <p:sp>
        <p:nvSpPr>
          <p:cNvPr id="40970" name="Rectangle 10"/>
          <p:cNvSpPr>
            <a:spLocks noChangeArrowheads="1"/>
          </p:cNvSpPr>
          <p:nvPr/>
        </p:nvSpPr>
        <p:spPr bwMode="auto">
          <a:xfrm>
            <a:off x="1219200" y="4876800"/>
            <a:ext cx="2155825" cy="1465263"/>
          </a:xfrm>
          <a:prstGeom prst="rect">
            <a:avLst/>
          </a:prstGeom>
          <a:noFill/>
          <a:ln w="9525">
            <a:noFill/>
            <a:miter lim="800000"/>
            <a:headEnd/>
            <a:tailEnd/>
          </a:ln>
        </p:spPr>
        <p:txBody>
          <a:bodyPr>
            <a:spAutoFit/>
          </a:bodyPr>
          <a:lstStyle/>
          <a:p>
            <a:pPr eaLnBrk="1" hangingPunct="1"/>
            <a:r>
              <a:rPr lang="en-US" sz="1800" b="1"/>
              <a:t>Switch to salt-tolerant crops (such as barley, cotton, sugarbeet)</a:t>
            </a:r>
          </a:p>
        </p:txBody>
      </p:sp>
      <p:sp>
        <p:nvSpPr>
          <p:cNvPr id="40971" name="Text Box 11"/>
          <p:cNvSpPr txBox="1">
            <a:spLocks noChangeArrowheads="1"/>
          </p:cNvSpPr>
          <p:nvPr/>
        </p:nvSpPr>
        <p:spPr bwMode="auto">
          <a:xfrm>
            <a:off x="5715000" y="2309813"/>
            <a:ext cx="1841500" cy="823912"/>
          </a:xfrm>
          <a:prstGeom prst="rect">
            <a:avLst/>
          </a:prstGeom>
          <a:noFill/>
          <a:ln w="9525">
            <a:noFill/>
            <a:miter lim="800000"/>
            <a:headEnd/>
            <a:tailEnd/>
          </a:ln>
        </p:spPr>
        <p:txBody>
          <a:bodyPr tIns="0" rIns="0" bIns="0">
            <a:spAutoFit/>
          </a:bodyPr>
          <a:lstStyle/>
          <a:p>
            <a:pPr eaLnBrk="1" hangingPunct="1"/>
            <a:r>
              <a:rPr lang="en-US" sz="1800" b="1"/>
              <a:t>Flush soil (expensive and wastes water)</a:t>
            </a:r>
          </a:p>
        </p:txBody>
      </p:sp>
      <p:sp>
        <p:nvSpPr>
          <p:cNvPr id="40972" name="Rectangle 12"/>
          <p:cNvSpPr>
            <a:spLocks noChangeArrowheads="1"/>
          </p:cNvSpPr>
          <p:nvPr/>
        </p:nvSpPr>
        <p:spPr bwMode="auto">
          <a:xfrm>
            <a:off x="5715000" y="3733800"/>
            <a:ext cx="2514600" cy="641350"/>
          </a:xfrm>
          <a:prstGeom prst="rect">
            <a:avLst/>
          </a:prstGeom>
          <a:noFill/>
          <a:ln w="9525">
            <a:noFill/>
            <a:miter lim="800000"/>
            <a:headEnd/>
            <a:tailEnd/>
          </a:ln>
        </p:spPr>
        <p:txBody>
          <a:bodyPr>
            <a:spAutoFit/>
          </a:bodyPr>
          <a:lstStyle/>
          <a:p>
            <a:pPr eaLnBrk="1" hangingPunct="1"/>
            <a:r>
              <a:rPr lang="en-US" sz="1800" b="1"/>
              <a:t>Stop growing crops for 2–5 years</a:t>
            </a:r>
          </a:p>
        </p:txBody>
      </p:sp>
      <p:sp>
        <p:nvSpPr>
          <p:cNvPr id="40973" name="Rectangle 13"/>
          <p:cNvSpPr>
            <a:spLocks noChangeArrowheads="1"/>
          </p:cNvSpPr>
          <p:nvPr/>
        </p:nvSpPr>
        <p:spPr bwMode="auto">
          <a:xfrm>
            <a:off x="5715000" y="4876800"/>
            <a:ext cx="2695575" cy="915988"/>
          </a:xfrm>
          <a:prstGeom prst="rect">
            <a:avLst/>
          </a:prstGeom>
          <a:noFill/>
          <a:ln w="9525">
            <a:noFill/>
            <a:miter lim="800000"/>
            <a:headEnd/>
            <a:tailEnd/>
          </a:ln>
        </p:spPr>
        <p:txBody>
          <a:bodyPr>
            <a:spAutoFit/>
          </a:bodyPr>
          <a:lstStyle/>
          <a:p>
            <a:pPr eaLnBrk="1" hangingPunct="1"/>
            <a:r>
              <a:rPr lang="en-US" sz="1800" b="1"/>
              <a:t>Install underground drainage systems (expensive)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228600" y="68263"/>
            <a:ext cx="8763000" cy="1455737"/>
          </a:xfrm>
        </p:spPr>
        <p:txBody>
          <a:bodyPr/>
          <a:lstStyle/>
          <a:p>
            <a:pPr eaLnBrk="1" hangingPunct="1">
              <a:defRPr/>
            </a:pPr>
            <a:r>
              <a:rPr lang="en-US" smtClean="0"/>
              <a:t>Salinization and Waterlogging of Soils: A Downside of Irrigation</a:t>
            </a:r>
          </a:p>
        </p:txBody>
      </p:sp>
      <p:sp>
        <p:nvSpPr>
          <p:cNvPr id="90115" name="Rectangle 3"/>
          <p:cNvSpPr>
            <a:spLocks noGrp="1" noChangeArrowheads="1"/>
          </p:cNvSpPr>
          <p:nvPr>
            <p:ph type="body" idx="1"/>
          </p:nvPr>
        </p:nvSpPr>
        <p:spPr>
          <a:xfrm>
            <a:off x="5486400" y="2209800"/>
            <a:ext cx="3476625" cy="4419600"/>
          </a:xfrm>
        </p:spPr>
        <p:txBody>
          <a:bodyPr/>
          <a:lstStyle/>
          <a:p>
            <a:pPr eaLnBrk="1" hangingPunct="1">
              <a:defRPr/>
            </a:pPr>
            <a:r>
              <a:rPr lang="en-US" smtClean="0"/>
              <a:t>Example of high evaporation, poor drainage, and severe salinization.</a:t>
            </a:r>
          </a:p>
          <a:p>
            <a:pPr eaLnBrk="1" hangingPunct="1">
              <a:defRPr/>
            </a:pPr>
            <a:r>
              <a:rPr lang="en-US" smtClean="0"/>
              <a:t>White alkaline salts have displaced cops.</a:t>
            </a:r>
          </a:p>
        </p:txBody>
      </p:sp>
      <p:sp>
        <p:nvSpPr>
          <p:cNvPr id="90116" name="Text Box 4"/>
          <p:cNvSpPr txBox="1">
            <a:spLocks noChangeArrowheads="1"/>
          </p:cNvSpPr>
          <p:nvPr/>
        </p:nvSpPr>
        <p:spPr bwMode="auto">
          <a:xfrm>
            <a:off x="7467600" y="6540500"/>
            <a:ext cx="1571625" cy="311150"/>
          </a:xfrm>
          <a:prstGeom prst="rect">
            <a:avLst/>
          </a:prstGeom>
          <a:noFill/>
          <a:ln w="9525" algn="ctr">
            <a:noFill/>
            <a:miter lim="800000"/>
            <a:headEnd/>
            <a:tailEnd/>
          </a:ln>
          <a:effectLst/>
        </p:spPr>
        <p:txBody>
          <a:bodyPr>
            <a:spAutoFit/>
          </a:bodyPr>
          <a:lstStyle/>
          <a:p>
            <a:pPr marL="342900" indent="-342900" eaLnBrk="1" hangingPunct="1">
              <a:lnSpc>
                <a:spcPct val="80000"/>
              </a:lnSpc>
              <a:spcBef>
                <a:spcPct val="50000"/>
              </a:spcBef>
              <a:buClr>
                <a:schemeClr val="hlink"/>
              </a:buClr>
              <a:buSzPct val="80000"/>
              <a:buFont typeface="Wingdings" pitchFamily="1" charset="2"/>
              <a:buNone/>
              <a:defRPr/>
            </a:pPr>
            <a:r>
              <a:rPr lang="en-US" sz="1800">
                <a:effectLst>
                  <a:outerShdw blurRad="38100" dist="38100" dir="2700000" algn="tl">
                    <a:srgbClr val="000000"/>
                  </a:outerShdw>
                </a:effectLst>
              </a:rPr>
              <a:t>Figure 13-14</a:t>
            </a:r>
          </a:p>
        </p:txBody>
      </p:sp>
      <p:pic>
        <p:nvPicPr>
          <p:cNvPr id="41989" name="Picture1" descr="1314"/>
          <p:cNvPicPr preferRelativeResize="0">
            <a:picLocks noChangeAspect="1" noChangeArrowheads="1"/>
          </p:cNvPicPr>
          <p:nvPr/>
        </p:nvPicPr>
        <p:blipFill>
          <a:blip r:embed="rId3" cstate="print"/>
          <a:srcRect/>
          <a:stretch>
            <a:fillRect/>
          </a:stretch>
        </p:blipFill>
        <p:spPr bwMode="auto">
          <a:xfrm>
            <a:off x="381000" y="1676400"/>
            <a:ext cx="4953000" cy="4752975"/>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228600" y="68263"/>
            <a:ext cx="8763000" cy="1684337"/>
          </a:xfrm>
        </p:spPr>
        <p:txBody>
          <a:bodyPr/>
          <a:lstStyle/>
          <a:p>
            <a:pPr eaLnBrk="1" hangingPunct="1">
              <a:defRPr/>
            </a:pPr>
            <a:r>
              <a:rPr lang="en-US" smtClean="0"/>
              <a:t>SUSTAINABLE AGRICULTURE THROUGH SOIL CONSERVATION</a:t>
            </a:r>
          </a:p>
        </p:txBody>
      </p:sp>
      <p:sp>
        <p:nvSpPr>
          <p:cNvPr id="92163" name="Rectangle 3"/>
          <p:cNvSpPr>
            <a:spLocks noGrp="1" noChangeArrowheads="1"/>
          </p:cNvSpPr>
          <p:nvPr>
            <p:ph type="body" idx="1"/>
          </p:nvPr>
        </p:nvSpPr>
        <p:spPr>
          <a:xfrm>
            <a:off x="228600" y="1752600"/>
            <a:ext cx="8734425" cy="4876800"/>
          </a:xfrm>
        </p:spPr>
        <p:txBody>
          <a:bodyPr/>
          <a:lstStyle/>
          <a:p>
            <a:pPr eaLnBrk="1" hangingPunct="1">
              <a:defRPr/>
            </a:pPr>
            <a:r>
              <a:rPr lang="en-US" dirty="0" smtClean="0"/>
              <a:t>Modern farm machinery can plant crops without disturbing soil (no-till and minimum tillage.</a:t>
            </a:r>
          </a:p>
          <a:p>
            <a:pPr lvl="1" eaLnBrk="1" hangingPunct="1">
              <a:defRPr/>
            </a:pPr>
            <a:r>
              <a:rPr lang="en-US" dirty="0" smtClean="0">
                <a:solidFill>
                  <a:srgbClr val="FFFF00"/>
                </a:solidFill>
              </a:rPr>
              <a:t>Conservation-tillage farming:</a:t>
            </a:r>
          </a:p>
          <a:p>
            <a:pPr lvl="2" eaLnBrk="1" hangingPunct="1">
              <a:defRPr/>
            </a:pPr>
            <a:r>
              <a:rPr lang="en-US" dirty="0" smtClean="0">
                <a:solidFill>
                  <a:srgbClr val="FFFF00"/>
                </a:solidFill>
              </a:rPr>
              <a:t>Increases crop yield.</a:t>
            </a:r>
          </a:p>
          <a:p>
            <a:pPr lvl="2" eaLnBrk="1" hangingPunct="1">
              <a:defRPr/>
            </a:pPr>
            <a:r>
              <a:rPr lang="en-US" dirty="0" smtClean="0">
                <a:solidFill>
                  <a:srgbClr val="FFFF00"/>
                </a:solidFill>
              </a:rPr>
              <a:t>Raises soil carbon content.</a:t>
            </a:r>
          </a:p>
          <a:p>
            <a:pPr lvl="2" eaLnBrk="1" hangingPunct="1">
              <a:defRPr/>
            </a:pPr>
            <a:r>
              <a:rPr lang="en-US" dirty="0" smtClean="0">
                <a:solidFill>
                  <a:srgbClr val="FFFF00"/>
                </a:solidFill>
              </a:rPr>
              <a:t>Lowers water use.</a:t>
            </a:r>
          </a:p>
          <a:p>
            <a:pPr lvl="2" eaLnBrk="1" hangingPunct="1">
              <a:defRPr/>
            </a:pPr>
            <a:r>
              <a:rPr lang="en-US" dirty="0" smtClean="0">
                <a:solidFill>
                  <a:srgbClr val="FFFF00"/>
                </a:solidFill>
              </a:rPr>
              <a:t>Lowers pesticides.</a:t>
            </a:r>
          </a:p>
          <a:p>
            <a:pPr lvl="2" eaLnBrk="1" hangingPunct="1">
              <a:defRPr/>
            </a:pPr>
            <a:r>
              <a:rPr lang="en-US" dirty="0" smtClean="0">
                <a:solidFill>
                  <a:srgbClr val="FFFF00"/>
                </a:solidFill>
              </a:rPr>
              <a:t>Uses less tractor fuel</a:t>
            </a:r>
            <a:r>
              <a:rPr lang="en-US" dirty="0" smtClean="0"/>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r>
              <a:rPr lang="en-US" smtClean="0"/>
              <a:t>Chapter Overview Questions (cont’d)</a:t>
            </a:r>
          </a:p>
        </p:txBody>
      </p:sp>
      <p:sp>
        <p:nvSpPr>
          <p:cNvPr id="12291" name="Rectangle 3"/>
          <p:cNvSpPr>
            <a:spLocks noGrp="1" noChangeArrowheads="1"/>
          </p:cNvSpPr>
          <p:nvPr>
            <p:ph type="body" idx="1"/>
          </p:nvPr>
        </p:nvSpPr>
        <p:spPr/>
        <p:txBody>
          <a:bodyPr/>
          <a:lstStyle/>
          <a:p>
            <a:pPr eaLnBrk="1" hangingPunct="1">
              <a:defRPr/>
            </a:pPr>
            <a:r>
              <a:rPr lang="en-US" smtClean="0"/>
              <a:t>How do government policies affect food production and food security?</a:t>
            </a:r>
          </a:p>
          <a:p>
            <a:pPr eaLnBrk="1" hangingPunct="1">
              <a:defRPr/>
            </a:pPr>
            <a:r>
              <a:rPr lang="en-US" smtClean="0"/>
              <a:t>How can we produce food more sustainably?</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1" descr="1316"/>
          <p:cNvPicPr>
            <a:picLocks noChangeAspect="1" noChangeArrowheads="1"/>
          </p:cNvPicPr>
          <p:nvPr/>
        </p:nvPicPr>
        <p:blipFill>
          <a:blip r:embed="rId3" cstate="print"/>
          <a:srcRect/>
          <a:stretch>
            <a:fillRect/>
          </a:stretch>
        </p:blipFill>
        <p:spPr bwMode="auto">
          <a:xfrm>
            <a:off x="381000" y="1981200"/>
            <a:ext cx="4522788" cy="3856038"/>
          </a:xfrm>
          <a:prstGeom prst="rect">
            <a:avLst/>
          </a:prstGeom>
          <a:noFill/>
          <a:ln w="9525">
            <a:noFill/>
            <a:miter lim="800000"/>
            <a:headEnd/>
            <a:tailEnd/>
          </a:ln>
        </p:spPr>
      </p:pic>
      <p:sp>
        <p:nvSpPr>
          <p:cNvPr id="94211" name="Rectangle 3"/>
          <p:cNvSpPr>
            <a:spLocks noGrp="1" noChangeArrowheads="1"/>
          </p:cNvSpPr>
          <p:nvPr>
            <p:ph type="title"/>
          </p:nvPr>
        </p:nvSpPr>
        <p:spPr>
          <a:xfrm>
            <a:off x="228600" y="68263"/>
            <a:ext cx="8763000" cy="1684337"/>
          </a:xfrm>
        </p:spPr>
        <p:txBody>
          <a:bodyPr/>
          <a:lstStyle/>
          <a:p>
            <a:pPr eaLnBrk="1" hangingPunct="1">
              <a:defRPr/>
            </a:pPr>
            <a:r>
              <a:rPr lang="en-US" dirty="0" smtClean="0">
                <a:solidFill>
                  <a:srgbClr val="FFFF00"/>
                </a:solidFill>
              </a:rPr>
              <a:t>SUSTAINABLE AGRICULTURE THROUGH SOIL CONSERVATION</a:t>
            </a:r>
          </a:p>
        </p:txBody>
      </p:sp>
      <p:sp>
        <p:nvSpPr>
          <p:cNvPr id="94212" name="Rectangle 4"/>
          <p:cNvSpPr>
            <a:spLocks noGrp="1" noChangeArrowheads="1"/>
          </p:cNvSpPr>
          <p:nvPr>
            <p:ph type="body" idx="1"/>
          </p:nvPr>
        </p:nvSpPr>
        <p:spPr>
          <a:xfrm>
            <a:off x="4953000" y="1905000"/>
            <a:ext cx="4010025" cy="4876800"/>
          </a:xfrm>
        </p:spPr>
        <p:txBody>
          <a:bodyPr/>
          <a:lstStyle/>
          <a:p>
            <a:pPr eaLnBrk="1" hangingPunct="1">
              <a:defRPr/>
            </a:pPr>
            <a:r>
              <a:rPr lang="en-US" dirty="0" smtClean="0">
                <a:solidFill>
                  <a:srgbClr val="FFFF00"/>
                </a:solidFill>
              </a:rPr>
              <a:t>Terracing, contour planting, strip cropping, alley cropping, and windbreaks can reduce soil erosion.</a:t>
            </a:r>
          </a:p>
        </p:txBody>
      </p:sp>
      <p:sp>
        <p:nvSpPr>
          <p:cNvPr id="94213" name="Text Box 5"/>
          <p:cNvSpPr txBox="1">
            <a:spLocks noChangeArrowheads="1"/>
          </p:cNvSpPr>
          <p:nvPr/>
        </p:nvSpPr>
        <p:spPr bwMode="auto">
          <a:xfrm>
            <a:off x="7467600" y="6540500"/>
            <a:ext cx="1571625" cy="311150"/>
          </a:xfrm>
          <a:prstGeom prst="rect">
            <a:avLst/>
          </a:prstGeom>
          <a:noFill/>
          <a:ln w="9525" algn="ctr">
            <a:noFill/>
            <a:miter lim="800000"/>
            <a:headEnd/>
            <a:tailEnd/>
          </a:ln>
          <a:effectLst/>
        </p:spPr>
        <p:txBody>
          <a:bodyPr>
            <a:spAutoFit/>
          </a:bodyPr>
          <a:lstStyle/>
          <a:p>
            <a:pPr marL="342900" indent="-342900" eaLnBrk="1" hangingPunct="1">
              <a:lnSpc>
                <a:spcPct val="80000"/>
              </a:lnSpc>
              <a:spcBef>
                <a:spcPct val="50000"/>
              </a:spcBef>
              <a:buClr>
                <a:schemeClr val="hlink"/>
              </a:buClr>
              <a:buSzPct val="80000"/>
              <a:buFont typeface="Wingdings" pitchFamily="1" charset="2"/>
              <a:buNone/>
              <a:defRPr/>
            </a:pPr>
            <a:r>
              <a:rPr lang="en-US" sz="1800">
                <a:effectLst>
                  <a:outerShdw blurRad="38100" dist="38100" dir="2700000" algn="tl">
                    <a:srgbClr val="000000"/>
                  </a:outerShdw>
                </a:effectLst>
              </a:rPr>
              <a:t>Figure 13-16</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228600" y="68263"/>
            <a:ext cx="8763000" cy="1684337"/>
          </a:xfrm>
        </p:spPr>
        <p:txBody>
          <a:bodyPr/>
          <a:lstStyle/>
          <a:p>
            <a:pPr eaLnBrk="1" hangingPunct="1">
              <a:defRPr/>
            </a:pPr>
            <a:r>
              <a:rPr lang="en-US" smtClean="0"/>
              <a:t>SUSTAINABLE AGRICULTURE THROUGH SOIL CONSERVATION</a:t>
            </a:r>
          </a:p>
        </p:txBody>
      </p:sp>
      <p:sp>
        <p:nvSpPr>
          <p:cNvPr id="96259" name="Rectangle 3"/>
          <p:cNvSpPr>
            <a:spLocks noGrp="1" noChangeArrowheads="1"/>
          </p:cNvSpPr>
          <p:nvPr>
            <p:ph type="body" idx="1"/>
          </p:nvPr>
        </p:nvSpPr>
        <p:spPr>
          <a:xfrm>
            <a:off x="228600" y="1752600"/>
            <a:ext cx="8734425" cy="4876800"/>
          </a:xfrm>
        </p:spPr>
        <p:txBody>
          <a:bodyPr/>
          <a:lstStyle/>
          <a:p>
            <a:pPr eaLnBrk="1" hangingPunct="1">
              <a:defRPr/>
            </a:pPr>
            <a:r>
              <a:rPr lang="en-US" dirty="0" smtClean="0">
                <a:solidFill>
                  <a:srgbClr val="FFFF00"/>
                </a:solidFill>
              </a:rPr>
              <a:t>Fertilizers can help restore soil nutrients, but runoff of inorganic fertilizers can cause water pollution.</a:t>
            </a:r>
          </a:p>
          <a:p>
            <a:pPr lvl="1" eaLnBrk="1" hangingPunct="1">
              <a:defRPr/>
            </a:pPr>
            <a:r>
              <a:rPr lang="en-US" b="1" i="1" dirty="0" smtClean="0">
                <a:solidFill>
                  <a:srgbClr val="FFFF00"/>
                </a:solidFill>
              </a:rPr>
              <a:t>Organic fertilizers</a:t>
            </a:r>
            <a:r>
              <a:rPr lang="en-US" dirty="0" smtClean="0">
                <a:solidFill>
                  <a:srgbClr val="FFFF00"/>
                </a:solidFill>
              </a:rPr>
              <a:t>: from plant and animal (fresh, manure, or compost) materials.</a:t>
            </a:r>
          </a:p>
          <a:p>
            <a:pPr lvl="1" eaLnBrk="1" hangingPunct="1">
              <a:defRPr/>
            </a:pPr>
            <a:r>
              <a:rPr lang="en-US" b="1" i="1" dirty="0" smtClean="0">
                <a:solidFill>
                  <a:srgbClr val="FFFF00"/>
                </a:solidFill>
              </a:rPr>
              <a:t>Commercial inorganic fertilizers</a:t>
            </a:r>
            <a:r>
              <a:rPr lang="en-US" dirty="0" smtClean="0">
                <a:solidFill>
                  <a:srgbClr val="FFFF00"/>
                </a:solidFill>
              </a:rPr>
              <a:t>: Active ingredients contain nitrogen, phosphorous, and potassium and other trace nutrients.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1" descr="1317"/>
          <p:cNvPicPr>
            <a:picLocks noChangeAspect="1" noChangeArrowheads="1"/>
          </p:cNvPicPr>
          <p:nvPr/>
        </p:nvPicPr>
        <p:blipFill>
          <a:blip r:embed="rId3" cstate="print"/>
          <a:srcRect/>
          <a:stretch>
            <a:fillRect/>
          </a:stretch>
        </p:blipFill>
        <p:spPr bwMode="auto">
          <a:xfrm>
            <a:off x="88900" y="1447800"/>
            <a:ext cx="8964613" cy="2706688"/>
          </a:xfrm>
          <a:prstGeom prst="rect">
            <a:avLst/>
          </a:prstGeom>
          <a:noFill/>
          <a:ln w="9525">
            <a:noFill/>
            <a:miter lim="800000"/>
            <a:headEnd/>
            <a:tailEnd/>
          </a:ln>
        </p:spPr>
      </p:pic>
      <p:sp>
        <p:nvSpPr>
          <p:cNvPr id="98307" name="Rectangle 3"/>
          <p:cNvSpPr>
            <a:spLocks noGrp="1" noChangeArrowheads="1"/>
          </p:cNvSpPr>
          <p:nvPr>
            <p:ph type="title"/>
          </p:nvPr>
        </p:nvSpPr>
        <p:spPr>
          <a:xfrm>
            <a:off x="228600" y="68263"/>
            <a:ext cx="8763000" cy="1455737"/>
          </a:xfrm>
        </p:spPr>
        <p:txBody>
          <a:bodyPr/>
          <a:lstStyle/>
          <a:p>
            <a:pPr eaLnBrk="1" hangingPunct="1">
              <a:defRPr/>
            </a:pPr>
            <a:r>
              <a:rPr lang="en-US" dirty="0" smtClean="0">
                <a:solidFill>
                  <a:srgbClr val="FFFF00"/>
                </a:solidFill>
              </a:rPr>
              <a:t>THE GREEN REVOLUTION AND ITS ENVIRONMENTAL IMPACT</a:t>
            </a:r>
          </a:p>
        </p:txBody>
      </p:sp>
      <p:sp>
        <p:nvSpPr>
          <p:cNvPr id="98308" name="Rectangle 4"/>
          <p:cNvSpPr>
            <a:spLocks noGrp="1" noChangeArrowheads="1"/>
          </p:cNvSpPr>
          <p:nvPr>
            <p:ph type="body" idx="1"/>
          </p:nvPr>
        </p:nvSpPr>
        <p:spPr>
          <a:xfrm>
            <a:off x="228600" y="4267200"/>
            <a:ext cx="8734425" cy="2590800"/>
          </a:xfrm>
        </p:spPr>
        <p:txBody>
          <a:bodyPr/>
          <a:lstStyle/>
          <a:p>
            <a:pPr eaLnBrk="1" hangingPunct="1">
              <a:lnSpc>
                <a:spcPct val="90000"/>
              </a:lnSpc>
              <a:defRPr/>
            </a:pPr>
            <a:r>
              <a:rPr lang="en-US" dirty="0" smtClean="0"/>
              <a:t>Since 1950, </a:t>
            </a:r>
            <a:r>
              <a:rPr lang="en-US" dirty="0" smtClean="0">
                <a:solidFill>
                  <a:srgbClr val="FFFF00"/>
                </a:solidFill>
              </a:rPr>
              <a:t>high-input agriculture has produced more crops per unit of land</a:t>
            </a:r>
            <a:r>
              <a:rPr lang="en-US" dirty="0" smtClean="0"/>
              <a:t>.</a:t>
            </a:r>
          </a:p>
          <a:p>
            <a:pPr eaLnBrk="1" hangingPunct="1">
              <a:lnSpc>
                <a:spcPct val="90000"/>
              </a:lnSpc>
              <a:defRPr/>
            </a:pPr>
            <a:r>
              <a:rPr lang="en-US" dirty="0" smtClean="0"/>
              <a:t>In 1967, </a:t>
            </a:r>
            <a:r>
              <a:rPr lang="en-US" dirty="0" smtClean="0">
                <a:solidFill>
                  <a:srgbClr val="FFFF00"/>
                </a:solidFill>
              </a:rPr>
              <a:t>fast growing dwarf varieties of rice and wheat were developed for tropics and subtropics.</a:t>
            </a:r>
          </a:p>
        </p:txBody>
      </p:sp>
      <p:sp>
        <p:nvSpPr>
          <p:cNvPr id="98309" name="Text Box 5"/>
          <p:cNvSpPr txBox="1">
            <a:spLocks noChangeArrowheads="1"/>
          </p:cNvSpPr>
          <p:nvPr/>
        </p:nvSpPr>
        <p:spPr bwMode="auto">
          <a:xfrm>
            <a:off x="7467600" y="6540500"/>
            <a:ext cx="1571625" cy="311150"/>
          </a:xfrm>
          <a:prstGeom prst="rect">
            <a:avLst/>
          </a:prstGeom>
          <a:noFill/>
          <a:ln w="9525" algn="ctr">
            <a:noFill/>
            <a:miter lim="800000"/>
            <a:headEnd/>
            <a:tailEnd/>
          </a:ln>
          <a:effectLst/>
        </p:spPr>
        <p:txBody>
          <a:bodyPr>
            <a:spAutoFit/>
          </a:bodyPr>
          <a:lstStyle/>
          <a:p>
            <a:pPr marL="342900" indent="-342900" eaLnBrk="1" hangingPunct="1">
              <a:lnSpc>
                <a:spcPct val="80000"/>
              </a:lnSpc>
              <a:spcBef>
                <a:spcPct val="50000"/>
              </a:spcBef>
              <a:buClr>
                <a:schemeClr val="hlink"/>
              </a:buClr>
              <a:buSzPct val="80000"/>
              <a:buFont typeface="Wingdings" pitchFamily="1" charset="2"/>
              <a:buNone/>
              <a:defRPr/>
            </a:pPr>
            <a:r>
              <a:rPr lang="en-US" sz="1800">
                <a:effectLst>
                  <a:outerShdw blurRad="38100" dist="38100" dir="2700000" algn="tl">
                    <a:srgbClr val="000000"/>
                  </a:outerShdw>
                </a:effectLst>
              </a:rPr>
              <a:t>Figure 13-17</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228600" y="68263"/>
            <a:ext cx="8763000" cy="1455737"/>
          </a:xfrm>
        </p:spPr>
        <p:txBody>
          <a:bodyPr/>
          <a:lstStyle/>
          <a:p>
            <a:pPr eaLnBrk="1" hangingPunct="1">
              <a:defRPr/>
            </a:pPr>
            <a:r>
              <a:rPr lang="en-US" smtClean="0"/>
              <a:t>THE GREEN REVOLUTION AND ITS ENVIRONMENTAL IMPACT</a:t>
            </a:r>
          </a:p>
        </p:txBody>
      </p:sp>
      <p:sp>
        <p:nvSpPr>
          <p:cNvPr id="100355" name="Rectangle 3"/>
          <p:cNvSpPr>
            <a:spLocks noGrp="1" noChangeArrowheads="1"/>
          </p:cNvSpPr>
          <p:nvPr>
            <p:ph type="body" idx="1"/>
          </p:nvPr>
        </p:nvSpPr>
        <p:spPr>
          <a:xfrm>
            <a:off x="228600" y="1600200"/>
            <a:ext cx="8734425" cy="5257800"/>
          </a:xfrm>
        </p:spPr>
        <p:txBody>
          <a:bodyPr/>
          <a:lstStyle/>
          <a:p>
            <a:pPr eaLnBrk="1" hangingPunct="1">
              <a:defRPr/>
            </a:pPr>
            <a:r>
              <a:rPr lang="en-US" dirty="0" smtClean="0">
                <a:solidFill>
                  <a:srgbClr val="FFFF00"/>
                </a:solidFill>
              </a:rPr>
              <a:t>Lack of water, high costs for small farmers, and physical limits to increasing crop yields hinder expansion of the green revolution.</a:t>
            </a:r>
          </a:p>
          <a:p>
            <a:pPr eaLnBrk="1" hangingPunct="1">
              <a:defRPr/>
            </a:pPr>
            <a:r>
              <a:rPr lang="en-US" dirty="0" smtClean="0">
                <a:solidFill>
                  <a:srgbClr val="FFFF00"/>
                </a:solidFill>
              </a:rPr>
              <a:t>Since 1978 the amount of irrigated land per person has declined due to:</a:t>
            </a:r>
          </a:p>
          <a:p>
            <a:pPr lvl="1" eaLnBrk="1" hangingPunct="1">
              <a:defRPr/>
            </a:pPr>
            <a:r>
              <a:rPr lang="en-US" dirty="0" smtClean="0">
                <a:solidFill>
                  <a:srgbClr val="FFFF00"/>
                </a:solidFill>
              </a:rPr>
              <a:t>Depletion of underground water supplies.</a:t>
            </a:r>
          </a:p>
          <a:p>
            <a:pPr lvl="1" eaLnBrk="1" hangingPunct="1">
              <a:defRPr/>
            </a:pPr>
            <a:r>
              <a:rPr lang="en-US" dirty="0" smtClean="0">
                <a:solidFill>
                  <a:srgbClr val="FFFF00"/>
                </a:solidFill>
              </a:rPr>
              <a:t>Inefficient irrigation methods.</a:t>
            </a:r>
          </a:p>
          <a:p>
            <a:pPr lvl="1" eaLnBrk="1" hangingPunct="1">
              <a:defRPr/>
            </a:pPr>
            <a:r>
              <a:rPr lang="en-US" dirty="0" smtClean="0">
                <a:solidFill>
                  <a:srgbClr val="FFFF00"/>
                </a:solidFill>
              </a:rPr>
              <a:t>Salt build-up.</a:t>
            </a:r>
          </a:p>
          <a:p>
            <a:pPr lvl="1" eaLnBrk="1" hangingPunct="1">
              <a:defRPr/>
            </a:pPr>
            <a:r>
              <a:rPr lang="en-US" dirty="0" smtClean="0">
                <a:solidFill>
                  <a:srgbClr val="FFFF00"/>
                </a:solidFill>
              </a:rPr>
              <a:t>Cost of irrigating crops.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228600" y="68263"/>
            <a:ext cx="8763000" cy="1455737"/>
          </a:xfrm>
        </p:spPr>
        <p:txBody>
          <a:bodyPr/>
          <a:lstStyle/>
          <a:p>
            <a:pPr eaLnBrk="1" hangingPunct="1">
              <a:defRPr/>
            </a:pPr>
            <a:r>
              <a:rPr lang="en-US" smtClean="0"/>
              <a:t>THE GREEN REVOLUTION AND ITS ENVIRONMENTAL IMPACT</a:t>
            </a:r>
          </a:p>
        </p:txBody>
      </p:sp>
      <p:sp>
        <p:nvSpPr>
          <p:cNvPr id="102403" name="Rectangle 3"/>
          <p:cNvSpPr>
            <a:spLocks noGrp="1" noChangeArrowheads="1"/>
          </p:cNvSpPr>
          <p:nvPr>
            <p:ph type="body" idx="1"/>
          </p:nvPr>
        </p:nvSpPr>
        <p:spPr>
          <a:xfrm>
            <a:off x="228600" y="1600200"/>
            <a:ext cx="8734425" cy="5257800"/>
          </a:xfrm>
        </p:spPr>
        <p:txBody>
          <a:bodyPr/>
          <a:lstStyle/>
          <a:p>
            <a:pPr eaLnBrk="1" hangingPunct="1">
              <a:defRPr/>
            </a:pPr>
            <a:r>
              <a:rPr lang="en-US" dirty="0" smtClean="0">
                <a:solidFill>
                  <a:srgbClr val="FFFF00"/>
                </a:solidFill>
              </a:rPr>
              <a:t>Modern agriculture has a greater harmful environmental impact than any human activity.</a:t>
            </a:r>
          </a:p>
          <a:p>
            <a:pPr eaLnBrk="1" hangingPunct="1">
              <a:defRPr/>
            </a:pPr>
            <a:r>
              <a:rPr lang="en-US" dirty="0" smtClean="0"/>
              <a:t>Loss of a variety of genetically different crop and livestock strains might limit raw material needed for future green and gene revolutions.</a:t>
            </a:r>
          </a:p>
          <a:p>
            <a:pPr lvl="1" eaLnBrk="1" hangingPunct="1">
              <a:defRPr/>
            </a:pPr>
            <a:r>
              <a:rPr lang="en-US" dirty="0" smtClean="0"/>
              <a:t>In the U.S., 97% of the food plant varieties available in the 1940 no longer exist in large quantities.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1318"/>
          <p:cNvPicPr>
            <a:picLocks noChangeAspect="1" noChangeArrowheads="1"/>
          </p:cNvPicPr>
          <p:nvPr/>
        </p:nvPicPr>
        <p:blipFill>
          <a:blip r:embed="rId3" cstate="print"/>
          <a:srcRect/>
          <a:stretch>
            <a:fillRect/>
          </a:stretch>
        </p:blipFill>
        <p:spPr bwMode="auto">
          <a:xfrm>
            <a:off x="90488" y="265113"/>
            <a:ext cx="8964612" cy="6329362"/>
          </a:xfrm>
          <a:prstGeom prst="rect">
            <a:avLst/>
          </a:prstGeom>
          <a:noFill/>
          <a:ln w="9525">
            <a:noFill/>
            <a:miter lim="800000"/>
            <a:headEnd/>
            <a:tailEnd/>
          </a:ln>
        </p:spPr>
      </p:pic>
      <p:sp>
        <p:nvSpPr>
          <p:cNvPr id="49155" name="Rectangle 3" hidden="1"/>
          <p:cNvSpPr>
            <a:spLocks noGrp="1" noChangeArrowheads="1"/>
          </p:cNvSpPr>
          <p:nvPr>
            <p:ph type="title"/>
          </p:nvPr>
        </p:nvSpPr>
        <p:spPr bwMode="auto">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1" hangingPunct="1"/>
            <a:r>
              <a:rPr lang="en-US" b="1" smtClean="0"/>
              <a:t>	</a:t>
            </a:r>
          </a:p>
        </p:txBody>
      </p:sp>
      <p:sp>
        <p:nvSpPr>
          <p:cNvPr id="49156" name="Rectangle 4"/>
          <p:cNvSpPr>
            <a:spLocks noChangeArrowheads="1"/>
          </p:cNvSpPr>
          <p:nvPr/>
        </p:nvSpPr>
        <p:spPr bwMode="auto">
          <a:xfrm>
            <a:off x="7564438" y="6562725"/>
            <a:ext cx="1579562" cy="295275"/>
          </a:xfrm>
          <a:prstGeom prst="rect">
            <a:avLst/>
          </a:prstGeom>
          <a:noFill/>
          <a:ln w="9525">
            <a:noFill/>
            <a:miter lim="800000"/>
            <a:headEnd/>
            <a:tailEnd/>
          </a:ln>
        </p:spPr>
        <p:txBody>
          <a:bodyPr wrap="none" lIns="82058" tIns="41029" rIns="82058" bIns="41029"/>
          <a:lstStyle/>
          <a:p>
            <a:pPr algn="r" defTabSz="820738"/>
            <a:r>
              <a:rPr lang="en-US" sz="1400" b="1"/>
              <a:t>Fig. 13-18, p. 285</a:t>
            </a:r>
          </a:p>
        </p:txBody>
      </p:sp>
      <p:sp>
        <p:nvSpPr>
          <p:cNvPr id="49157" name="Text Box 5"/>
          <p:cNvSpPr txBox="1">
            <a:spLocks noChangeArrowheads="1"/>
          </p:cNvSpPr>
          <p:nvPr/>
        </p:nvSpPr>
        <p:spPr bwMode="auto">
          <a:xfrm>
            <a:off x="76200" y="2527300"/>
            <a:ext cx="2159000" cy="336550"/>
          </a:xfrm>
          <a:prstGeom prst="rect">
            <a:avLst/>
          </a:prstGeom>
          <a:noFill/>
          <a:ln w="9525">
            <a:noFill/>
            <a:miter lim="800000"/>
            <a:headEnd/>
            <a:tailEnd/>
          </a:ln>
        </p:spPr>
        <p:txBody>
          <a:bodyPr>
            <a:spAutoFit/>
          </a:bodyPr>
          <a:lstStyle/>
          <a:p>
            <a:pPr eaLnBrk="1" hangingPunct="1"/>
            <a:r>
              <a:rPr lang="en-US" sz="1600" b="1"/>
              <a:t>Biodiversity Loss </a:t>
            </a:r>
          </a:p>
        </p:txBody>
      </p:sp>
      <p:sp>
        <p:nvSpPr>
          <p:cNvPr id="49158" name="Text Box 6"/>
          <p:cNvSpPr txBox="1">
            <a:spLocks noChangeArrowheads="1"/>
          </p:cNvSpPr>
          <p:nvPr/>
        </p:nvSpPr>
        <p:spPr bwMode="auto">
          <a:xfrm>
            <a:off x="2468563" y="2527300"/>
            <a:ext cx="673100" cy="336550"/>
          </a:xfrm>
          <a:prstGeom prst="rect">
            <a:avLst/>
          </a:prstGeom>
          <a:noFill/>
          <a:ln w="9525">
            <a:noFill/>
            <a:miter lim="800000"/>
            <a:headEnd/>
            <a:tailEnd/>
          </a:ln>
        </p:spPr>
        <p:txBody>
          <a:bodyPr>
            <a:spAutoFit/>
          </a:bodyPr>
          <a:lstStyle/>
          <a:p>
            <a:pPr eaLnBrk="1" hangingPunct="1"/>
            <a:r>
              <a:rPr lang="en-US" sz="1600" b="1"/>
              <a:t>Soil </a:t>
            </a:r>
          </a:p>
        </p:txBody>
      </p:sp>
      <p:sp>
        <p:nvSpPr>
          <p:cNvPr id="49159" name="Text Box 7"/>
          <p:cNvSpPr txBox="1">
            <a:spLocks noChangeArrowheads="1"/>
          </p:cNvSpPr>
          <p:nvPr/>
        </p:nvSpPr>
        <p:spPr bwMode="auto">
          <a:xfrm>
            <a:off x="4206875" y="2597150"/>
            <a:ext cx="889000" cy="276225"/>
          </a:xfrm>
          <a:prstGeom prst="rect">
            <a:avLst/>
          </a:prstGeom>
          <a:noFill/>
          <a:ln w="9525">
            <a:noFill/>
            <a:miter lim="800000"/>
            <a:headEnd/>
            <a:tailEnd/>
          </a:ln>
        </p:spPr>
        <p:txBody>
          <a:bodyPr>
            <a:spAutoFit/>
          </a:bodyPr>
          <a:lstStyle/>
          <a:p>
            <a:pPr eaLnBrk="1" hangingPunct="1">
              <a:lnSpc>
                <a:spcPct val="75000"/>
              </a:lnSpc>
            </a:pPr>
            <a:r>
              <a:rPr lang="en-US" sz="1600" b="1"/>
              <a:t>Water </a:t>
            </a:r>
          </a:p>
        </p:txBody>
      </p:sp>
      <p:sp>
        <p:nvSpPr>
          <p:cNvPr id="49160" name="Text Box 8"/>
          <p:cNvSpPr txBox="1">
            <a:spLocks noChangeArrowheads="1"/>
          </p:cNvSpPr>
          <p:nvPr/>
        </p:nvSpPr>
        <p:spPr bwMode="auto">
          <a:xfrm>
            <a:off x="5661025" y="2527300"/>
            <a:ext cx="1612900" cy="336550"/>
          </a:xfrm>
          <a:prstGeom prst="rect">
            <a:avLst/>
          </a:prstGeom>
          <a:noFill/>
          <a:ln w="9525">
            <a:noFill/>
            <a:miter lim="800000"/>
            <a:headEnd/>
            <a:tailEnd/>
          </a:ln>
        </p:spPr>
        <p:txBody>
          <a:bodyPr>
            <a:spAutoFit/>
          </a:bodyPr>
          <a:lstStyle/>
          <a:p>
            <a:pPr eaLnBrk="1" hangingPunct="1"/>
            <a:r>
              <a:rPr lang="en-US" sz="1600" b="1"/>
              <a:t>Air Pollution </a:t>
            </a:r>
          </a:p>
        </p:txBody>
      </p:sp>
      <p:sp>
        <p:nvSpPr>
          <p:cNvPr id="49161" name="Text Box 9"/>
          <p:cNvSpPr txBox="1">
            <a:spLocks noChangeArrowheads="1"/>
          </p:cNvSpPr>
          <p:nvPr/>
        </p:nvSpPr>
        <p:spPr bwMode="auto">
          <a:xfrm>
            <a:off x="7429500" y="2527300"/>
            <a:ext cx="1790700" cy="336550"/>
          </a:xfrm>
          <a:prstGeom prst="rect">
            <a:avLst/>
          </a:prstGeom>
          <a:noFill/>
          <a:ln w="9525">
            <a:noFill/>
            <a:miter lim="800000"/>
            <a:headEnd/>
            <a:tailEnd/>
          </a:ln>
        </p:spPr>
        <p:txBody>
          <a:bodyPr>
            <a:spAutoFit/>
          </a:bodyPr>
          <a:lstStyle/>
          <a:p>
            <a:pPr eaLnBrk="1" hangingPunct="1"/>
            <a:r>
              <a:rPr lang="en-US" sz="1600" b="1"/>
              <a:t>Human Health </a:t>
            </a:r>
          </a:p>
        </p:txBody>
      </p:sp>
      <p:sp>
        <p:nvSpPr>
          <p:cNvPr id="49162" name="Text Box 10"/>
          <p:cNvSpPr txBox="1">
            <a:spLocks noChangeArrowheads="1"/>
          </p:cNvSpPr>
          <p:nvPr/>
        </p:nvSpPr>
        <p:spPr bwMode="auto">
          <a:xfrm>
            <a:off x="76200" y="2798763"/>
            <a:ext cx="1778000" cy="1155700"/>
          </a:xfrm>
          <a:prstGeom prst="rect">
            <a:avLst/>
          </a:prstGeom>
          <a:noFill/>
          <a:ln w="9525">
            <a:noFill/>
            <a:miter lim="800000"/>
            <a:headEnd/>
            <a:tailEnd/>
          </a:ln>
        </p:spPr>
        <p:txBody>
          <a:bodyPr>
            <a:spAutoFit/>
          </a:bodyPr>
          <a:lstStyle/>
          <a:p>
            <a:pPr eaLnBrk="1" hangingPunct="1"/>
            <a:r>
              <a:rPr lang="en-US" sz="1400" b="1"/>
              <a:t>Loss and degradation of grasslands, forests, and wetlands</a:t>
            </a:r>
          </a:p>
        </p:txBody>
      </p:sp>
      <p:sp>
        <p:nvSpPr>
          <p:cNvPr id="49163" name="Text Box 11"/>
          <p:cNvSpPr txBox="1">
            <a:spLocks noChangeArrowheads="1"/>
          </p:cNvSpPr>
          <p:nvPr/>
        </p:nvSpPr>
        <p:spPr bwMode="auto">
          <a:xfrm>
            <a:off x="1905000" y="2798763"/>
            <a:ext cx="1041400" cy="304800"/>
          </a:xfrm>
          <a:prstGeom prst="rect">
            <a:avLst/>
          </a:prstGeom>
          <a:noFill/>
          <a:ln w="9525">
            <a:noFill/>
            <a:miter lim="800000"/>
            <a:headEnd/>
            <a:tailEnd/>
          </a:ln>
        </p:spPr>
        <p:txBody>
          <a:bodyPr>
            <a:spAutoFit/>
          </a:bodyPr>
          <a:lstStyle/>
          <a:p>
            <a:pPr eaLnBrk="1" hangingPunct="1"/>
            <a:r>
              <a:rPr lang="en-US" sz="1400" b="1"/>
              <a:t>Erosion</a:t>
            </a:r>
          </a:p>
        </p:txBody>
      </p:sp>
      <p:sp>
        <p:nvSpPr>
          <p:cNvPr id="49164" name="Text Box 12"/>
          <p:cNvSpPr txBox="1">
            <a:spLocks noChangeArrowheads="1"/>
          </p:cNvSpPr>
          <p:nvPr/>
        </p:nvSpPr>
        <p:spPr bwMode="auto">
          <a:xfrm>
            <a:off x="3406775" y="2798763"/>
            <a:ext cx="1524000" cy="252412"/>
          </a:xfrm>
          <a:prstGeom prst="rect">
            <a:avLst/>
          </a:prstGeom>
          <a:noFill/>
          <a:ln w="9525">
            <a:noFill/>
            <a:miter lim="800000"/>
            <a:headEnd/>
            <a:tailEnd/>
          </a:ln>
        </p:spPr>
        <p:txBody>
          <a:bodyPr>
            <a:spAutoFit/>
          </a:bodyPr>
          <a:lstStyle/>
          <a:p>
            <a:pPr eaLnBrk="1" hangingPunct="1">
              <a:lnSpc>
                <a:spcPct val="75000"/>
              </a:lnSpc>
            </a:pPr>
            <a:r>
              <a:rPr lang="en-US" sz="1400" b="1"/>
              <a:t>Water waste</a:t>
            </a:r>
          </a:p>
        </p:txBody>
      </p:sp>
      <p:sp>
        <p:nvSpPr>
          <p:cNvPr id="49165" name="Text Box 13"/>
          <p:cNvSpPr txBox="1">
            <a:spLocks noChangeArrowheads="1"/>
          </p:cNvSpPr>
          <p:nvPr/>
        </p:nvSpPr>
        <p:spPr bwMode="auto">
          <a:xfrm>
            <a:off x="5665788" y="2819400"/>
            <a:ext cx="1878012" cy="635000"/>
          </a:xfrm>
          <a:prstGeom prst="rect">
            <a:avLst/>
          </a:prstGeom>
          <a:noFill/>
          <a:ln w="9525">
            <a:noFill/>
            <a:miter lim="800000"/>
            <a:headEnd/>
            <a:tailEnd/>
          </a:ln>
        </p:spPr>
        <p:txBody>
          <a:bodyPr>
            <a:spAutoFit/>
          </a:bodyPr>
          <a:lstStyle/>
          <a:p>
            <a:pPr eaLnBrk="1" hangingPunct="1">
              <a:lnSpc>
                <a:spcPct val="85000"/>
              </a:lnSpc>
            </a:pPr>
            <a:r>
              <a:rPr lang="en-US" sz="1400" b="1"/>
              <a:t>Greenhouse gas emissions from fossil fuel use</a:t>
            </a:r>
          </a:p>
        </p:txBody>
      </p:sp>
      <p:sp>
        <p:nvSpPr>
          <p:cNvPr id="49166" name="Text Box 14"/>
          <p:cNvSpPr txBox="1">
            <a:spLocks noChangeArrowheads="1"/>
          </p:cNvSpPr>
          <p:nvPr/>
        </p:nvSpPr>
        <p:spPr bwMode="auto">
          <a:xfrm>
            <a:off x="7402513" y="2813050"/>
            <a:ext cx="1741487" cy="454025"/>
          </a:xfrm>
          <a:prstGeom prst="rect">
            <a:avLst/>
          </a:prstGeom>
          <a:noFill/>
          <a:ln w="9525">
            <a:noFill/>
            <a:miter lim="800000"/>
            <a:headEnd/>
            <a:tailEnd/>
          </a:ln>
        </p:spPr>
        <p:txBody>
          <a:bodyPr>
            <a:spAutoFit/>
          </a:bodyPr>
          <a:lstStyle/>
          <a:p>
            <a:pPr eaLnBrk="1" hangingPunct="1">
              <a:lnSpc>
                <a:spcPct val="85000"/>
              </a:lnSpc>
            </a:pPr>
            <a:r>
              <a:rPr lang="en-US" sz="1400" b="1"/>
              <a:t>Nitrates in drinking water</a:t>
            </a:r>
          </a:p>
        </p:txBody>
      </p:sp>
      <p:sp>
        <p:nvSpPr>
          <p:cNvPr id="49167" name="Text Box 15"/>
          <p:cNvSpPr txBox="1">
            <a:spLocks noChangeArrowheads="1"/>
          </p:cNvSpPr>
          <p:nvPr/>
        </p:nvSpPr>
        <p:spPr bwMode="auto">
          <a:xfrm>
            <a:off x="1905000" y="3135313"/>
            <a:ext cx="1828800" cy="304800"/>
          </a:xfrm>
          <a:prstGeom prst="rect">
            <a:avLst/>
          </a:prstGeom>
          <a:noFill/>
          <a:ln w="9525">
            <a:noFill/>
            <a:miter lim="800000"/>
            <a:headEnd/>
            <a:tailEnd/>
          </a:ln>
        </p:spPr>
        <p:txBody>
          <a:bodyPr>
            <a:spAutoFit/>
          </a:bodyPr>
          <a:lstStyle/>
          <a:p>
            <a:pPr eaLnBrk="1" hangingPunct="1"/>
            <a:r>
              <a:rPr lang="en-US" sz="1400" b="1"/>
              <a:t>Loss of fertility</a:t>
            </a:r>
          </a:p>
        </p:txBody>
      </p:sp>
      <p:sp>
        <p:nvSpPr>
          <p:cNvPr id="49168" name="Text Box 16"/>
          <p:cNvSpPr txBox="1">
            <a:spLocks noChangeArrowheads="1"/>
          </p:cNvSpPr>
          <p:nvPr/>
        </p:nvSpPr>
        <p:spPr bwMode="auto">
          <a:xfrm>
            <a:off x="3406775" y="3132138"/>
            <a:ext cx="2070100" cy="252412"/>
          </a:xfrm>
          <a:prstGeom prst="rect">
            <a:avLst/>
          </a:prstGeom>
          <a:noFill/>
          <a:ln w="9525">
            <a:noFill/>
            <a:miter lim="800000"/>
            <a:headEnd/>
            <a:tailEnd/>
          </a:ln>
        </p:spPr>
        <p:txBody>
          <a:bodyPr>
            <a:spAutoFit/>
          </a:bodyPr>
          <a:lstStyle/>
          <a:p>
            <a:pPr eaLnBrk="1" hangingPunct="1">
              <a:lnSpc>
                <a:spcPct val="75000"/>
              </a:lnSpc>
            </a:pPr>
            <a:r>
              <a:rPr lang="en-US" sz="1400" b="1"/>
              <a:t>Aquifer depletion</a:t>
            </a:r>
          </a:p>
        </p:txBody>
      </p:sp>
      <p:sp>
        <p:nvSpPr>
          <p:cNvPr id="49169" name="Text Box 17"/>
          <p:cNvSpPr txBox="1">
            <a:spLocks noChangeArrowheads="1"/>
          </p:cNvSpPr>
          <p:nvPr/>
        </p:nvSpPr>
        <p:spPr bwMode="auto">
          <a:xfrm>
            <a:off x="7402513" y="3411538"/>
            <a:ext cx="1741487" cy="815975"/>
          </a:xfrm>
          <a:prstGeom prst="rect">
            <a:avLst/>
          </a:prstGeom>
          <a:noFill/>
          <a:ln w="9525">
            <a:noFill/>
            <a:miter lim="800000"/>
            <a:headEnd/>
            <a:tailEnd/>
          </a:ln>
        </p:spPr>
        <p:txBody>
          <a:bodyPr>
            <a:spAutoFit/>
          </a:bodyPr>
          <a:lstStyle/>
          <a:p>
            <a:pPr eaLnBrk="1" hangingPunct="1">
              <a:lnSpc>
                <a:spcPct val="85000"/>
              </a:lnSpc>
            </a:pPr>
            <a:r>
              <a:rPr lang="en-US" sz="1400" b="1"/>
              <a:t>Pesticide residues in drinking water, food, and air</a:t>
            </a:r>
          </a:p>
        </p:txBody>
      </p:sp>
      <p:sp>
        <p:nvSpPr>
          <p:cNvPr id="49170" name="Text Box 18"/>
          <p:cNvSpPr txBox="1">
            <a:spLocks noChangeArrowheads="1"/>
          </p:cNvSpPr>
          <p:nvPr/>
        </p:nvSpPr>
        <p:spPr bwMode="auto">
          <a:xfrm>
            <a:off x="1905000" y="3455988"/>
            <a:ext cx="1460500" cy="304800"/>
          </a:xfrm>
          <a:prstGeom prst="rect">
            <a:avLst/>
          </a:prstGeom>
          <a:noFill/>
          <a:ln w="9525">
            <a:noFill/>
            <a:miter lim="800000"/>
            <a:headEnd/>
            <a:tailEnd/>
          </a:ln>
        </p:spPr>
        <p:txBody>
          <a:bodyPr>
            <a:spAutoFit/>
          </a:bodyPr>
          <a:lstStyle/>
          <a:p>
            <a:pPr eaLnBrk="1" hangingPunct="1"/>
            <a:r>
              <a:rPr lang="en-US" sz="1400" b="1"/>
              <a:t>Salinization</a:t>
            </a:r>
          </a:p>
        </p:txBody>
      </p:sp>
      <p:sp>
        <p:nvSpPr>
          <p:cNvPr id="49171" name="Text Box 19"/>
          <p:cNvSpPr txBox="1">
            <a:spLocks noChangeArrowheads="1"/>
          </p:cNvSpPr>
          <p:nvPr/>
        </p:nvSpPr>
        <p:spPr bwMode="auto">
          <a:xfrm>
            <a:off x="3406775" y="3467100"/>
            <a:ext cx="2232025" cy="573088"/>
          </a:xfrm>
          <a:prstGeom prst="rect">
            <a:avLst/>
          </a:prstGeom>
          <a:noFill/>
          <a:ln w="9525">
            <a:noFill/>
            <a:miter lim="800000"/>
            <a:headEnd/>
            <a:tailEnd/>
          </a:ln>
        </p:spPr>
        <p:txBody>
          <a:bodyPr>
            <a:spAutoFit/>
          </a:bodyPr>
          <a:lstStyle/>
          <a:p>
            <a:pPr eaLnBrk="1" hangingPunct="1">
              <a:lnSpc>
                <a:spcPct val="75000"/>
              </a:lnSpc>
            </a:pPr>
            <a:r>
              <a:rPr lang="en-US" sz="1400" b="1"/>
              <a:t>Increased runoff and flooding from cleared land</a:t>
            </a:r>
          </a:p>
        </p:txBody>
      </p:sp>
      <p:sp>
        <p:nvSpPr>
          <p:cNvPr id="49172" name="Text Box 20"/>
          <p:cNvSpPr txBox="1">
            <a:spLocks noChangeArrowheads="1"/>
          </p:cNvSpPr>
          <p:nvPr/>
        </p:nvSpPr>
        <p:spPr bwMode="auto">
          <a:xfrm>
            <a:off x="5665788" y="3638550"/>
            <a:ext cx="1954212" cy="454025"/>
          </a:xfrm>
          <a:prstGeom prst="rect">
            <a:avLst/>
          </a:prstGeom>
          <a:noFill/>
          <a:ln w="9525">
            <a:noFill/>
            <a:miter lim="800000"/>
            <a:headEnd/>
            <a:tailEnd/>
          </a:ln>
        </p:spPr>
        <p:txBody>
          <a:bodyPr>
            <a:spAutoFit/>
          </a:bodyPr>
          <a:lstStyle/>
          <a:p>
            <a:pPr eaLnBrk="1" hangingPunct="1">
              <a:lnSpc>
                <a:spcPct val="85000"/>
              </a:lnSpc>
            </a:pPr>
            <a:r>
              <a:rPr lang="en-US" sz="1400" b="1"/>
              <a:t>Other air pollutants from fossil fuel use</a:t>
            </a:r>
          </a:p>
        </p:txBody>
      </p:sp>
      <p:sp>
        <p:nvSpPr>
          <p:cNvPr id="49173" name="Text Box 21"/>
          <p:cNvSpPr txBox="1">
            <a:spLocks noChangeArrowheads="1"/>
          </p:cNvSpPr>
          <p:nvPr/>
        </p:nvSpPr>
        <p:spPr bwMode="auto">
          <a:xfrm>
            <a:off x="76200" y="4117975"/>
            <a:ext cx="1905000" cy="517525"/>
          </a:xfrm>
          <a:prstGeom prst="rect">
            <a:avLst/>
          </a:prstGeom>
          <a:noFill/>
          <a:ln w="9525">
            <a:noFill/>
            <a:miter lim="800000"/>
            <a:headEnd/>
            <a:tailEnd/>
          </a:ln>
        </p:spPr>
        <p:txBody>
          <a:bodyPr>
            <a:spAutoFit/>
          </a:bodyPr>
          <a:lstStyle/>
          <a:p>
            <a:pPr eaLnBrk="1" hangingPunct="1"/>
            <a:r>
              <a:rPr lang="en-US" sz="1400" b="1"/>
              <a:t>Fish kills from pesticide runoff</a:t>
            </a:r>
          </a:p>
        </p:txBody>
      </p:sp>
      <p:sp>
        <p:nvSpPr>
          <p:cNvPr id="49174" name="Text Box 22"/>
          <p:cNvSpPr txBox="1">
            <a:spLocks noChangeArrowheads="1"/>
          </p:cNvSpPr>
          <p:nvPr/>
        </p:nvSpPr>
        <p:spPr bwMode="auto">
          <a:xfrm>
            <a:off x="1905000" y="3776663"/>
            <a:ext cx="1651000" cy="304800"/>
          </a:xfrm>
          <a:prstGeom prst="rect">
            <a:avLst/>
          </a:prstGeom>
          <a:noFill/>
          <a:ln w="9525">
            <a:noFill/>
            <a:miter lim="800000"/>
            <a:headEnd/>
            <a:tailEnd/>
          </a:ln>
        </p:spPr>
        <p:txBody>
          <a:bodyPr>
            <a:spAutoFit/>
          </a:bodyPr>
          <a:lstStyle/>
          <a:p>
            <a:pPr eaLnBrk="1" hangingPunct="1"/>
            <a:r>
              <a:rPr lang="en-US" sz="1400" b="1"/>
              <a:t>Waterlogging</a:t>
            </a:r>
          </a:p>
        </p:txBody>
      </p:sp>
      <p:sp>
        <p:nvSpPr>
          <p:cNvPr id="49175" name="Text Box 23"/>
          <p:cNvSpPr txBox="1">
            <a:spLocks noChangeArrowheads="1"/>
          </p:cNvSpPr>
          <p:nvPr/>
        </p:nvSpPr>
        <p:spPr bwMode="auto">
          <a:xfrm>
            <a:off x="3406775" y="4122738"/>
            <a:ext cx="2247900" cy="412750"/>
          </a:xfrm>
          <a:prstGeom prst="rect">
            <a:avLst/>
          </a:prstGeom>
          <a:noFill/>
          <a:ln w="9525">
            <a:noFill/>
            <a:miter lim="800000"/>
            <a:headEnd/>
            <a:tailEnd/>
          </a:ln>
        </p:spPr>
        <p:txBody>
          <a:bodyPr>
            <a:spAutoFit/>
          </a:bodyPr>
          <a:lstStyle/>
          <a:p>
            <a:pPr eaLnBrk="1" hangingPunct="1">
              <a:lnSpc>
                <a:spcPct val="75000"/>
              </a:lnSpc>
            </a:pPr>
            <a:r>
              <a:rPr lang="en-US" sz="1400" b="1"/>
              <a:t>Sediment pollution from erosion</a:t>
            </a:r>
          </a:p>
        </p:txBody>
      </p:sp>
      <p:sp>
        <p:nvSpPr>
          <p:cNvPr id="49176" name="Text Box 24"/>
          <p:cNvSpPr txBox="1">
            <a:spLocks noChangeArrowheads="1"/>
          </p:cNvSpPr>
          <p:nvPr/>
        </p:nvSpPr>
        <p:spPr bwMode="auto">
          <a:xfrm>
            <a:off x="5665788" y="4278313"/>
            <a:ext cx="1801812" cy="996950"/>
          </a:xfrm>
          <a:prstGeom prst="rect">
            <a:avLst/>
          </a:prstGeom>
          <a:noFill/>
          <a:ln w="9525">
            <a:noFill/>
            <a:miter lim="800000"/>
            <a:headEnd/>
            <a:tailEnd/>
          </a:ln>
        </p:spPr>
        <p:txBody>
          <a:bodyPr>
            <a:spAutoFit/>
          </a:bodyPr>
          <a:lstStyle/>
          <a:p>
            <a:pPr eaLnBrk="1" hangingPunct="1">
              <a:lnSpc>
                <a:spcPct val="85000"/>
              </a:lnSpc>
            </a:pPr>
            <a:r>
              <a:rPr lang="en-US" sz="1400" b="1"/>
              <a:t>Greenhouse gas emissions of nitrous oxide from use of inorganic fertilizers</a:t>
            </a:r>
          </a:p>
        </p:txBody>
      </p:sp>
      <p:sp>
        <p:nvSpPr>
          <p:cNvPr id="49177" name="Text Box 25"/>
          <p:cNvSpPr txBox="1">
            <a:spLocks noChangeArrowheads="1"/>
          </p:cNvSpPr>
          <p:nvPr/>
        </p:nvSpPr>
        <p:spPr bwMode="auto">
          <a:xfrm>
            <a:off x="7402513" y="4219575"/>
            <a:ext cx="1741487" cy="1177925"/>
          </a:xfrm>
          <a:prstGeom prst="rect">
            <a:avLst/>
          </a:prstGeom>
          <a:noFill/>
          <a:ln w="9525">
            <a:noFill/>
            <a:miter lim="800000"/>
            <a:headEnd/>
            <a:tailEnd/>
          </a:ln>
        </p:spPr>
        <p:txBody>
          <a:bodyPr>
            <a:spAutoFit/>
          </a:bodyPr>
          <a:lstStyle/>
          <a:p>
            <a:pPr eaLnBrk="1" hangingPunct="1">
              <a:lnSpc>
                <a:spcPct val="85000"/>
              </a:lnSpc>
            </a:pPr>
            <a:r>
              <a:rPr lang="en-US" sz="1400" b="1"/>
              <a:t>Contamination of drinking and swimming water with disease organisms from livestock wastes</a:t>
            </a:r>
          </a:p>
        </p:txBody>
      </p:sp>
      <p:sp>
        <p:nvSpPr>
          <p:cNvPr id="49178" name="Text Box 26"/>
          <p:cNvSpPr txBox="1">
            <a:spLocks noChangeArrowheads="1"/>
          </p:cNvSpPr>
          <p:nvPr/>
        </p:nvSpPr>
        <p:spPr bwMode="auto">
          <a:xfrm>
            <a:off x="1905000" y="4097338"/>
            <a:ext cx="1778000" cy="304800"/>
          </a:xfrm>
          <a:prstGeom prst="rect">
            <a:avLst/>
          </a:prstGeom>
          <a:noFill/>
          <a:ln w="9525">
            <a:noFill/>
            <a:miter lim="800000"/>
            <a:headEnd/>
            <a:tailEnd/>
          </a:ln>
        </p:spPr>
        <p:txBody>
          <a:bodyPr>
            <a:spAutoFit/>
          </a:bodyPr>
          <a:lstStyle/>
          <a:p>
            <a:pPr eaLnBrk="1" hangingPunct="1"/>
            <a:r>
              <a:rPr lang="en-US" sz="1400" b="1"/>
              <a:t>Desertification</a:t>
            </a:r>
          </a:p>
        </p:txBody>
      </p:sp>
      <p:sp>
        <p:nvSpPr>
          <p:cNvPr id="49179" name="Text Box 27"/>
          <p:cNvSpPr txBox="1">
            <a:spLocks noChangeArrowheads="1"/>
          </p:cNvSpPr>
          <p:nvPr/>
        </p:nvSpPr>
        <p:spPr bwMode="auto">
          <a:xfrm>
            <a:off x="76200" y="4800600"/>
            <a:ext cx="2514600" cy="517525"/>
          </a:xfrm>
          <a:prstGeom prst="rect">
            <a:avLst/>
          </a:prstGeom>
          <a:noFill/>
          <a:ln w="9525">
            <a:noFill/>
            <a:miter lim="800000"/>
            <a:headEnd/>
            <a:tailEnd/>
          </a:ln>
        </p:spPr>
        <p:txBody>
          <a:bodyPr>
            <a:spAutoFit/>
          </a:bodyPr>
          <a:lstStyle/>
          <a:p>
            <a:pPr eaLnBrk="1" hangingPunct="1"/>
            <a:r>
              <a:rPr lang="en-US" sz="1400" b="1"/>
              <a:t>Killing wild predators to protect livestock</a:t>
            </a:r>
          </a:p>
        </p:txBody>
      </p:sp>
      <p:sp>
        <p:nvSpPr>
          <p:cNvPr id="49180" name="Text Box 28"/>
          <p:cNvSpPr txBox="1">
            <a:spLocks noChangeArrowheads="1"/>
          </p:cNvSpPr>
          <p:nvPr/>
        </p:nvSpPr>
        <p:spPr bwMode="auto">
          <a:xfrm>
            <a:off x="3406775" y="4618038"/>
            <a:ext cx="2232025" cy="412750"/>
          </a:xfrm>
          <a:prstGeom prst="rect">
            <a:avLst/>
          </a:prstGeom>
          <a:noFill/>
          <a:ln w="9525">
            <a:noFill/>
            <a:miter lim="800000"/>
            <a:headEnd/>
            <a:tailEnd/>
          </a:ln>
        </p:spPr>
        <p:txBody>
          <a:bodyPr>
            <a:spAutoFit/>
          </a:bodyPr>
          <a:lstStyle/>
          <a:p>
            <a:pPr eaLnBrk="1" hangingPunct="1">
              <a:lnSpc>
                <a:spcPct val="75000"/>
              </a:lnSpc>
            </a:pPr>
            <a:r>
              <a:rPr lang="en-US" sz="1400" b="1"/>
              <a:t>Fish kills from pesticide runoff</a:t>
            </a:r>
          </a:p>
        </p:txBody>
      </p:sp>
      <p:sp>
        <p:nvSpPr>
          <p:cNvPr id="49181" name="Text Box 29"/>
          <p:cNvSpPr txBox="1">
            <a:spLocks noChangeArrowheads="1"/>
          </p:cNvSpPr>
          <p:nvPr/>
        </p:nvSpPr>
        <p:spPr bwMode="auto">
          <a:xfrm>
            <a:off x="3406775" y="5113338"/>
            <a:ext cx="2536825" cy="573087"/>
          </a:xfrm>
          <a:prstGeom prst="rect">
            <a:avLst/>
          </a:prstGeom>
          <a:noFill/>
          <a:ln w="9525">
            <a:noFill/>
            <a:miter lim="800000"/>
            <a:headEnd/>
            <a:tailEnd/>
          </a:ln>
        </p:spPr>
        <p:txBody>
          <a:bodyPr>
            <a:spAutoFit/>
          </a:bodyPr>
          <a:lstStyle/>
          <a:p>
            <a:pPr eaLnBrk="1" hangingPunct="1">
              <a:lnSpc>
                <a:spcPct val="75000"/>
              </a:lnSpc>
            </a:pPr>
            <a:r>
              <a:rPr lang="en-US" sz="1400" b="1"/>
              <a:t>Surface and groundwater pollution from pesticides and fertilizers</a:t>
            </a:r>
          </a:p>
        </p:txBody>
      </p:sp>
      <p:sp>
        <p:nvSpPr>
          <p:cNvPr id="49182" name="Text Box 30"/>
          <p:cNvSpPr txBox="1">
            <a:spLocks noChangeArrowheads="1"/>
          </p:cNvSpPr>
          <p:nvPr/>
        </p:nvSpPr>
        <p:spPr bwMode="auto">
          <a:xfrm>
            <a:off x="5665788" y="5459413"/>
            <a:ext cx="2120900" cy="635000"/>
          </a:xfrm>
          <a:prstGeom prst="rect">
            <a:avLst/>
          </a:prstGeom>
          <a:noFill/>
          <a:ln w="9525">
            <a:noFill/>
            <a:miter lim="800000"/>
            <a:headEnd/>
            <a:tailEnd/>
          </a:ln>
        </p:spPr>
        <p:txBody>
          <a:bodyPr>
            <a:spAutoFit/>
          </a:bodyPr>
          <a:lstStyle/>
          <a:p>
            <a:pPr eaLnBrk="1" hangingPunct="1">
              <a:lnSpc>
                <a:spcPct val="85000"/>
              </a:lnSpc>
            </a:pPr>
            <a:r>
              <a:rPr lang="en-US" sz="1400" b="1"/>
              <a:t>Belching of the greenhouse gas methane by cattle</a:t>
            </a:r>
          </a:p>
        </p:txBody>
      </p:sp>
      <p:sp>
        <p:nvSpPr>
          <p:cNvPr id="49183" name="Text Box 31"/>
          <p:cNvSpPr txBox="1">
            <a:spLocks noChangeArrowheads="1"/>
          </p:cNvSpPr>
          <p:nvPr/>
        </p:nvSpPr>
        <p:spPr bwMode="auto">
          <a:xfrm>
            <a:off x="76200" y="5483225"/>
            <a:ext cx="2476500" cy="942975"/>
          </a:xfrm>
          <a:prstGeom prst="rect">
            <a:avLst/>
          </a:prstGeom>
          <a:noFill/>
          <a:ln w="9525">
            <a:noFill/>
            <a:miter lim="800000"/>
            <a:headEnd/>
            <a:tailEnd/>
          </a:ln>
        </p:spPr>
        <p:txBody>
          <a:bodyPr>
            <a:spAutoFit/>
          </a:bodyPr>
          <a:lstStyle/>
          <a:p>
            <a:pPr eaLnBrk="1" hangingPunct="1"/>
            <a:r>
              <a:rPr lang="en-US" sz="1400" b="1"/>
              <a:t>Loss of genetic diversity of wild crop strains replaced by monoculture strains</a:t>
            </a:r>
          </a:p>
        </p:txBody>
      </p:sp>
      <p:sp>
        <p:nvSpPr>
          <p:cNvPr id="49184" name="Text Box 32"/>
          <p:cNvSpPr txBox="1">
            <a:spLocks noChangeArrowheads="1"/>
          </p:cNvSpPr>
          <p:nvPr/>
        </p:nvSpPr>
        <p:spPr bwMode="auto">
          <a:xfrm>
            <a:off x="7402513" y="5651500"/>
            <a:ext cx="1741487" cy="635000"/>
          </a:xfrm>
          <a:prstGeom prst="rect">
            <a:avLst/>
          </a:prstGeom>
          <a:noFill/>
          <a:ln w="9525">
            <a:noFill/>
            <a:miter lim="800000"/>
            <a:headEnd/>
            <a:tailEnd/>
          </a:ln>
        </p:spPr>
        <p:txBody>
          <a:bodyPr>
            <a:spAutoFit/>
          </a:bodyPr>
          <a:lstStyle/>
          <a:p>
            <a:pPr eaLnBrk="1" hangingPunct="1">
              <a:lnSpc>
                <a:spcPct val="85000"/>
              </a:lnSpc>
            </a:pPr>
            <a:r>
              <a:rPr lang="en-US" sz="1400" b="1"/>
              <a:t>Bacterial contamination of meat</a:t>
            </a:r>
          </a:p>
        </p:txBody>
      </p:sp>
      <p:sp>
        <p:nvSpPr>
          <p:cNvPr id="49185" name="Text Box 33"/>
          <p:cNvSpPr txBox="1">
            <a:spLocks noChangeArrowheads="1"/>
          </p:cNvSpPr>
          <p:nvPr/>
        </p:nvSpPr>
        <p:spPr bwMode="auto">
          <a:xfrm>
            <a:off x="3406775" y="5768975"/>
            <a:ext cx="2232025" cy="893763"/>
          </a:xfrm>
          <a:prstGeom prst="rect">
            <a:avLst/>
          </a:prstGeom>
          <a:noFill/>
          <a:ln w="9525">
            <a:noFill/>
            <a:miter lim="800000"/>
            <a:headEnd/>
            <a:tailEnd/>
          </a:ln>
        </p:spPr>
        <p:txBody>
          <a:bodyPr>
            <a:spAutoFit/>
          </a:bodyPr>
          <a:lstStyle/>
          <a:p>
            <a:pPr eaLnBrk="1" hangingPunct="1">
              <a:lnSpc>
                <a:spcPct val="75000"/>
              </a:lnSpc>
            </a:pPr>
            <a:r>
              <a:rPr lang="en-US" sz="1400" b="1"/>
              <a:t>Overfertilization of lakes and rivers from runoff of fertilizers, livestock wastes, and food processing wastes</a:t>
            </a:r>
          </a:p>
        </p:txBody>
      </p:sp>
      <p:sp>
        <p:nvSpPr>
          <p:cNvPr id="49186" name="Text Box 34"/>
          <p:cNvSpPr txBox="1">
            <a:spLocks noChangeArrowheads="1"/>
          </p:cNvSpPr>
          <p:nvPr/>
        </p:nvSpPr>
        <p:spPr bwMode="auto">
          <a:xfrm>
            <a:off x="5665788" y="6280150"/>
            <a:ext cx="1981200" cy="454025"/>
          </a:xfrm>
          <a:prstGeom prst="rect">
            <a:avLst/>
          </a:prstGeom>
          <a:noFill/>
          <a:ln w="9525">
            <a:noFill/>
            <a:miter lim="800000"/>
            <a:headEnd/>
            <a:tailEnd/>
          </a:ln>
        </p:spPr>
        <p:txBody>
          <a:bodyPr>
            <a:spAutoFit/>
          </a:bodyPr>
          <a:lstStyle/>
          <a:p>
            <a:pPr eaLnBrk="1" hangingPunct="1">
              <a:lnSpc>
                <a:spcPct val="85000"/>
              </a:lnSpc>
            </a:pPr>
            <a:r>
              <a:rPr lang="en-US" sz="1400" b="1"/>
              <a:t>Pollution from pesticide sprays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defRPr/>
            </a:pPr>
            <a:r>
              <a:rPr lang="en-US" smtClean="0"/>
              <a:t>THE GENE REVOLUTION</a:t>
            </a:r>
          </a:p>
        </p:txBody>
      </p:sp>
      <p:sp>
        <p:nvSpPr>
          <p:cNvPr id="108547" name="Rectangle 3"/>
          <p:cNvSpPr>
            <a:spLocks noGrp="1" noChangeArrowheads="1"/>
          </p:cNvSpPr>
          <p:nvPr>
            <p:ph type="body" idx="1"/>
          </p:nvPr>
        </p:nvSpPr>
        <p:spPr/>
        <p:txBody>
          <a:bodyPr/>
          <a:lstStyle/>
          <a:p>
            <a:pPr eaLnBrk="1" hangingPunct="1">
              <a:defRPr/>
            </a:pPr>
            <a:r>
              <a:rPr lang="en-US" dirty="0" smtClean="0"/>
              <a:t>To increase crop yields, we can mix the genes of similar types of organisms and mix the genes of different organisms.</a:t>
            </a:r>
          </a:p>
          <a:p>
            <a:pPr lvl="1" eaLnBrk="1" hangingPunct="1">
              <a:defRPr/>
            </a:pPr>
            <a:r>
              <a:rPr lang="en-US" dirty="0" smtClean="0"/>
              <a:t>Artificial selection has been used for centuries to develop genetically improved varieties of crops.</a:t>
            </a:r>
          </a:p>
          <a:p>
            <a:pPr lvl="1" eaLnBrk="1" hangingPunct="1">
              <a:defRPr/>
            </a:pPr>
            <a:r>
              <a:rPr lang="en-US" dirty="0" smtClean="0"/>
              <a:t>Genetic engineering develops improved strains at an exponential pace compared to artificial selection.</a:t>
            </a:r>
          </a:p>
          <a:p>
            <a:pPr eaLnBrk="1" hangingPunct="1">
              <a:defRPr/>
            </a:pPr>
            <a:r>
              <a:rPr lang="en-US" dirty="0" smtClean="0">
                <a:solidFill>
                  <a:srgbClr val="FFFF00"/>
                </a:solidFill>
              </a:rPr>
              <a:t>Controversy has arisen over the use of genetically modified food (GMF).</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1" descr="1319"/>
          <p:cNvPicPr>
            <a:picLocks noChangeAspect="1" noChangeArrowheads="1"/>
          </p:cNvPicPr>
          <p:nvPr/>
        </p:nvPicPr>
        <p:blipFill>
          <a:blip r:embed="rId3" cstate="print"/>
          <a:srcRect/>
          <a:stretch>
            <a:fillRect/>
          </a:stretch>
        </p:blipFill>
        <p:spPr bwMode="auto">
          <a:xfrm>
            <a:off x="228600" y="12700"/>
            <a:ext cx="4376738" cy="6832600"/>
          </a:xfrm>
          <a:prstGeom prst="rect">
            <a:avLst/>
          </a:prstGeom>
          <a:noFill/>
          <a:ln w="9525">
            <a:noFill/>
            <a:miter lim="800000"/>
            <a:headEnd/>
            <a:tailEnd/>
          </a:ln>
        </p:spPr>
      </p:pic>
      <p:sp>
        <p:nvSpPr>
          <p:cNvPr id="112643" name="Rectangle 3"/>
          <p:cNvSpPr>
            <a:spLocks noGrp="1" noChangeArrowheads="1"/>
          </p:cNvSpPr>
          <p:nvPr>
            <p:ph type="title"/>
          </p:nvPr>
        </p:nvSpPr>
        <p:spPr>
          <a:xfrm>
            <a:off x="4800600" y="68263"/>
            <a:ext cx="4191000" cy="1139825"/>
          </a:xfrm>
        </p:spPr>
        <p:txBody>
          <a:bodyPr/>
          <a:lstStyle/>
          <a:p>
            <a:pPr eaLnBrk="1" hangingPunct="1">
              <a:defRPr/>
            </a:pPr>
            <a:r>
              <a:rPr lang="en-US" smtClean="0"/>
              <a:t>Mixing Genes</a:t>
            </a:r>
          </a:p>
        </p:txBody>
      </p:sp>
      <p:sp>
        <p:nvSpPr>
          <p:cNvPr id="112644" name="Rectangle 4"/>
          <p:cNvSpPr>
            <a:spLocks noGrp="1" noChangeArrowheads="1"/>
          </p:cNvSpPr>
          <p:nvPr>
            <p:ph type="body" idx="1"/>
          </p:nvPr>
        </p:nvSpPr>
        <p:spPr>
          <a:xfrm>
            <a:off x="4800600" y="1371600"/>
            <a:ext cx="4162425" cy="5257800"/>
          </a:xfrm>
        </p:spPr>
        <p:txBody>
          <a:bodyPr/>
          <a:lstStyle/>
          <a:p>
            <a:pPr eaLnBrk="1" hangingPunct="1">
              <a:defRPr/>
            </a:pPr>
            <a:r>
              <a:rPr lang="en-US" smtClean="0"/>
              <a:t>Genetic engineering involves splicing a gene from one species and transplanting the DNA into another species.</a:t>
            </a:r>
          </a:p>
        </p:txBody>
      </p:sp>
      <p:sp>
        <p:nvSpPr>
          <p:cNvPr id="112645" name="Text Box 5"/>
          <p:cNvSpPr txBox="1">
            <a:spLocks noChangeArrowheads="1"/>
          </p:cNvSpPr>
          <p:nvPr/>
        </p:nvSpPr>
        <p:spPr bwMode="auto">
          <a:xfrm>
            <a:off x="7467600" y="6540500"/>
            <a:ext cx="1571625" cy="311150"/>
          </a:xfrm>
          <a:prstGeom prst="rect">
            <a:avLst/>
          </a:prstGeom>
          <a:noFill/>
          <a:ln w="9525" algn="ctr">
            <a:noFill/>
            <a:miter lim="800000"/>
            <a:headEnd/>
            <a:tailEnd/>
          </a:ln>
          <a:effectLst/>
        </p:spPr>
        <p:txBody>
          <a:bodyPr>
            <a:spAutoFit/>
          </a:bodyPr>
          <a:lstStyle/>
          <a:p>
            <a:pPr marL="342900" indent="-342900" eaLnBrk="1" hangingPunct="1">
              <a:lnSpc>
                <a:spcPct val="80000"/>
              </a:lnSpc>
              <a:spcBef>
                <a:spcPct val="50000"/>
              </a:spcBef>
              <a:buClr>
                <a:schemeClr val="hlink"/>
              </a:buClr>
              <a:buSzPct val="80000"/>
              <a:buFont typeface="Wingdings" pitchFamily="1" charset="2"/>
              <a:buNone/>
              <a:defRPr/>
            </a:pPr>
            <a:r>
              <a:rPr lang="en-US" sz="1800">
                <a:effectLst>
                  <a:outerShdw blurRad="38100" dist="38100" dir="2700000" algn="tl">
                    <a:srgbClr val="000000"/>
                  </a:outerShdw>
                </a:effectLst>
              </a:rPr>
              <a:t>Figure 13-19</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2133600" y="1219200"/>
            <a:ext cx="5257800" cy="5638800"/>
          </a:xfrm>
          <a:prstGeom prst="rect">
            <a:avLst/>
          </a:prstGeom>
          <a:solidFill>
            <a:srgbClr val="FFFDD6"/>
          </a:solidFill>
          <a:ln w="19050">
            <a:noFill/>
            <a:miter lim="800000"/>
            <a:headEnd/>
            <a:tailEnd/>
          </a:ln>
        </p:spPr>
        <p:txBody>
          <a:bodyPr wrap="none" anchor="ctr"/>
          <a:lstStyle/>
          <a:p>
            <a:endParaRPr lang="en-US"/>
          </a:p>
        </p:txBody>
      </p:sp>
      <p:pic>
        <p:nvPicPr>
          <p:cNvPr id="52227" name="Picture 3" descr="1319"/>
          <p:cNvPicPr>
            <a:picLocks noChangeAspect="1" noChangeArrowheads="1"/>
          </p:cNvPicPr>
          <p:nvPr/>
        </p:nvPicPr>
        <p:blipFill>
          <a:blip r:embed="rId3" cstate="print"/>
          <a:srcRect/>
          <a:stretch>
            <a:fillRect/>
          </a:stretch>
        </p:blipFill>
        <p:spPr bwMode="auto">
          <a:xfrm>
            <a:off x="2378075" y="0"/>
            <a:ext cx="4368800" cy="6819900"/>
          </a:xfrm>
          <a:prstGeom prst="rect">
            <a:avLst/>
          </a:prstGeom>
          <a:noFill/>
          <a:ln w="9525">
            <a:noFill/>
            <a:miter lim="800000"/>
            <a:headEnd/>
            <a:tailEnd/>
          </a:ln>
        </p:spPr>
      </p:pic>
      <p:sp>
        <p:nvSpPr>
          <p:cNvPr id="52228" name="Rectangle 4" hidden="1"/>
          <p:cNvSpPr>
            <a:spLocks noGrp="1" noChangeArrowheads="1"/>
          </p:cNvSpPr>
          <p:nvPr>
            <p:ph type="title"/>
          </p:nvPr>
        </p:nvSpPr>
        <p:spPr bwMode="auto">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1" hangingPunct="1"/>
            <a:r>
              <a:rPr lang="en-US" b="1" smtClean="0"/>
              <a:t>	</a:t>
            </a:r>
          </a:p>
        </p:txBody>
      </p:sp>
      <p:sp>
        <p:nvSpPr>
          <p:cNvPr id="52229" name="Rectangle 5"/>
          <p:cNvSpPr>
            <a:spLocks noChangeArrowheads="1"/>
          </p:cNvSpPr>
          <p:nvPr/>
        </p:nvSpPr>
        <p:spPr bwMode="auto">
          <a:xfrm>
            <a:off x="7564438" y="6562725"/>
            <a:ext cx="1579562" cy="295275"/>
          </a:xfrm>
          <a:prstGeom prst="rect">
            <a:avLst/>
          </a:prstGeom>
          <a:noFill/>
          <a:ln w="9525">
            <a:noFill/>
            <a:miter lim="800000"/>
            <a:headEnd/>
            <a:tailEnd/>
          </a:ln>
        </p:spPr>
        <p:txBody>
          <a:bodyPr wrap="none" lIns="82058" tIns="41029" rIns="82058" bIns="41029"/>
          <a:lstStyle/>
          <a:p>
            <a:pPr algn="r" defTabSz="820738"/>
            <a:r>
              <a:rPr lang="en-US" sz="1400" b="1"/>
              <a:t>Fig. 13-19, p. 287</a:t>
            </a:r>
          </a:p>
        </p:txBody>
      </p:sp>
      <p:sp>
        <p:nvSpPr>
          <p:cNvPr id="52230" name="Text Box 6"/>
          <p:cNvSpPr txBox="1">
            <a:spLocks noChangeArrowheads="1"/>
          </p:cNvSpPr>
          <p:nvPr/>
        </p:nvSpPr>
        <p:spPr bwMode="auto">
          <a:xfrm>
            <a:off x="5105400" y="803275"/>
            <a:ext cx="1622425" cy="460375"/>
          </a:xfrm>
          <a:prstGeom prst="rect">
            <a:avLst/>
          </a:prstGeom>
          <a:noFill/>
          <a:ln w="9525">
            <a:noFill/>
            <a:miter lim="800000"/>
            <a:headEnd/>
            <a:tailEnd/>
          </a:ln>
        </p:spPr>
        <p:txBody>
          <a:bodyPr>
            <a:spAutoFit/>
          </a:bodyPr>
          <a:lstStyle/>
          <a:p>
            <a:pPr eaLnBrk="1" hangingPunct="1">
              <a:lnSpc>
                <a:spcPct val="75000"/>
              </a:lnSpc>
            </a:pPr>
            <a:r>
              <a:rPr lang="en-US" sz="1600" b="1">
                <a:solidFill>
                  <a:schemeClr val="bg1"/>
                </a:solidFill>
              </a:rPr>
              <a:t>Projected Disadvantages</a:t>
            </a:r>
          </a:p>
        </p:txBody>
      </p:sp>
      <p:sp>
        <p:nvSpPr>
          <p:cNvPr id="52231" name="Text Box 7"/>
          <p:cNvSpPr txBox="1">
            <a:spLocks noChangeArrowheads="1"/>
          </p:cNvSpPr>
          <p:nvPr/>
        </p:nvSpPr>
        <p:spPr bwMode="auto">
          <a:xfrm>
            <a:off x="5105400" y="1219200"/>
            <a:ext cx="2289175" cy="730250"/>
          </a:xfrm>
          <a:prstGeom prst="rect">
            <a:avLst/>
          </a:prstGeom>
          <a:noFill/>
          <a:ln w="9525">
            <a:noFill/>
            <a:miter lim="800000"/>
            <a:headEnd/>
            <a:tailEnd/>
          </a:ln>
        </p:spPr>
        <p:txBody>
          <a:bodyPr>
            <a:spAutoFit/>
          </a:bodyPr>
          <a:lstStyle/>
          <a:p>
            <a:pPr eaLnBrk="1" hangingPunct="1"/>
            <a:r>
              <a:rPr lang="en-US" sz="1400" b="1"/>
              <a:t>Irreversible and unpredictable genetic and ecological effects</a:t>
            </a:r>
          </a:p>
        </p:txBody>
      </p:sp>
      <p:sp>
        <p:nvSpPr>
          <p:cNvPr id="52232" name="Text Box 8"/>
          <p:cNvSpPr txBox="1">
            <a:spLocks noChangeArrowheads="1"/>
          </p:cNvSpPr>
          <p:nvPr/>
        </p:nvSpPr>
        <p:spPr bwMode="auto">
          <a:xfrm>
            <a:off x="2143125" y="1219200"/>
            <a:ext cx="1895475" cy="304800"/>
          </a:xfrm>
          <a:prstGeom prst="rect">
            <a:avLst/>
          </a:prstGeom>
          <a:noFill/>
          <a:ln w="9525">
            <a:noFill/>
            <a:miter lim="800000"/>
            <a:headEnd/>
            <a:tailEnd/>
          </a:ln>
        </p:spPr>
        <p:txBody>
          <a:bodyPr>
            <a:spAutoFit/>
          </a:bodyPr>
          <a:lstStyle/>
          <a:p>
            <a:pPr eaLnBrk="1" hangingPunct="1"/>
            <a:r>
              <a:rPr lang="en-US" sz="1400" b="1"/>
              <a:t>Need less fertilizer</a:t>
            </a:r>
          </a:p>
        </p:txBody>
      </p:sp>
      <p:sp>
        <p:nvSpPr>
          <p:cNvPr id="52233" name="Text Box 9"/>
          <p:cNvSpPr txBox="1">
            <a:spLocks noChangeArrowheads="1"/>
          </p:cNvSpPr>
          <p:nvPr/>
        </p:nvSpPr>
        <p:spPr bwMode="auto">
          <a:xfrm>
            <a:off x="2143125" y="1682750"/>
            <a:ext cx="1819275" cy="304800"/>
          </a:xfrm>
          <a:prstGeom prst="rect">
            <a:avLst/>
          </a:prstGeom>
          <a:noFill/>
          <a:ln w="9525">
            <a:noFill/>
            <a:miter lim="800000"/>
            <a:headEnd/>
            <a:tailEnd/>
          </a:ln>
        </p:spPr>
        <p:txBody>
          <a:bodyPr>
            <a:spAutoFit/>
          </a:bodyPr>
          <a:lstStyle/>
          <a:p>
            <a:pPr eaLnBrk="1" hangingPunct="1"/>
            <a:r>
              <a:rPr lang="en-US" sz="1400" b="1"/>
              <a:t>Need less water</a:t>
            </a:r>
          </a:p>
        </p:txBody>
      </p:sp>
      <p:sp>
        <p:nvSpPr>
          <p:cNvPr id="52234" name="Text Box 10"/>
          <p:cNvSpPr txBox="1">
            <a:spLocks noChangeArrowheads="1"/>
          </p:cNvSpPr>
          <p:nvPr/>
        </p:nvSpPr>
        <p:spPr bwMode="auto">
          <a:xfrm>
            <a:off x="2143125" y="2146300"/>
            <a:ext cx="1835150" cy="730250"/>
          </a:xfrm>
          <a:prstGeom prst="rect">
            <a:avLst/>
          </a:prstGeom>
          <a:noFill/>
          <a:ln w="9525">
            <a:noFill/>
            <a:miter lim="800000"/>
            <a:headEnd/>
            <a:tailEnd/>
          </a:ln>
        </p:spPr>
        <p:txBody>
          <a:bodyPr>
            <a:spAutoFit/>
          </a:bodyPr>
          <a:lstStyle/>
          <a:p>
            <a:pPr eaLnBrk="1" hangingPunct="1"/>
            <a:r>
              <a:rPr lang="en-US" sz="1400" b="1"/>
              <a:t>More resistant to insects, disease, frost, and drought</a:t>
            </a:r>
          </a:p>
        </p:txBody>
      </p:sp>
      <p:sp>
        <p:nvSpPr>
          <p:cNvPr id="52235" name="Text Box 11"/>
          <p:cNvSpPr txBox="1">
            <a:spLocks noChangeArrowheads="1"/>
          </p:cNvSpPr>
          <p:nvPr/>
        </p:nvSpPr>
        <p:spPr bwMode="auto">
          <a:xfrm>
            <a:off x="5105400" y="2100263"/>
            <a:ext cx="2438400" cy="730250"/>
          </a:xfrm>
          <a:prstGeom prst="rect">
            <a:avLst/>
          </a:prstGeom>
          <a:noFill/>
          <a:ln w="9525">
            <a:noFill/>
            <a:miter lim="800000"/>
            <a:headEnd/>
            <a:tailEnd/>
          </a:ln>
        </p:spPr>
        <p:txBody>
          <a:bodyPr>
            <a:spAutoFit/>
          </a:bodyPr>
          <a:lstStyle/>
          <a:p>
            <a:pPr eaLnBrk="1" hangingPunct="1"/>
            <a:r>
              <a:rPr lang="en-US" sz="1400" b="1"/>
              <a:t>Harmful toxins in food from possible plant cell mutations</a:t>
            </a:r>
          </a:p>
        </p:txBody>
      </p:sp>
      <p:sp>
        <p:nvSpPr>
          <p:cNvPr id="52236" name="Text Box 12"/>
          <p:cNvSpPr txBox="1">
            <a:spLocks noChangeArrowheads="1"/>
          </p:cNvSpPr>
          <p:nvPr/>
        </p:nvSpPr>
        <p:spPr bwMode="auto">
          <a:xfrm>
            <a:off x="2143125" y="3036888"/>
            <a:ext cx="1539875" cy="304800"/>
          </a:xfrm>
          <a:prstGeom prst="rect">
            <a:avLst/>
          </a:prstGeom>
          <a:noFill/>
          <a:ln w="9525">
            <a:noFill/>
            <a:miter lim="800000"/>
            <a:headEnd/>
            <a:tailEnd/>
          </a:ln>
        </p:spPr>
        <p:txBody>
          <a:bodyPr>
            <a:spAutoFit/>
          </a:bodyPr>
          <a:lstStyle/>
          <a:p>
            <a:pPr eaLnBrk="1" hangingPunct="1"/>
            <a:r>
              <a:rPr lang="en-US" sz="1400" b="1"/>
              <a:t>Grow faster</a:t>
            </a:r>
          </a:p>
        </p:txBody>
      </p:sp>
      <p:sp>
        <p:nvSpPr>
          <p:cNvPr id="52237" name="Text Box 13"/>
          <p:cNvSpPr txBox="1">
            <a:spLocks noChangeArrowheads="1"/>
          </p:cNvSpPr>
          <p:nvPr/>
        </p:nvSpPr>
        <p:spPr bwMode="auto">
          <a:xfrm>
            <a:off x="5105400" y="2981325"/>
            <a:ext cx="2171700" cy="304800"/>
          </a:xfrm>
          <a:prstGeom prst="rect">
            <a:avLst/>
          </a:prstGeom>
          <a:noFill/>
          <a:ln w="9525">
            <a:noFill/>
            <a:miter lim="800000"/>
            <a:headEnd/>
            <a:tailEnd/>
          </a:ln>
        </p:spPr>
        <p:txBody>
          <a:bodyPr>
            <a:spAutoFit/>
          </a:bodyPr>
          <a:lstStyle/>
          <a:p>
            <a:pPr eaLnBrk="1" hangingPunct="1"/>
            <a:r>
              <a:rPr lang="en-US" sz="1400" b="1"/>
              <a:t>New allergens in food</a:t>
            </a:r>
          </a:p>
        </p:txBody>
      </p:sp>
      <p:sp>
        <p:nvSpPr>
          <p:cNvPr id="52238" name="Text Box 14"/>
          <p:cNvSpPr txBox="1">
            <a:spLocks noChangeArrowheads="1"/>
          </p:cNvSpPr>
          <p:nvPr/>
        </p:nvSpPr>
        <p:spPr bwMode="auto">
          <a:xfrm>
            <a:off x="2143125" y="3500438"/>
            <a:ext cx="1819275" cy="517525"/>
          </a:xfrm>
          <a:prstGeom prst="rect">
            <a:avLst/>
          </a:prstGeom>
          <a:noFill/>
          <a:ln w="9525">
            <a:noFill/>
            <a:miter lim="800000"/>
            <a:headEnd/>
            <a:tailEnd/>
          </a:ln>
        </p:spPr>
        <p:txBody>
          <a:bodyPr>
            <a:spAutoFit/>
          </a:bodyPr>
          <a:lstStyle/>
          <a:p>
            <a:pPr eaLnBrk="1" hangingPunct="1"/>
            <a:r>
              <a:rPr lang="en-US" sz="1400" b="1"/>
              <a:t>Can grow in slightly salty soils</a:t>
            </a:r>
          </a:p>
        </p:txBody>
      </p:sp>
      <p:sp>
        <p:nvSpPr>
          <p:cNvPr id="52239" name="Text Box 15"/>
          <p:cNvSpPr txBox="1">
            <a:spLocks noChangeArrowheads="1"/>
          </p:cNvSpPr>
          <p:nvPr/>
        </p:nvSpPr>
        <p:spPr bwMode="auto">
          <a:xfrm>
            <a:off x="5105400" y="3436938"/>
            <a:ext cx="2022475" cy="304800"/>
          </a:xfrm>
          <a:prstGeom prst="rect">
            <a:avLst/>
          </a:prstGeom>
          <a:noFill/>
          <a:ln w="9525">
            <a:noFill/>
            <a:miter lim="800000"/>
            <a:headEnd/>
            <a:tailEnd/>
          </a:ln>
        </p:spPr>
        <p:txBody>
          <a:bodyPr>
            <a:spAutoFit/>
          </a:bodyPr>
          <a:lstStyle/>
          <a:p>
            <a:pPr eaLnBrk="1" hangingPunct="1"/>
            <a:r>
              <a:rPr lang="en-US" sz="1400" b="1"/>
              <a:t>Lower nutrition</a:t>
            </a:r>
          </a:p>
        </p:txBody>
      </p:sp>
      <p:sp>
        <p:nvSpPr>
          <p:cNvPr id="52240" name="Text Box 16"/>
          <p:cNvSpPr txBox="1">
            <a:spLocks noChangeArrowheads="1"/>
          </p:cNvSpPr>
          <p:nvPr/>
        </p:nvSpPr>
        <p:spPr bwMode="auto">
          <a:xfrm>
            <a:off x="2143125" y="4178300"/>
            <a:ext cx="1781175" cy="304800"/>
          </a:xfrm>
          <a:prstGeom prst="rect">
            <a:avLst/>
          </a:prstGeom>
          <a:noFill/>
          <a:ln w="9525">
            <a:noFill/>
            <a:miter lim="800000"/>
            <a:headEnd/>
            <a:tailEnd/>
          </a:ln>
        </p:spPr>
        <p:txBody>
          <a:bodyPr>
            <a:spAutoFit/>
          </a:bodyPr>
          <a:lstStyle/>
          <a:p>
            <a:pPr eaLnBrk="1" hangingPunct="1"/>
            <a:r>
              <a:rPr lang="en-US" sz="1400" b="1"/>
              <a:t>Less spoilage</a:t>
            </a:r>
          </a:p>
        </p:txBody>
      </p:sp>
      <p:sp>
        <p:nvSpPr>
          <p:cNvPr id="52241" name="Text Box 17"/>
          <p:cNvSpPr txBox="1">
            <a:spLocks noChangeArrowheads="1"/>
          </p:cNvSpPr>
          <p:nvPr/>
        </p:nvSpPr>
        <p:spPr bwMode="auto">
          <a:xfrm>
            <a:off x="5105400" y="3892550"/>
            <a:ext cx="2397125" cy="942975"/>
          </a:xfrm>
          <a:prstGeom prst="rect">
            <a:avLst/>
          </a:prstGeom>
          <a:noFill/>
          <a:ln w="9525">
            <a:noFill/>
            <a:miter lim="800000"/>
            <a:headEnd/>
            <a:tailEnd/>
          </a:ln>
        </p:spPr>
        <p:txBody>
          <a:bodyPr>
            <a:spAutoFit/>
          </a:bodyPr>
          <a:lstStyle/>
          <a:p>
            <a:pPr eaLnBrk="1" hangingPunct="1"/>
            <a:r>
              <a:rPr lang="en-US" sz="1400" b="1"/>
              <a:t>Increased development </a:t>
            </a:r>
            <a:br>
              <a:rPr lang="en-US" sz="1400" b="1"/>
            </a:br>
            <a:r>
              <a:rPr lang="en-US" sz="1400" b="1"/>
              <a:t>of pesticide-resistant insects and plant diseases</a:t>
            </a:r>
          </a:p>
        </p:txBody>
      </p:sp>
      <p:sp>
        <p:nvSpPr>
          <p:cNvPr id="52242" name="Text Box 18"/>
          <p:cNvSpPr txBox="1">
            <a:spLocks noChangeArrowheads="1"/>
          </p:cNvSpPr>
          <p:nvPr/>
        </p:nvSpPr>
        <p:spPr bwMode="auto">
          <a:xfrm>
            <a:off x="2143125" y="5106988"/>
            <a:ext cx="1971675" cy="304800"/>
          </a:xfrm>
          <a:prstGeom prst="rect">
            <a:avLst/>
          </a:prstGeom>
          <a:noFill/>
          <a:ln w="9525">
            <a:noFill/>
            <a:miter lim="800000"/>
            <a:headEnd/>
            <a:tailEnd/>
          </a:ln>
        </p:spPr>
        <p:txBody>
          <a:bodyPr>
            <a:spAutoFit/>
          </a:bodyPr>
          <a:lstStyle/>
          <a:p>
            <a:pPr eaLnBrk="1" hangingPunct="1"/>
            <a:r>
              <a:rPr lang="en-US" sz="1400" b="1"/>
              <a:t>Need less pesticides</a:t>
            </a:r>
          </a:p>
        </p:txBody>
      </p:sp>
      <p:sp>
        <p:nvSpPr>
          <p:cNvPr id="52243" name="Text Box 19"/>
          <p:cNvSpPr txBox="1">
            <a:spLocks noChangeArrowheads="1"/>
          </p:cNvSpPr>
          <p:nvPr/>
        </p:nvSpPr>
        <p:spPr bwMode="auto">
          <a:xfrm>
            <a:off x="5105400" y="4986338"/>
            <a:ext cx="2425700" cy="517525"/>
          </a:xfrm>
          <a:prstGeom prst="rect">
            <a:avLst/>
          </a:prstGeom>
          <a:noFill/>
          <a:ln w="9525">
            <a:noFill/>
            <a:miter lim="800000"/>
            <a:headEnd/>
            <a:tailEnd/>
          </a:ln>
        </p:spPr>
        <p:txBody>
          <a:bodyPr>
            <a:spAutoFit/>
          </a:bodyPr>
          <a:lstStyle/>
          <a:p>
            <a:pPr eaLnBrk="1" hangingPunct="1"/>
            <a:r>
              <a:rPr lang="en-US" sz="1400" b="1"/>
              <a:t>Can create herbicide-resistant weeds</a:t>
            </a:r>
          </a:p>
        </p:txBody>
      </p:sp>
      <p:sp>
        <p:nvSpPr>
          <p:cNvPr id="52244" name="Text Box 20"/>
          <p:cNvSpPr txBox="1">
            <a:spLocks noChangeArrowheads="1"/>
          </p:cNvSpPr>
          <p:nvPr/>
        </p:nvSpPr>
        <p:spPr bwMode="auto">
          <a:xfrm>
            <a:off x="2143125" y="4641850"/>
            <a:ext cx="1616075" cy="304800"/>
          </a:xfrm>
          <a:prstGeom prst="rect">
            <a:avLst/>
          </a:prstGeom>
          <a:noFill/>
          <a:ln w="9525">
            <a:noFill/>
            <a:miter lim="800000"/>
            <a:headEnd/>
            <a:tailEnd/>
          </a:ln>
        </p:spPr>
        <p:txBody>
          <a:bodyPr>
            <a:spAutoFit/>
          </a:bodyPr>
          <a:lstStyle/>
          <a:p>
            <a:pPr eaLnBrk="1" hangingPunct="1"/>
            <a:r>
              <a:rPr lang="en-US" sz="1400" b="1"/>
              <a:t>Better flavor</a:t>
            </a:r>
          </a:p>
        </p:txBody>
      </p:sp>
      <p:sp>
        <p:nvSpPr>
          <p:cNvPr id="52245" name="Text Box 21"/>
          <p:cNvSpPr txBox="1">
            <a:spLocks noChangeArrowheads="1"/>
          </p:cNvSpPr>
          <p:nvPr/>
        </p:nvSpPr>
        <p:spPr bwMode="auto">
          <a:xfrm>
            <a:off x="2143125" y="5570538"/>
            <a:ext cx="1924050" cy="517525"/>
          </a:xfrm>
          <a:prstGeom prst="rect">
            <a:avLst/>
          </a:prstGeom>
          <a:noFill/>
          <a:ln w="9525">
            <a:noFill/>
            <a:miter lim="800000"/>
            <a:headEnd/>
            <a:tailEnd/>
          </a:ln>
        </p:spPr>
        <p:txBody>
          <a:bodyPr>
            <a:spAutoFit/>
          </a:bodyPr>
          <a:lstStyle/>
          <a:p>
            <a:pPr eaLnBrk="1" hangingPunct="1"/>
            <a:r>
              <a:rPr lang="en-US" sz="1400" b="1"/>
              <a:t>Tolerate higher levels of herbicides</a:t>
            </a:r>
          </a:p>
        </p:txBody>
      </p:sp>
      <p:sp>
        <p:nvSpPr>
          <p:cNvPr id="52246" name="Text Box 22"/>
          <p:cNvSpPr txBox="1">
            <a:spLocks noChangeArrowheads="1"/>
          </p:cNvSpPr>
          <p:nvPr/>
        </p:nvSpPr>
        <p:spPr bwMode="auto">
          <a:xfrm>
            <a:off x="5105400" y="5654675"/>
            <a:ext cx="2276475" cy="517525"/>
          </a:xfrm>
          <a:prstGeom prst="rect">
            <a:avLst/>
          </a:prstGeom>
          <a:noFill/>
          <a:ln w="9525">
            <a:noFill/>
            <a:miter lim="800000"/>
            <a:headEnd/>
            <a:tailEnd/>
          </a:ln>
        </p:spPr>
        <p:txBody>
          <a:bodyPr>
            <a:spAutoFit/>
          </a:bodyPr>
          <a:lstStyle/>
          <a:p>
            <a:pPr eaLnBrk="1" hangingPunct="1"/>
            <a:r>
              <a:rPr lang="en-US" sz="1400" b="1"/>
              <a:t>Can harm beneficial insects</a:t>
            </a:r>
          </a:p>
        </p:txBody>
      </p:sp>
      <p:sp>
        <p:nvSpPr>
          <p:cNvPr id="52247" name="Text Box 23"/>
          <p:cNvSpPr txBox="1">
            <a:spLocks noChangeArrowheads="1"/>
          </p:cNvSpPr>
          <p:nvPr/>
        </p:nvSpPr>
        <p:spPr bwMode="auto">
          <a:xfrm>
            <a:off x="5105400" y="6324600"/>
            <a:ext cx="2514600" cy="304800"/>
          </a:xfrm>
          <a:prstGeom prst="rect">
            <a:avLst/>
          </a:prstGeom>
          <a:noFill/>
          <a:ln w="9525">
            <a:noFill/>
            <a:miter lim="800000"/>
            <a:headEnd/>
            <a:tailEnd/>
          </a:ln>
        </p:spPr>
        <p:txBody>
          <a:bodyPr>
            <a:spAutoFit/>
          </a:bodyPr>
          <a:lstStyle/>
          <a:p>
            <a:pPr eaLnBrk="1" hangingPunct="1"/>
            <a:r>
              <a:rPr lang="en-US" sz="1400" b="1"/>
              <a:t>Lower genetic diversity</a:t>
            </a:r>
          </a:p>
        </p:txBody>
      </p:sp>
      <p:sp>
        <p:nvSpPr>
          <p:cNvPr id="52248" name="Text Box 24"/>
          <p:cNvSpPr txBox="1">
            <a:spLocks noChangeArrowheads="1"/>
          </p:cNvSpPr>
          <p:nvPr/>
        </p:nvSpPr>
        <p:spPr bwMode="auto">
          <a:xfrm>
            <a:off x="2143125" y="6248400"/>
            <a:ext cx="1706563" cy="304800"/>
          </a:xfrm>
          <a:prstGeom prst="rect">
            <a:avLst/>
          </a:prstGeom>
          <a:noFill/>
          <a:ln w="9525">
            <a:noFill/>
            <a:miter lim="800000"/>
            <a:headEnd/>
            <a:tailEnd/>
          </a:ln>
        </p:spPr>
        <p:txBody>
          <a:bodyPr>
            <a:spAutoFit/>
          </a:bodyPr>
          <a:lstStyle/>
          <a:p>
            <a:pPr eaLnBrk="1" hangingPunct="1"/>
            <a:r>
              <a:rPr lang="en-US" sz="1400" b="1"/>
              <a:t>Higher yields</a:t>
            </a:r>
          </a:p>
        </p:txBody>
      </p:sp>
      <p:sp>
        <p:nvSpPr>
          <p:cNvPr id="52249" name="Text Box 25"/>
          <p:cNvSpPr txBox="1">
            <a:spLocks noChangeArrowheads="1"/>
          </p:cNvSpPr>
          <p:nvPr/>
        </p:nvSpPr>
        <p:spPr bwMode="auto">
          <a:xfrm>
            <a:off x="3835400" y="0"/>
            <a:ext cx="1346200" cy="366713"/>
          </a:xfrm>
          <a:prstGeom prst="rect">
            <a:avLst/>
          </a:prstGeom>
          <a:noFill/>
          <a:ln w="9525">
            <a:noFill/>
            <a:miter lim="800000"/>
            <a:headEnd/>
            <a:tailEnd/>
          </a:ln>
        </p:spPr>
        <p:txBody>
          <a:bodyPr>
            <a:spAutoFit/>
          </a:bodyPr>
          <a:lstStyle/>
          <a:p>
            <a:pPr algn="ctr" eaLnBrk="1" hangingPunct="1"/>
            <a:r>
              <a:rPr lang="pt-BR" sz="1800" b="1">
                <a:solidFill>
                  <a:srgbClr val="0066FF"/>
                </a:solidFill>
              </a:rPr>
              <a:t>Trade-Offs</a:t>
            </a:r>
            <a:endParaRPr lang="en-US" sz="1800" b="1">
              <a:solidFill>
                <a:srgbClr val="0066FF"/>
              </a:solidFill>
            </a:endParaRPr>
          </a:p>
        </p:txBody>
      </p:sp>
      <p:sp>
        <p:nvSpPr>
          <p:cNvPr id="52250" name="Text Box 26"/>
          <p:cNvSpPr txBox="1">
            <a:spLocks noChangeArrowheads="1"/>
          </p:cNvSpPr>
          <p:nvPr/>
        </p:nvSpPr>
        <p:spPr bwMode="auto">
          <a:xfrm>
            <a:off x="2600325" y="381000"/>
            <a:ext cx="3952875" cy="336550"/>
          </a:xfrm>
          <a:prstGeom prst="rect">
            <a:avLst/>
          </a:prstGeom>
          <a:noFill/>
          <a:ln w="9525">
            <a:noFill/>
            <a:miter lim="800000"/>
            <a:headEnd/>
            <a:tailEnd/>
          </a:ln>
        </p:spPr>
        <p:txBody>
          <a:bodyPr>
            <a:spAutoFit/>
          </a:bodyPr>
          <a:lstStyle/>
          <a:p>
            <a:pPr algn="ctr" eaLnBrk="1" hangingPunct="1"/>
            <a:r>
              <a:rPr lang="en-US" sz="1600" b="1">
                <a:solidFill>
                  <a:srgbClr val="0066FF"/>
                </a:solidFill>
              </a:rPr>
              <a:t>Genetically Modified Crops and Foods </a:t>
            </a:r>
          </a:p>
        </p:txBody>
      </p:sp>
      <p:sp>
        <p:nvSpPr>
          <p:cNvPr id="52251" name="Text Box 27"/>
          <p:cNvSpPr txBox="1">
            <a:spLocks noChangeArrowheads="1"/>
          </p:cNvSpPr>
          <p:nvPr/>
        </p:nvSpPr>
        <p:spPr bwMode="auto">
          <a:xfrm>
            <a:off x="2492375" y="803275"/>
            <a:ext cx="1339850" cy="460375"/>
          </a:xfrm>
          <a:prstGeom prst="rect">
            <a:avLst/>
          </a:prstGeom>
          <a:noFill/>
          <a:ln w="9525">
            <a:noFill/>
            <a:miter lim="800000"/>
            <a:headEnd/>
            <a:tailEnd/>
          </a:ln>
        </p:spPr>
        <p:txBody>
          <a:bodyPr>
            <a:spAutoFit/>
          </a:bodyPr>
          <a:lstStyle/>
          <a:p>
            <a:pPr eaLnBrk="1" hangingPunct="1">
              <a:lnSpc>
                <a:spcPct val="75000"/>
              </a:lnSpc>
            </a:pPr>
            <a:r>
              <a:rPr lang="en-US" sz="1600" b="1">
                <a:solidFill>
                  <a:schemeClr val="bg1"/>
                </a:solidFill>
              </a:rPr>
              <a:t>Projected Advantages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1" descr="1320"/>
          <p:cNvPicPr>
            <a:picLocks noChangeAspect="1" noChangeArrowheads="1"/>
          </p:cNvPicPr>
          <p:nvPr/>
        </p:nvPicPr>
        <p:blipFill>
          <a:blip r:embed="rId3" cstate="print"/>
          <a:srcRect/>
          <a:stretch>
            <a:fillRect/>
          </a:stretch>
        </p:blipFill>
        <p:spPr bwMode="auto">
          <a:xfrm>
            <a:off x="304800" y="1600200"/>
            <a:ext cx="3917950" cy="4849813"/>
          </a:xfrm>
          <a:prstGeom prst="rect">
            <a:avLst/>
          </a:prstGeom>
          <a:noFill/>
          <a:ln w="9525">
            <a:noFill/>
            <a:miter lim="800000"/>
            <a:headEnd/>
            <a:tailEnd/>
          </a:ln>
        </p:spPr>
      </p:pic>
      <p:sp>
        <p:nvSpPr>
          <p:cNvPr id="116739" name="Rectangle 3"/>
          <p:cNvSpPr>
            <a:spLocks noGrp="1" noChangeArrowheads="1"/>
          </p:cNvSpPr>
          <p:nvPr>
            <p:ph type="title"/>
          </p:nvPr>
        </p:nvSpPr>
        <p:spPr/>
        <p:txBody>
          <a:bodyPr/>
          <a:lstStyle/>
          <a:p>
            <a:pPr eaLnBrk="1" hangingPunct="1">
              <a:defRPr/>
            </a:pPr>
            <a:r>
              <a:rPr lang="en-US" smtClean="0"/>
              <a:t>THE GENE REVOLUTION</a:t>
            </a:r>
          </a:p>
        </p:txBody>
      </p:sp>
      <p:sp>
        <p:nvSpPr>
          <p:cNvPr id="116740" name="Rectangle 4"/>
          <p:cNvSpPr>
            <a:spLocks noGrp="1" noChangeArrowheads="1"/>
          </p:cNvSpPr>
          <p:nvPr>
            <p:ph type="body" idx="1"/>
          </p:nvPr>
        </p:nvSpPr>
        <p:spPr>
          <a:xfrm>
            <a:off x="4495800" y="1752600"/>
            <a:ext cx="4467225" cy="4876800"/>
          </a:xfrm>
        </p:spPr>
        <p:txBody>
          <a:bodyPr/>
          <a:lstStyle/>
          <a:p>
            <a:pPr eaLnBrk="1" hangingPunct="1">
              <a:defRPr/>
            </a:pPr>
            <a:r>
              <a:rPr lang="en-US" smtClean="0"/>
              <a:t>The winged bean, a GMF, could be grown to help reduce malnutrition and the use of large amounts of inorganic fertilizers.</a:t>
            </a:r>
          </a:p>
        </p:txBody>
      </p:sp>
      <p:sp>
        <p:nvSpPr>
          <p:cNvPr id="116741" name="Text Box 5"/>
          <p:cNvSpPr txBox="1">
            <a:spLocks noChangeArrowheads="1"/>
          </p:cNvSpPr>
          <p:nvPr/>
        </p:nvSpPr>
        <p:spPr bwMode="auto">
          <a:xfrm>
            <a:off x="7467600" y="6540500"/>
            <a:ext cx="1571625" cy="311150"/>
          </a:xfrm>
          <a:prstGeom prst="rect">
            <a:avLst/>
          </a:prstGeom>
          <a:noFill/>
          <a:ln w="9525" algn="ctr">
            <a:noFill/>
            <a:miter lim="800000"/>
            <a:headEnd/>
            <a:tailEnd/>
          </a:ln>
          <a:effectLst/>
        </p:spPr>
        <p:txBody>
          <a:bodyPr>
            <a:spAutoFit/>
          </a:bodyPr>
          <a:lstStyle/>
          <a:p>
            <a:pPr marL="342900" indent="-342900" eaLnBrk="1" hangingPunct="1">
              <a:lnSpc>
                <a:spcPct val="80000"/>
              </a:lnSpc>
              <a:spcBef>
                <a:spcPct val="50000"/>
              </a:spcBef>
              <a:buClr>
                <a:schemeClr val="hlink"/>
              </a:buClr>
              <a:buSzPct val="80000"/>
              <a:buFont typeface="Wingdings" pitchFamily="1" charset="2"/>
              <a:buNone/>
              <a:defRPr/>
            </a:pPr>
            <a:r>
              <a:rPr lang="en-US" sz="1800">
                <a:effectLst>
                  <a:outerShdw blurRad="38100" dist="38100" dir="2700000" algn="tl">
                    <a:srgbClr val="000000"/>
                  </a:outerShdw>
                </a:effectLst>
              </a:rPr>
              <a:t>Figure 13-20</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en-US" smtClean="0"/>
              <a:t>Updates Online</a:t>
            </a:r>
          </a:p>
        </p:txBody>
      </p:sp>
      <p:sp>
        <p:nvSpPr>
          <p:cNvPr id="14339" name="Rectangle 3"/>
          <p:cNvSpPr>
            <a:spLocks noGrp="1" noChangeArrowheads="1"/>
          </p:cNvSpPr>
          <p:nvPr>
            <p:ph type="body" idx="1"/>
          </p:nvPr>
        </p:nvSpPr>
        <p:spPr/>
        <p:txBody>
          <a:bodyPr/>
          <a:lstStyle/>
          <a:p>
            <a:pPr eaLnBrk="1" hangingPunct="1">
              <a:lnSpc>
                <a:spcPct val="90000"/>
              </a:lnSpc>
              <a:buFont typeface="Wingdings" pitchFamily="1" charset="2"/>
              <a:buNone/>
              <a:defRPr/>
            </a:pPr>
            <a:r>
              <a:rPr lang="en-US" sz="2000" smtClean="0"/>
              <a:t>	The latest references for topics covered in this section can be found at the book companion website. Log in to the book’s e-resources page at www.thomsonedu.com to access InfoTrac articles. </a:t>
            </a:r>
          </a:p>
          <a:p>
            <a:pPr eaLnBrk="1" hangingPunct="1">
              <a:lnSpc>
                <a:spcPct val="90000"/>
              </a:lnSpc>
              <a:buFont typeface="Wingdings" pitchFamily="1" charset="2"/>
              <a:buNone/>
              <a:defRPr/>
            </a:pPr>
            <a:endParaRPr lang="en-US" sz="2000" smtClean="0"/>
          </a:p>
          <a:p>
            <a:pPr eaLnBrk="1" hangingPunct="1">
              <a:lnSpc>
                <a:spcPct val="90000"/>
              </a:lnSpc>
              <a:defRPr/>
            </a:pPr>
            <a:r>
              <a:rPr lang="en-US" sz="2600" smtClean="0"/>
              <a:t>InfoTrac: A renewable economy as a global ethic. Michael Lerner. </a:t>
            </a:r>
            <a:r>
              <a:rPr lang="en-US" sz="2600" i="1" smtClean="0"/>
              <a:t>The American Prospect</a:t>
            </a:r>
            <a:r>
              <a:rPr lang="en-US" sz="2600" smtClean="0"/>
              <a:t>, April 2006 v17 i4 pA30(2).</a:t>
            </a:r>
          </a:p>
          <a:p>
            <a:pPr eaLnBrk="1" hangingPunct="1">
              <a:lnSpc>
                <a:spcPct val="90000"/>
              </a:lnSpc>
              <a:defRPr/>
            </a:pPr>
            <a:r>
              <a:rPr lang="en-US" sz="2600" smtClean="0"/>
              <a:t>InfoTrac: Appetite for destruction. Kathleen McGowam. </a:t>
            </a:r>
            <a:r>
              <a:rPr lang="en-US" sz="2600" i="1" smtClean="0"/>
              <a:t>Audubon</a:t>
            </a:r>
            <a:r>
              <a:rPr lang="en-US" sz="2600" smtClean="0"/>
              <a:t>, July-August 2006 v108 i4 p70(2).</a:t>
            </a:r>
          </a:p>
          <a:p>
            <a:pPr eaLnBrk="1" hangingPunct="1">
              <a:lnSpc>
                <a:spcPct val="90000"/>
              </a:lnSpc>
              <a:defRPr/>
            </a:pPr>
            <a:r>
              <a:rPr lang="en-US" sz="2600" smtClean="0"/>
              <a:t>InfoTrac: Boom times for protein. Lester R. Brown. </a:t>
            </a:r>
            <a:r>
              <a:rPr lang="en-US" sz="2600" i="1" smtClean="0"/>
              <a:t>USA Today</a:t>
            </a:r>
            <a:r>
              <a:rPr lang="en-US" sz="2600" smtClean="0"/>
              <a:t> (Magazine) July 2006 v135 i2734 p59(1). </a:t>
            </a:r>
          </a:p>
          <a:p>
            <a:pPr eaLnBrk="1" hangingPunct="1">
              <a:lnSpc>
                <a:spcPct val="90000"/>
              </a:lnSpc>
              <a:defRPr/>
            </a:pPr>
            <a:r>
              <a:rPr lang="en-US" sz="2600" smtClean="0"/>
              <a:t>Union of Concerned Scientists: Genetic Engineering</a:t>
            </a:r>
          </a:p>
          <a:p>
            <a:pPr eaLnBrk="1" hangingPunct="1">
              <a:lnSpc>
                <a:spcPct val="90000"/>
              </a:lnSpc>
              <a:defRPr/>
            </a:pPr>
            <a:r>
              <a:rPr lang="en-US" sz="2600" smtClean="0"/>
              <a:t>USDA: Fueling the Green Revolution</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defRPr/>
            </a:pPr>
            <a:r>
              <a:rPr lang="en-US" smtClean="0"/>
              <a:t>How Would You Vote?</a:t>
            </a:r>
          </a:p>
        </p:txBody>
      </p:sp>
      <p:sp>
        <p:nvSpPr>
          <p:cNvPr id="118787" name="Rectangle 3"/>
          <p:cNvSpPr>
            <a:spLocks noGrp="1" noChangeArrowheads="1"/>
          </p:cNvSpPr>
          <p:nvPr>
            <p:ph type="body" idx="1"/>
          </p:nvPr>
        </p:nvSpPr>
        <p:spPr/>
        <p:txBody>
          <a:bodyPr/>
          <a:lstStyle/>
          <a:p>
            <a:pPr eaLnBrk="1" hangingPunct="1">
              <a:buFont typeface="Wingdings" pitchFamily="1" charset="2"/>
              <a:buNone/>
              <a:defRPr/>
            </a:pPr>
            <a:r>
              <a:rPr lang="en-US" sz="2000" smtClean="0"/>
              <a:t>	To conduct an instant in-class survey using a classroom response system, access “JoinIn Clicker Content” from the PowerLecture main menu for Living in the Environment.</a:t>
            </a:r>
          </a:p>
          <a:p>
            <a:pPr eaLnBrk="1" hangingPunct="1">
              <a:defRPr/>
            </a:pPr>
            <a:endParaRPr lang="en-US" smtClean="0"/>
          </a:p>
          <a:p>
            <a:pPr eaLnBrk="1" hangingPunct="1">
              <a:defRPr/>
            </a:pPr>
            <a:r>
              <a:rPr lang="en-US" smtClean="0"/>
              <a:t>Do the advantages of genetically engineered foods outweigh their disadvantages?</a:t>
            </a:r>
          </a:p>
          <a:p>
            <a:pPr lvl="1" eaLnBrk="1" hangingPunct="1">
              <a:defRPr/>
            </a:pPr>
            <a:r>
              <a:rPr lang="en-US" smtClean="0"/>
              <a:t>a. No. The impact of these foods could cause serious harm to the environment or human health.</a:t>
            </a:r>
          </a:p>
          <a:p>
            <a:pPr lvl="1" eaLnBrk="1" hangingPunct="1">
              <a:defRPr/>
            </a:pPr>
            <a:r>
              <a:rPr lang="en-US" smtClean="0"/>
              <a:t>b. Yes. These foods are needed to combat world hunger.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eaLnBrk="1" hangingPunct="1">
              <a:defRPr/>
            </a:pPr>
            <a:r>
              <a:rPr lang="en-US" smtClean="0"/>
              <a:t>THE GENE REVOLUTION</a:t>
            </a:r>
          </a:p>
        </p:txBody>
      </p:sp>
      <p:sp>
        <p:nvSpPr>
          <p:cNvPr id="120835" name="Rectangle 3"/>
          <p:cNvSpPr>
            <a:spLocks noGrp="1" noChangeArrowheads="1"/>
          </p:cNvSpPr>
          <p:nvPr>
            <p:ph type="body" idx="1"/>
          </p:nvPr>
        </p:nvSpPr>
        <p:spPr/>
        <p:txBody>
          <a:bodyPr/>
          <a:lstStyle/>
          <a:p>
            <a:pPr eaLnBrk="1" hangingPunct="1">
              <a:defRPr/>
            </a:pPr>
            <a:r>
              <a:rPr lang="en-US" dirty="0" smtClean="0"/>
              <a:t>Controversy has arisen over the use of genetically modified food (GMF).</a:t>
            </a:r>
          </a:p>
          <a:p>
            <a:pPr lvl="1" eaLnBrk="1" hangingPunct="1">
              <a:defRPr/>
            </a:pPr>
            <a:r>
              <a:rPr lang="en-US" dirty="0" smtClean="0"/>
              <a:t>Critics fear that we know too little about the long-term potential harm to human and ecosystem health.</a:t>
            </a:r>
          </a:p>
          <a:p>
            <a:pPr eaLnBrk="1" hangingPunct="1">
              <a:defRPr/>
            </a:pPr>
            <a:r>
              <a:rPr lang="en-US" dirty="0" smtClean="0">
                <a:solidFill>
                  <a:srgbClr val="FFFF00"/>
                </a:solidFill>
              </a:rPr>
              <a:t>There is controversy over legal ownership of genetically modified crop varieties and whether GMFs should be labeled.</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eaLnBrk="1" hangingPunct="1">
              <a:defRPr/>
            </a:pPr>
            <a:r>
              <a:rPr lang="en-US" smtClean="0"/>
              <a:t>PRODUCING MORE MEAT</a:t>
            </a:r>
          </a:p>
        </p:txBody>
      </p:sp>
      <p:sp>
        <p:nvSpPr>
          <p:cNvPr id="124931" name="Rectangle 3"/>
          <p:cNvSpPr>
            <a:spLocks noGrp="1" noChangeArrowheads="1"/>
          </p:cNvSpPr>
          <p:nvPr>
            <p:ph type="body" idx="1"/>
          </p:nvPr>
        </p:nvSpPr>
        <p:spPr/>
        <p:txBody>
          <a:bodyPr/>
          <a:lstStyle/>
          <a:p>
            <a:pPr eaLnBrk="1" hangingPunct="1">
              <a:defRPr/>
            </a:pPr>
            <a:r>
              <a:rPr lang="en-US" dirty="0" smtClean="0"/>
              <a:t>About half of the world’s meat is produced by livestock grazing on grass.</a:t>
            </a:r>
          </a:p>
          <a:p>
            <a:pPr eaLnBrk="1" hangingPunct="1">
              <a:defRPr/>
            </a:pPr>
            <a:r>
              <a:rPr lang="en-US" dirty="0" smtClean="0"/>
              <a:t>The other half is produced under factory-like conditions (</a:t>
            </a:r>
            <a:r>
              <a:rPr lang="en-US" dirty="0" smtClean="0">
                <a:solidFill>
                  <a:srgbClr val="FFFF00"/>
                </a:solidFill>
              </a:rPr>
              <a:t>feedlots).</a:t>
            </a:r>
          </a:p>
          <a:p>
            <a:pPr lvl="1" eaLnBrk="1" hangingPunct="1">
              <a:defRPr/>
            </a:pPr>
            <a:r>
              <a:rPr lang="en-US" dirty="0" smtClean="0">
                <a:solidFill>
                  <a:srgbClr val="FFFF00"/>
                </a:solidFill>
              </a:rPr>
              <a:t>Densely packed livestock are fed grain or fish meal.</a:t>
            </a:r>
          </a:p>
          <a:p>
            <a:pPr eaLnBrk="1" hangingPunct="1">
              <a:defRPr/>
            </a:pPr>
            <a:r>
              <a:rPr lang="en-US" dirty="0" smtClean="0"/>
              <a:t>Eating more chicken and farm-raised fish and less beef and pork reduces harmful environmental impacts of meat production.</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1321"/>
          <p:cNvPicPr>
            <a:picLocks noChangeAspect="1" noChangeArrowheads="1"/>
          </p:cNvPicPr>
          <p:nvPr/>
        </p:nvPicPr>
        <p:blipFill>
          <a:blip r:embed="rId3" cstate="print"/>
          <a:srcRect/>
          <a:stretch>
            <a:fillRect/>
          </a:stretch>
        </p:blipFill>
        <p:spPr bwMode="auto">
          <a:xfrm>
            <a:off x="1733550" y="36513"/>
            <a:ext cx="5657850" cy="6821487"/>
          </a:xfrm>
          <a:prstGeom prst="rect">
            <a:avLst/>
          </a:prstGeom>
          <a:noFill/>
          <a:ln w="9525">
            <a:noFill/>
            <a:miter lim="800000"/>
            <a:headEnd/>
            <a:tailEnd/>
          </a:ln>
        </p:spPr>
      </p:pic>
      <p:sp>
        <p:nvSpPr>
          <p:cNvPr id="58371" name="Rectangle 3"/>
          <p:cNvSpPr>
            <a:spLocks noChangeArrowheads="1"/>
          </p:cNvSpPr>
          <p:nvPr/>
        </p:nvSpPr>
        <p:spPr bwMode="auto">
          <a:xfrm>
            <a:off x="7564438" y="6562725"/>
            <a:ext cx="1579562" cy="295275"/>
          </a:xfrm>
          <a:prstGeom prst="rect">
            <a:avLst/>
          </a:prstGeom>
          <a:noFill/>
          <a:ln w="9525">
            <a:noFill/>
            <a:miter lim="800000"/>
            <a:headEnd/>
            <a:tailEnd/>
          </a:ln>
        </p:spPr>
        <p:txBody>
          <a:bodyPr wrap="none" lIns="82058" tIns="41029" rIns="82058" bIns="41029"/>
          <a:lstStyle/>
          <a:p>
            <a:pPr algn="r" defTabSz="820738"/>
            <a:r>
              <a:rPr lang="en-US" sz="1400" b="1"/>
              <a:t>Fig. 13-21, p. 289</a:t>
            </a:r>
          </a:p>
        </p:txBody>
      </p:sp>
      <p:sp>
        <p:nvSpPr>
          <p:cNvPr id="58372" name="Text Box 4"/>
          <p:cNvSpPr txBox="1">
            <a:spLocks noChangeArrowheads="1"/>
          </p:cNvSpPr>
          <p:nvPr/>
        </p:nvSpPr>
        <p:spPr bwMode="auto">
          <a:xfrm>
            <a:off x="3251200" y="76200"/>
            <a:ext cx="2540000" cy="366713"/>
          </a:xfrm>
          <a:prstGeom prst="rect">
            <a:avLst/>
          </a:prstGeom>
          <a:noFill/>
          <a:ln w="9525">
            <a:noFill/>
            <a:miter lim="800000"/>
            <a:headEnd/>
            <a:tailEnd/>
          </a:ln>
        </p:spPr>
        <p:txBody>
          <a:bodyPr>
            <a:spAutoFit/>
          </a:bodyPr>
          <a:lstStyle/>
          <a:p>
            <a:pPr algn="ctr" eaLnBrk="1" hangingPunct="1"/>
            <a:r>
              <a:rPr lang="pt-BR" sz="1800" b="1">
                <a:solidFill>
                  <a:srgbClr val="0066FF"/>
                </a:solidFill>
              </a:rPr>
              <a:t>Trade-Offs </a:t>
            </a:r>
            <a:endParaRPr lang="en-US" sz="1800" b="1">
              <a:solidFill>
                <a:srgbClr val="0066FF"/>
              </a:solidFill>
            </a:endParaRPr>
          </a:p>
        </p:txBody>
      </p:sp>
      <p:sp>
        <p:nvSpPr>
          <p:cNvPr id="58373" name="Text Box 5"/>
          <p:cNvSpPr txBox="1">
            <a:spLocks noChangeArrowheads="1"/>
          </p:cNvSpPr>
          <p:nvPr/>
        </p:nvSpPr>
        <p:spPr bwMode="auto">
          <a:xfrm>
            <a:off x="3544888" y="539750"/>
            <a:ext cx="2540000" cy="366713"/>
          </a:xfrm>
          <a:prstGeom prst="rect">
            <a:avLst/>
          </a:prstGeom>
          <a:noFill/>
          <a:ln w="9525">
            <a:noFill/>
            <a:miter lim="800000"/>
            <a:headEnd/>
            <a:tailEnd/>
          </a:ln>
        </p:spPr>
        <p:txBody>
          <a:bodyPr>
            <a:spAutoFit/>
          </a:bodyPr>
          <a:lstStyle/>
          <a:p>
            <a:pPr eaLnBrk="1" hangingPunct="1"/>
            <a:r>
              <a:rPr lang="en-US" sz="1800" b="1">
                <a:solidFill>
                  <a:srgbClr val="0066FF"/>
                </a:solidFill>
              </a:rPr>
              <a:t>Animal Feedlots </a:t>
            </a:r>
          </a:p>
        </p:txBody>
      </p:sp>
      <p:sp>
        <p:nvSpPr>
          <p:cNvPr id="58374" name="Text Box 6"/>
          <p:cNvSpPr txBox="1">
            <a:spLocks noChangeArrowheads="1"/>
          </p:cNvSpPr>
          <p:nvPr/>
        </p:nvSpPr>
        <p:spPr bwMode="auto">
          <a:xfrm>
            <a:off x="1905000" y="1100138"/>
            <a:ext cx="2540000" cy="366712"/>
          </a:xfrm>
          <a:prstGeom prst="rect">
            <a:avLst/>
          </a:prstGeom>
          <a:noFill/>
          <a:ln w="9525">
            <a:noFill/>
            <a:miter lim="800000"/>
            <a:headEnd/>
            <a:tailEnd/>
          </a:ln>
        </p:spPr>
        <p:txBody>
          <a:bodyPr>
            <a:spAutoFit/>
          </a:bodyPr>
          <a:lstStyle/>
          <a:p>
            <a:pPr eaLnBrk="1" hangingPunct="1"/>
            <a:r>
              <a:rPr lang="en-US" sz="1800" b="1">
                <a:solidFill>
                  <a:schemeClr val="bg1"/>
                </a:solidFill>
              </a:rPr>
              <a:t>Advantages </a:t>
            </a:r>
          </a:p>
        </p:txBody>
      </p:sp>
      <p:sp>
        <p:nvSpPr>
          <p:cNvPr id="58375" name="Text Box 7"/>
          <p:cNvSpPr txBox="1">
            <a:spLocks noChangeArrowheads="1"/>
          </p:cNvSpPr>
          <p:nvPr/>
        </p:nvSpPr>
        <p:spPr bwMode="auto">
          <a:xfrm>
            <a:off x="5308600" y="1100138"/>
            <a:ext cx="2540000" cy="366712"/>
          </a:xfrm>
          <a:prstGeom prst="rect">
            <a:avLst/>
          </a:prstGeom>
          <a:noFill/>
          <a:ln w="9525">
            <a:noFill/>
            <a:miter lim="800000"/>
            <a:headEnd/>
            <a:tailEnd/>
          </a:ln>
        </p:spPr>
        <p:txBody>
          <a:bodyPr>
            <a:spAutoFit/>
          </a:bodyPr>
          <a:lstStyle/>
          <a:p>
            <a:pPr eaLnBrk="1" hangingPunct="1"/>
            <a:r>
              <a:rPr lang="en-US" sz="1800" b="1">
                <a:solidFill>
                  <a:schemeClr val="bg1"/>
                </a:solidFill>
              </a:rPr>
              <a:t>Disadvantages </a:t>
            </a:r>
          </a:p>
        </p:txBody>
      </p:sp>
      <p:sp>
        <p:nvSpPr>
          <p:cNvPr id="58376" name="Text Box 8"/>
          <p:cNvSpPr txBox="1">
            <a:spLocks noChangeArrowheads="1"/>
          </p:cNvSpPr>
          <p:nvPr/>
        </p:nvSpPr>
        <p:spPr bwMode="auto">
          <a:xfrm>
            <a:off x="1752600" y="1830388"/>
            <a:ext cx="2540000" cy="641350"/>
          </a:xfrm>
          <a:prstGeom prst="rect">
            <a:avLst/>
          </a:prstGeom>
          <a:noFill/>
          <a:ln w="9525">
            <a:noFill/>
            <a:miter lim="800000"/>
            <a:headEnd/>
            <a:tailEnd/>
          </a:ln>
        </p:spPr>
        <p:txBody>
          <a:bodyPr>
            <a:spAutoFit/>
          </a:bodyPr>
          <a:lstStyle/>
          <a:p>
            <a:pPr eaLnBrk="1" hangingPunct="1"/>
            <a:r>
              <a:rPr lang="en-US" sz="1800" b="1"/>
              <a:t>Increased meat production</a:t>
            </a:r>
          </a:p>
        </p:txBody>
      </p:sp>
      <p:sp>
        <p:nvSpPr>
          <p:cNvPr id="58377" name="Text Box 9"/>
          <p:cNvSpPr txBox="1">
            <a:spLocks noChangeArrowheads="1"/>
          </p:cNvSpPr>
          <p:nvPr/>
        </p:nvSpPr>
        <p:spPr bwMode="auto">
          <a:xfrm>
            <a:off x="5308600" y="1830388"/>
            <a:ext cx="2159000" cy="1190625"/>
          </a:xfrm>
          <a:prstGeom prst="rect">
            <a:avLst/>
          </a:prstGeom>
          <a:noFill/>
          <a:ln w="9525">
            <a:noFill/>
            <a:miter lim="800000"/>
            <a:headEnd/>
            <a:tailEnd/>
          </a:ln>
        </p:spPr>
        <p:txBody>
          <a:bodyPr>
            <a:spAutoFit/>
          </a:bodyPr>
          <a:lstStyle/>
          <a:p>
            <a:pPr eaLnBrk="1" hangingPunct="1"/>
            <a:r>
              <a:rPr lang="en-US" sz="1800" b="1"/>
              <a:t>Need large inputs of grain, fish meal, water, and fossil fuels</a:t>
            </a:r>
          </a:p>
        </p:txBody>
      </p:sp>
      <p:sp>
        <p:nvSpPr>
          <p:cNvPr id="58378" name="Text Box 10"/>
          <p:cNvSpPr txBox="1">
            <a:spLocks noChangeArrowheads="1"/>
          </p:cNvSpPr>
          <p:nvPr/>
        </p:nvSpPr>
        <p:spPr bwMode="auto">
          <a:xfrm>
            <a:off x="1752600" y="2697163"/>
            <a:ext cx="2540000" cy="366712"/>
          </a:xfrm>
          <a:prstGeom prst="rect">
            <a:avLst/>
          </a:prstGeom>
          <a:noFill/>
          <a:ln w="9525">
            <a:noFill/>
            <a:miter lim="800000"/>
            <a:headEnd/>
            <a:tailEnd/>
          </a:ln>
        </p:spPr>
        <p:txBody>
          <a:bodyPr>
            <a:spAutoFit/>
          </a:bodyPr>
          <a:lstStyle/>
          <a:p>
            <a:pPr eaLnBrk="1" hangingPunct="1"/>
            <a:r>
              <a:rPr lang="en-US" sz="1800" b="1"/>
              <a:t>Higher profits</a:t>
            </a:r>
          </a:p>
        </p:txBody>
      </p:sp>
      <p:sp>
        <p:nvSpPr>
          <p:cNvPr id="58379" name="Text Box 11"/>
          <p:cNvSpPr txBox="1">
            <a:spLocks noChangeArrowheads="1"/>
          </p:cNvSpPr>
          <p:nvPr/>
        </p:nvSpPr>
        <p:spPr bwMode="auto">
          <a:xfrm>
            <a:off x="5308600" y="3173413"/>
            <a:ext cx="2006600" cy="1190625"/>
          </a:xfrm>
          <a:prstGeom prst="rect">
            <a:avLst/>
          </a:prstGeom>
          <a:noFill/>
          <a:ln w="9525">
            <a:noFill/>
            <a:miter lim="800000"/>
            <a:headEnd/>
            <a:tailEnd/>
          </a:ln>
        </p:spPr>
        <p:txBody>
          <a:bodyPr>
            <a:spAutoFit/>
          </a:bodyPr>
          <a:lstStyle/>
          <a:p>
            <a:pPr eaLnBrk="1" hangingPunct="1"/>
            <a:r>
              <a:rPr lang="en-US" sz="1800" b="1"/>
              <a:t>Concentrate animal wastes that can pollute water</a:t>
            </a:r>
          </a:p>
        </p:txBody>
      </p:sp>
      <p:sp>
        <p:nvSpPr>
          <p:cNvPr id="58380" name="Text Box 12"/>
          <p:cNvSpPr txBox="1">
            <a:spLocks noChangeArrowheads="1"/>
          </p:cNvSpPr>
          <p:nvPr/>
        </p:nvSpPr>
        <p:spPr bwMode="auto">
          <a:xfrm>
            <a:off x="1752600" y="3289300"/>
            <a:ext cx="2540000" cy="366713"/>
          </a:xfrm>
          <a:prstGeom prst="rect">
            <a:avLst/>
          </a:prstGeom>
          <a:noFill/>
          <a:ln w="9525">
            <a:noFill/>
            <a:miter lim="800000"/>
            <a:headEnd/>
            <a:tailEnd/>
          </a:ln>
        </p:spPr>
        <p:txBody>
          <a:bodyPr>
            <a:spAutoFit/>
          </a:bodyPr>
          <a:lstStyle/>
          <a:p>
            <a:pPr eaLnBrk="1" hangingPunct="1"/>
            <a:r>
              <a:rPr lang="en-US" sz="1800" b="1"/>
              <a:t>Less land use</a:t>
            </a:r>
          </a:p>
        </p:txBody>
      </p:sp>
      <p:sp>
        <p:nvSpPr>
          <p:cNvPr id="58381" name="Text Box 13"/>
          <p:cNvSpPr txBox="1">
            <a:spLocks noChangeArrowheads="1"/>
          </p:cNvSpPr>
          <p:nvPr/>
        </p:nvSpPr>
        <p:spPr bwMode="auto">
          <a:xfrm>
            <a:off x="1752600" y="3881438"/>
            <a:ext cx="2540000" cy="366712"/>
          </a:xfrm>
          <a:prstGeom prst="rect">
            <a:avLst/>
          </a:prstGeom>
          <a:noFill/>
          <a:ln w="9525">
            <a:noFill/>
            <a:miter lim="800000"/>
            <a:headEnd/>
            <a:tailEnd/>
          </a:ln>
        </p:spPr>
        <p:txBody>
          <a:bodyPr>
            <a:spAutoFit/>
          </a:bodyPr>
          <a:lstStyle/>
          <a:p>
            <a:pPr eaLnBrk="1" hangingPunct="1"/>
            <a:r>
              <a:rPr lang="en-US" sz="1800" b="1"/>
              <a:t>Reduced overgrazing</a:t>
            </a:r>
          </a:p>
        </p:txBody>
      </p:sp>
      <p:sp>
        <p:nvSpPr>
          <p:cNvPr id="58382" name="Text Box 14"/>
          <p:cNvSpPr txBox="1">
            <a:spLocks noChangeArrowheads="1"/>
          </p:cNvSpPr>
          <p:nvPr/>
        </p:nvSpPr>
        <p:spPr bwMode="auto">
          <a:xfrm>
            <a:off x="1752600" y="4473575"/>
            <a:ext cx="1752600" cy="641350"/>
          </a:xfrm>
          <a:prstGeom prst="rect">
            <a:avLst/>
          </a:prstGeom>
          <a:noFill/>
          <a:ln w="9525">
            <a:noFill/>
            <a:miter lim="800000"/>
            <a:headEnd/>
            <a:tailEnd/>
          </a:ln>
        </p:spPr>
        <p:txBody>
          <a:bodyPr>
            <a:spAutoFit/>
          </a:bodyPr>
          <a:lstStyle/>
          <a:p>
            <a:pPr eaLnBrk="1" hangingPunct="1"/>
            <a:r>
              <a:rPr lang="en-US" sz="1800" b="1"/>
              <a:t>Reduced soil erosion</a:t>
            </a:r>
          </a:p>
        </p:txBody>
      </p:sp>
      <p:sp>
        <p:nvSpPr>
          <p:cNvPr id="58383" name="Text Box 15"/>
          <p:cNvSpPr txBox="1">
            <a:spLocks noChangeArrowheads="1"/>
          </p:cNvSpPr>
          <p:nvPr/>
        </p:nvSpPr>
        <p:spPr bwMode="auto">
          <a:xfrm>
            <a:off x="5308600" y="4516438"/>
            <a:ext cx="2082800" cy="1465262"/>
          </a:xfrm>
          <a:prstGeom prst="rect">
            <a:avLst/>
          </a:prstGeom>
          <a:noFill/>
          <a:ln w="9525">
            <a:noFill/>
            <a:miter lim="800000"/>
            <a:headEnd/>
            <a:tailEnd/>
          </a:ln>
        </p:spPr>
        <p:txBody>
          <a:bodyPr>
            <a:spAutoFit/>
          </a:bodyPr>
          <a:lstStyle/>
          <a:p>
            <a:pPr eaLnBrk="1" hangingPunct="1"/>
            <a:r>
              <a:rPr lang="en-US" sz="1800" b="1"/>
              <a:t>Antibiotics can increase genetic resistance to microbes in humans</a:t>
            </a:r>
          </a:p>
        </p:txBody>
      </p:sp>
      <p:sp>
        <p:nvSpPr>
          <p:cNvPr id="58384" name="Text Box 16"/>
          <p:cNvSpPr txBox="1">
            <a:spLocks noChangeArrowheads="1"/>
          </p:cNvSpPr>
          <p:nvPr/>
        </p:nvSpPr>
        <p:spPr bwMode="auto">
          <a:xfrm>
            <a:off x="1752600" y="5340350"/>
            <a:ext cx="2540000" cy="641350"/>
          </a:xfrm>
          <a:prstGeom prst="rect">
            <a:avLst/>
          </a:prstGeom>
          <a:noFill/>
          <a:ln w="9525">
            <a:noFill/>
            <a:miter lim="800000"/>
            <a:headEnd/>
            <a:tailEnd/>
          </a:ln>
        </p:spPr>
        <p:txBody>
          <a:bodyPr>
            <a:spAutoFit/>
          </a:bodyPr>
          <a:lstStyle/>
          <a:p>
            <a:pPr eaLnBrk="1" hangingPunct="1"/>
            <a:r>
              <a:rPr lang="en-US" sz="1800" b="1"/>
              <a:t>Help protect biodiversity</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228600" y="68263"/>
            <a:ext cx="8763000" cy="1989137"/>
          </a:xfrm>
        </p:spPr>
        <p:txBody>
          <a:bodyPr/>
          <a:lstStyle/>
          <a:p>
            <a:pPr eaLnBrk="1" hangingPunct="1">
              <a:defRPr/>
            </a:pPr>
            <a:r>
              <a:rPr lang="en-US" smtClean="0"/>
              <a:t>How Many People can the World Support? Food Production and Population</a:t>
            </a:r>
          </a:p>
        </p:txBody>
      </p:sp>
      <p:sp>
        <p:nvSpPr>
          <p:cNvPr id="131075" name="Rectangle 3"/>
          <p:cNvSpPr>
            <a:spLocks noGrp="1" noChangeArrowheads="1"/>
          </p:cNvSpPr>
          <p:nvPr>
            <p:ph type="body" idx="1"/>
          </p:nvPr>
        </p:nvSpPr>
        <p:spPr>
          <a:xfrm>
            <a:off x="304800" y="2362200"/>
            <a:ext cx="8534400" cy="3505200"/>
          </a:xfrm>
        </p:spPr>
        <p:txBody>
          <a:bodyPr/>
          <a:lstStyle/>
          <a:p>
            <a:pPr eaLnBrk="1" hangingPunct="1">
              <a:lnSpc>
                <a:spcPct val="90000"/>
              </a:lnSpc>
              <a:defRPr/>
            </a:pPr>
            <a:r>
              <a:rPr lang="en-US" smtClean="0"/>
              <a:t>The number of people the world can support depends mostly on their per capita consumption of grain and meat and how many children couples have.</a:t>
            </a:r>
          </a:p>
          <a:p>
            <a:pPr lvl="1" eaLnBrk="1" hangingPunct="1">
              <a:lnSpc>
                <a:spcPct val="90000"/>
              </a:lnSpc>
              <a:defRPr/>
            </a:pPr>
            <a:r>
              <a:rPr lang="en-US" smtClean="0"/>
              <a:t>Research has shown that those living very low on the food chain or very high on the food chain do not live as long as those that live somewhere in between.</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1" descr="1322"/>
          <p:cNvPicPr>
            <a:picLocks noChangeAspect="1" noChangeArrowheads="1"/>
          </p:cNvPicPr>
          <p:nvPr/>
        </p:nvPicPr>
        <p:blipFill>
          <a:blip r:embed="rId3" cstate="print"/>
          <a:srcRect/>
          <a:stretch>
            <a:fillRect/>
          </a:stretch>
        </p:blipFill>
        <p:spPr bwMode="auto">
          <a:xfrm>
            <a:off x="457200" y="990600"/>
            <a:ext cx="8140700" cy="4551363"/>
          </a:xfrm>
          <a:prstGeom prst="rect">
            <a:avLst/>
          </a:prstGeom>
          <a:noFill/>
          <a:ln w="9525">
            <a:noFill/>
            <a:miter lim="800000"/>
            <a:headEnd/>
            <a:tailEnd/>
          </a:ln>
        </p:spPr>
      </p:pic>
      <p:sp>
        <p:nvSpPr>
          <p:cNvPr id="133123" name="Rectangle 3"/>
          <p:cNvSpPr>
            <a:spLocks noGrp="1" noChangeArrowheads="1"/>
          </p:cNvSpPr>
          <p:nvPr>
            <p:ph type="title"/>
          </p:nvPr>
        </p:nvSpPr>
        <p:spPr/>
        <p:txBody>
          <a:bodyPr/>
          <a:lstStyle/>
          <a:p>
            <a:pPr eaLnBrk="1" hangingPunct="1">
              <a:defRPr/>
            </a:pPr>
            <a:r>
              <a:rPr lang="en-US" smtClean="0"/>
              <a:t>PRODUCING MORE MEAT</a:t>
            </a:r>
          </a:p>
        </p:txBody>
      </p:sp>
      <p:sp>
        <p:nvSpPr>
          <p:cNvPr id="133124" name="Rectangle 4"/>
          <p:cNvSpPr>
            <a:spLocks noGrp="1" noChangeArrowheads="1"/>
          </p:cNvSpPr>
          <p:nvPr>
            <p:ph type="body" idx="1"/>
          </p:nvPr>
        </p:nvSpPr>
        <p:spPr>
          <a:xfrm>
            <a:off x="228600" y="5638800"/>
            <a:ext cx="8734425" cy="990600"/>
          </a:xfrm>
        </p:spPr>
        <p:txBody>
          <a:bodyPr/>
          <a:lstStyle/>
          <a:p>
            <a:pPr eaLnBrk="1" hangingPunct="1">
              <a:lnSpc>
                <a:spcPct val="90000"/>
              </a:lnSpc>
              <a:defRPr/>
            </a:pPr>
            <a:r>
              <a:rPr lang="en-US" smtClean="0"/>
              <a:t>Efficiency of converting grain into animal protein.</a:t>
            </a:r>
          </a:p>
          <a:p>
            <a:pPr eaLnBrk="1" hangingPunct="1">
              <a:lnSpc>
                <a:spcPct val="90000"/>
              </a:lnSpc>
              <a:buFont typeface="Wingdings" pitchFamily="1" charset="2"/>
              <a:buNone/>
              <a:defRPr/>
            </a:pPr>
            <a:endParaRPr lang="en-US" smtClean="0"/>
          </a:p>
        </p:txBody>
      </p:sp>
      <p:sp>
        <p:nvSpPr>
          <p:cNvPr id="133125" name="Text Box 5"/>
          <p:cNvSpPr txBox="1">
            <a:spLocks noChangeArrowheads="1"/>
          </p:cNvSpPr>
          <p:nvPr/>
        </p:nvSpPr>
        <p:spPr bwMode="auto">
          <a:xfrm>
            <a:off x="7467600" y="6540500"/>
            <a:ext cx="1571625" cy="311150"/>
          </a:xfrm>
          <a:prstGeom prst="rect">
            <a:avLst/>
          </a:prstGeom>
          <a:noFill/>
          <a:ln w="9525" algn="ctr">
            <a:noFill/>
            <a:miter lim="800000"/>
            <a:headEnd/>
            <a:tailEnd/>
          </a:ln>
          <a:effectLst/>
        </p:spPr>
        <p:txBody>
          <a:bodyPr>
            <a:spAutoFit/>
          </a:bodyPr>
          <a:lstStyle/>
          <a:p>
            <a:pPr marL="342900" indent="-342900" eaLnBrk="1" hangingPunct="1">
              <a:lnSpc>
                <a:spcPct val="80000"/>
              </a:lnSpc>
              <a:spcBef>
                <a:spcPct val="50000"/>
              </a:spcBef>
              <a:buClr>
                <a:schemeClr val="hlink"/>
              </a:buClr>
              <a:buSzPct val="80000"/>
              <a:buFont typeface="Wingdings" pitchFamily="1" charset="2"/>
              <a:buNone/>
              <a:defRPr/>
            </a:pPr>
            <a:r>
              <a:rPr lang="en-US" sz="1800">
                <a:effectLst>
                  <a:outerShdw blurRad="38100" dist="38100" dir="2700000" algn="tl">
                    <a:srgbClr val="000000"/>
                  </a:outerShdw>
                </a:effectLst>
              </a:rPr>
              <a:t>Figure 13-22</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1322"/>
          <p:cNvPicPr>
            <a:picLocks noChangeAspect="1" noChangeArrowheads="1"/>
          </p:cNvPicPr>
          <p:nvPr/>
        </p:nvPicPr>
        <p:blipFill>
          <a:blip r:embed="rId3" cstate="print"/>
          <a:srcRect/>
          <a:stretch>
            <a:fillRect/>
          </a:stretch>
        </p:blipFill>
        <p:spPr bwMode="auto">
          <a:xfrm>
            <a:off x="1828800" y="1976438"/>
            <a:ext cx="6781800" cy="4286250"/>
          </a:xfrm>
          <a:prstGeom prst="rect">
            <a:avLst/>
          </a:prstGeom>
          <a:noFill/>
          <a:ln w="9525">
            <a:noFill/>
            <a:miter lim="800000"/>
            <a:headEnd/>
            <a:tailEnd/>
          </a:ln>
        </p:spPr>
      </p:pic>
      <p:sp>
        <p:nvSpPr>
          <p:cNvPr id="61443" name="Rectangle 3" hidden="1"/>
          <p:cNvSpPr>
            <a:spLocks noGrp="1" noChangeArrowheads="1"/>
          </p:cNvSpPr>
          <p:nvPr>
            <p:ph type="title"/>
          </p:nvPr>
        </p:nvSpPr>
        <p:spPr bwMode="auto">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	</a:t>
            </a:r>
          </a:p>
        </p:txBody>
      </p:sp>
      <p:sp>
        <p:nvSpPr>
          <p:cNvPr id="61444" name="Rectangle 4"/>
          <p:cNvSpPr>
            <a:spLocks noChangeArrowheads="1"/>
          </p:cNvSpPr>
          <p:nvPr/>
        </p:nvSpPr>
        <p:spPr bwMode="auto">
          <a:xfrm>
            <a:off x="7564438" y="6562725"/>
            <a:ext cx="1579562" cy="295275"/>
          </a:xfrm>
          <a:prstGeom prst="rect">
            <a:avLst/>
          </a:prstGeom>
          <a:noFill/>
          <a:ln w="9525">
            <a:noFill/>
            <a:miter lim="800000"/>
            <a:headEnd/>
            <a:tailEnd/>
          </a:ln>
        </p:spPr>
        <p:txBody>
          <a:bodyPr wrap="none" lIns="82058" tIns="41029" rIns="82058" bIns="41029"/>
          <a:lstStyle/>
          <a:p>
            <a:pPr algn="r" defTabSz="820738"/>
            <a:r>
              <a:rPr lang="en-US" sz="1400" b="1"/>
              <a:t>Fig. 13-22, p. 290</a:t>
            </a:r>
          </a:p>
        </p:txBody>
      </p:sp>
      <p:sp>
        <p:nvSpPr>
          <p:cNvPr id="61445" name="Text Box 5"/>
          <p:cNvSpPr txBox="1">
            <a:spLocks noChangeArrowheads="1"/>
          </p:cNvSpPr>
          <p:nvPr/>
        </p:nvSpPr>
        <p:spPr bwMode="auto">
          <a:xfrm>
            <a:off x="0" y="868363"/>
            <a:ext cx="9144000" cy="427037"/>
          </a:xfrm>
          <a:prstGeom prst="rect">
            <a:avLst/>
          </a:prstGeom>
          <a:noFill/>
          <a:ln w="9525">
            <a:noFill/>
            <a:miter lim="800000"/>
            <a:headEnd/>
            <a:tailEnd/>
          </a:ln>
        </p:spPr>
        <p:txBody>
          <a:bodyPr>
            <a:spAutoFit/>
          </a:bodyPr>
          <a:lstStyle/>
          <a:p>
            <a:pPr algn="ctr" eaLnBrk="1" hangingPunct="1"/>
            <a:r>
              <a:rPr lang="en-US" sz="2200" b="1"/>
              <a:t>Kilograms of grain needed per kilogram of body weight </a:t>
            </a:r>
          </a:p>
        </p:txBody>
      </p:sp>
      <p:sp>
        <p:nvSpPr>
          <p:cNvPr id="61446" name="Text Box 6"/>
          <p:cNvSpPr txBox="1">
            <a:spLocks noChangeArrowheads="1"/>
          </p:cNvSpPr>
          <p:nvPr/>
        </p:nvSpPr>
        <p:spPr bwMode="auto">
          <a:xfrm>
            <a:off x="381000" y="2071688"/>
            <a:ext cx="1409700" cy="366712"/>
          </a:xfrm>
          <a:prstGeom prst="rect">
            <a:avLst/>
          </a:prstGeom>
          <a:noFill/>
          <a:ln w="9525">
            <a:noFill/>
            <a:miter lim="800000"/>
            <a:headEnd/>
            <a:tailEnd/>
          </a:ln>
        </p:spPr>
        <p:txBody>
          <a:bodyPr>
            <a:spAutoFit/>
          </a:bodyPr>
          <a:lstStyle/>
          <a:p>
            <a:pPr algn="r" eaLnBrk="1" hangingPunct="1"/>
            <a:r>
              <a:rPr lang="en-US" sz="1800" b="1"/>
              <a:t>Beef cattle </a:t>
            </a:r>
          </a:p>
        </p:txBody>
      </p:sp>
      <p:sp>
        <p:nvSpPr>
          <p:cNvPr id="61447" name="Text Box 7"/>
          <p:cNvSpPr txBox="1">
            <a:spLocks noChangeArrowheads="1"/>
          </p:cNvSpPr>
          <p:nvPr/>
        </p:nvSpPr>
        <p:spPr bwMode="auto">
          <a:xfrm>
            <a:off x="8658225" y="2286000"/>
            <a:ext cx="381000" cy="366713"/>
          </a:xfrm>
          <a:prstGeom prst="rect">
            <a:avLst/>
          </a:prstGeom>
          <a:noFill/>
          <a:ln w="9525">
            <a:noFill/>
            <a:miter lim="800000"/>
            <a:headEnd/>
            <a:tailEnd/>
          </a:ln>
        </p:spPr>
        <p:txBody>
          <a:bodyPr>
            <a:spAutoFit/>
          </a:bodyPr>
          <a:lstStyle/>
          <a:p>
            <a:pPr eaLnBrk="1" hangingPunct="1"/>
            <a:r>
              <a:rPr lang="en-US" sz="1800" b="1"/>
              <a:t>7 </a:t>
            </a:r>
          </a:p>
        </p:txBody>
      </p:sp>
      <p:sp>
        <p:nvSpPr>
          <p:cNvPr id="61448" name="Text Box 8"/>
          <p:cNvSpPr txBox="1">
            <a:spLocks noChangeArrowheads="1"/>
          </p:cNvSpPr>
          <p:nvPr/>
        </p:nvSpPr>
        <p:spPr bwMode="auto">
          <a:xfrm>
            <a:off x="1054100" y="3214688"/>
            <a:ext cx="736600" cy="366712"/>
          </a:xfrm>
          <a:prstGeom prst="rect">
            <a:avLst/>
          </a:prstGeom>
          <a:noFill/>
          <a:ln w="9525">
            <a:noFill/>
            <a:miter lim="800000"/>
            <a:headEnd/>
            <a:tailEnd/>
          </a:ln>
        </p:spPr>
        <p:txBody>
          <a:bodyPr>
            <a:spAutoFit/>
          </a:bodyPr>
          <a:lstStyle/>
          <a:p>
            <a:pPr algn="r" eaLnBrk="1" hangingPunct="1"/>
            <a:r>
              <a:rPr lang="en-US" sz="1800" b="1"/>
              <a:t>Pigs </a:t>
            </a:r>
          </a:p>
        </p:txBody>
      </p:sp>
      <p:sp>
        <p:nvSpPr>
          <p:cNvPr id="61449" name="Text Box 9"/>
          <p:cNvSpPr txBox="1">
            <a:spLocks noChangeArrowheads="1"/>
          </p:cNvSpPr>
          <p:nvPr/>
        </p:nvSpPr>
        <p:spPr bwMode="auto">
          <a:xfrm>
            <a:off x="5834063" y="3429000"/>
            <a:ext cx="381000" cy="366713"/>
          </a:xfrm>
          <a:prstGeom prst="rect">
            <a:avLst/>
          </a:prstGeom>
          <a:noFill/>
          <a:ln w="9525">
            <a:noFill/>
            <a:miter lim="800000"/>
            <a:headEnd/>
            <a:tailEnd/>
          </a:ln>
        </p:spPr>
        <p:txBody>
          <a:bodyPr>
            <a:spAutoFit/>
          </a:bodyPr>
          <a:lstStyle/>
          <a:p>
            <a:pPr eaLnBrk="1" hangingPunct="1"/>
            <a:r>
              <a:rPr lang="en-US" sz="1800" b="1"/>
              <a:t>4 </a:t>
            </a:r>
          </a:p>
        </p:txBody>
      </p:sp>
      <p:sp>
        <p:nvSpPr>
          <p:cNvPr id="61450" name="Text Box 10"/>
          <p:cNvSpPr txBox="1">
            <a:spLocks noChangeArrowheads="1"/>
          </p:cNvSpPr>
          <p:nvPr/>
        </p:nvSpPr>
        <p:spPr bwMode="auto">
          <a:xfrm>
            <a:off x="647700" y="4281488"/>
            <a:ext cx="1143000" cy="366712"/>
          </a:xfrm>
          <a:prstGeom prst="rect">
            <a:avLst/>
          </a:prstGeom>
          <a:noFill/>
          <a:ln w="9525">
            <a:noFill/>
            <a:miter lim="800000"/>
            <a:headEnd/>
            <a:tailEnd/>
          </a:ln>
        </p:spPr>
        <p:txBody>
          <a:bodyPr>
            <a:spAutoFit/>
          </a:bodyPr>
          <a:lstStyle/>
          <a:p>
            <a:pPr algn="r" eaLnBrk="1" hangingPunct="1"/>
            <a:r>
              <a:rPr lang="en-US" sz="1800" b="1"/>
              <a:t>Chicken </a:t>
            </a:r>
          </a:p>
        </p:txBody>
      </p:sp>
      <p:sp>
        <p:nvSpPr>
          <p:cNvPr id="61451" name="Text Box 11"/>
          <p:cNvSpPr txBox="1">
            <a:spLocks noChangeArrowheads="1"/>
          </p:cNvSpPr>
          <p:nvPr/>
        </p:nvSpPr>
        <p:spPr bwMode="auto">
          <a:xfrm>
            <a:off x="4152900" y="4510088"/>
            <a:ext cx="571500" cy="366712"/>
          </a:xfrm>
          <a:prstGeom prst="rect">
            <a:avLst/>
          </a:prstGeom>
          <a:noFill/>
          <a:ln w="9525">
            <a:noFill/>
            <a:miter lim="800000"/>
            <a:headEnd/>
            <a:tailEnd/>
          </a:ln>
        </p:spPr>
        <p:txBody>
          <a:bodyPr>
            <a:spAutoFit/>
          </a:bodyPr>
          <a:lstStyle/>
          <a:p>
            <a:pPr eaLnBrk="1" hangingPunct="1"/>
            <a:r>
              <a:rPr lang="en-US" sz="1800" b="1"/>
              <a:t>2.2 </a:t>
            </a:r>
          </a:p>
        </p:txBody>
      </p:sp>
      <p:sp>
        <p:nvSpPr>
          <p:cNvPr id="61452" name="Text Box 12"/>
          <p:cNvSpPr txBox="1">
            <a:spLocks noChangeArrowheads="1"/>
          </p:cNvSpPr>
          <p:nvPr/>
        </p:nvSpPr>
        <p:spPr bwMode="auto">
          <a:xfrm>
            <a:off x="3962400" y="5653088"/>
            <a:ext cx="381000" cy="366712"/>
          </a:xfrm>
          <a:prstGeom prst="rect">
            <a:avLst/>
          </a:prstGeom>
          <a:noFill/>
          <a:ln w="9525">
            <a:noFill/>
            <a:miter lim="800000"/>
            <a:headEnd/>
            <a:tailEnd/>
          </a:ln>
        </p:spPr>
        <p:txBody>
          <a:bodyPr>
            <a:spAutoFit/>
          </a:bodyPr>
          <a:lstStyle/>
          <a:p>
            <a:pPr eaLnBrk="1" hangingPunct="1"/>
            <a:r>
              <a:rPr lang="en-US" sz="1800" b="1"/>
              <a:t>2 </a:t>
            </a:r>
          </a:p>
        </p:txBody>
      </p:sp>
      <p:sp>
        <p:nvSpPr>
          <p:cNvPr id="61453" name="Text Box 13"/>
          <p:cNvSpPr txBox="1">
            <a:spLocks noChangeArrowheads="1"/>
          </p:cNvSpPr>
          <p:nvPr/>
        </p:nvSpPr>
        <p:spPr bwMode="auto">
          <a:xfrm>
            <a:off x="495300" y="5180013"/>
            <a:ext cx="1295400" cy="915987"/>
          </a:xfrm>
          <a:prstGeom prst="rect">
            <a:avLst/>
          </a:prstGeom>
          <a:noFill/>
          <a:ln w="9525">
            <a:noFill/>
            <a:miter lim="800000"/>
            <a:headEnd/>
            <a:tailEnd/>
          </a:ln>
        </p:spPr>
        <p:txBody>
          <a:bodyPr>
            <a:spAutoFit/>
          </a:bodyPr>
          <a:lstStyle/>
          <a:p>
            <a:pPr algn="r" eaLnBrk="1" hangingPunct="1"/>
            <a:r>
              <a:rPr lang="en-US" sz="1800" b="1"/>
              <a:t>Fish </a:t>
            </a:r>
            <a:br>
              <a:rPr lang="en-US" sz="1800" b="1"/>
            </a:br>
            <a:r>
              <a:rPr lang="en-US" sz="1800" b="1"/>
              <a:t>(catfish or carp)</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1" descr="1323"/>
          <p:cNvPicPr>
            <a:picLocks noChangeAspect="1" noChangeArrowheads="1"/>
          </p:cNvPicPr>
          <p:nvPr/>
        </p:nvPicPr>
        <p:blipFill>
          <a:blip r:embed="rId3" cstate="print"/>
          <a:srcRect/>
          <a:stretch>
            <a:fillRect/>
          </a:stretch>
        </p:blipFill>
        <p:spPr bwMode="auto">
          <a:xfrm>
            <a:off x="88900" y="2101850"/>
            <a:ext cx="8964613" cy="2654300"/>
          </a:xfrm>
          <a:prstGeom prst="rect">
            <a:avLst/>
          </a:prstGeom>
          <a:noFill/>
          <a:ln w="9525">
            <a:noFill/>
            <a:miter lim="800000"/>
            <a:headEnd/>
            <a:tailEnd/>
          </a:ln>
        </p:spPr>
      </p:pic>
      <p:sp>
        <p:nvSpPr>
          <p:cNvPr id="137219" name="Rectangle 3"/>
          <p:cNvSpPr>
            <a:spLocks noGrp="1" noChangeArrowheads="1"/>
          </p:cNvSpPr>
          <p:nvPr>
            <p:ph type="title"/>
          </p:nvPr>
        </p:nvSpPr>
        <p:spPr>
          <a:xfrm>
            <a:off x="228600" y="68263"/>
            <a:ext cx="8763000" cy="1531937"/>
          </a:xfrm>
        </p:spPr>
        <p:txBody>
          <a:bodyPr/>
          <a:lstStyle/>
          <a:p>
            <a:pPr eaLnBrk="1" hangingPunct="1">
              <a:defRPr/>
            </a:pPr>
            <a:r>
              <a:rPr lang="en-US" smtClean="0"/>
              <a:t>CATCHING AND RAISING MORE FISH AND SHELLFISH</a:t>
            </a:r>
          </a:p>
        </p:txBody>
      </p:sp>
      <p:sp>
        <p:nvSpPr>
          <p:cNvPr id="137220" name="Rectangle 4"/>
          <p:cNvSpPr>
            <a:spLocks noGrp="1" noChangeArrowheads="1"/>
          </p:cNvSpPr>
          <p:nvPr>
            <p:ph type="body" idx="1"/>
          </p:nvPr>
        </p:nvSpPr>
        <p:spPr>
          <a:xfrm>
            <a:off x="228600" y="4953000"/>
            <a:ext cx="8734425" cy="1676400"/>
          </a:xfrm>
        </p:spPr>
        <p:txBody>
          <a:bodyPr/>
          <a:lstStyle/>
          <a:p>
            <a:pPr eaLnBrk="1" hangingPunct="1">
              <a:defRPr/>
            </a:pPr>
            <a:r>
              <a:rPr lang="en-US" smtClean="0"/>
              <a:t>After spectacular increases, the world’s total and per capita marine and freshwater fish and shellfish catches have leveled off.</a:t>
            </a:r>
          </a:p>
        </p:txBody>
      </p:sp>
      <p:sp>
        <p:nvSpPr>
          <p:cNvPr id="137221" name="Text Box 5"/>
          <p:cNvSpPr txBox="1">
            <a:spLocks noChangeArrowheads="1"/>
          </p:cNvSpPr>
          <p:nvPr/>
        </p:nvSpPr>
        <p:spPr bwMode="auto">
          <a:xfrm>
            <a:off x="7467600" y="6540500"/>
            <a:ext cx="1571625" cy="311150"/>
          </a:xfrm>
          <a:prstGeom prst="rect">
            <a:avLst/>
          </a:prstGeom>
          <a:noFill/>
          <a:ln w="9525" algn="ctr">
            <a:noFill/>
            <a:miter lim="800000"/>
            <a:headEnd/>
            <a:tailEnd/>
          </a:ln>
          <a:effectLst/>
        </p:spPr>
        <p:txBody>
          <a:bodyPr>
            <a:spAutoFit/>
          </a:bodyPr>
          <a:lstStyle/>
          <a:p>
            <a:pPr marL="342900" indent="-342900" eaLnBrk="1" hangingPunct="1">
              <a:lnSpc>
                <a:spcPct val="80000"/>
              </a:lnSpc>
              <a:spcBef>
                <a:spcPct val="50000"/>
              </a:spcBef>
              <a:buClr>
                <a:schemeClr val="hlink"/>
              </a:buClr>
              <a:buSzPct val="80000"/>
              <a:buFont typeface="Wingdings" pitchFamily="1" charset="2"/>
              <a:buNone/>
              <a:defRPr/>
            </a:pPr>
            <a:r>
              <a:rPr lang="en-US" sz="1800">
                <a:effectLst>
                  <a:outerShdw blurRad="38100" dist="38100" dir="2700000" algn="tl">
                    <a:srgbClr val="000000"/>
                  </a:outerShdw>
                </a:effectLst>
              </a:rPr>
              <a:t>Figure 13-23</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1323"/>
          <p:cNvPicPr>
            <a:picLocks noChangeAspect="1" noChangeArrowheads="1"/>
          </p:cNvPicPr>
          <p:nvPr/>
        </p:nvPicPr>
        <p:blipFill>
          <a:blip r:embed="rId3" cstate="print"/>
          <a:srcRect/>
          <a:stretch>
            <a:fillRect/>
          </a:stretch>
        </p:blipFill>
        <p:spPr bwMode="auto">
          <a:xfrm>
            <a:off x="546100" y="2209800"/>
            <a:ext cx="8597900" cy="2312988"/>
          </a:xfrm>
          <a:prstGeom prst="rect">
            <a:avLst/>
          </a:prstGeom>
          <a:noFill/>
          <a:ln w="9525">
            <a:noFill/>
            <a:miter lim="800000"/>
            <a:headEnd/>
            <a:tailEnd/>
          </a:ln>
        </p:spPr>
      </p:pic>
      <p:sp>
        <p:nvSpPr>
          <p:cNvPr id="63491" name="Rectangle 3" hidden="1"/>
          <p:cNvSpPr>
            <a:spLocks noGrp="1" noChangeArrowheads="1"/>
          </p:cNvSpPr>
          <p:nvPr>
            <p:ph type="title"/>
          </p:nvPr>
        </p:nvSpPr>
        <p:spPr bwMode="auto">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	</a:t>
            </a:r>
          </a:p>
        </p:txBody>
      </p:sp>
      <p:sp>
        <p:nvSpPr>
          <p:cNvPr id="63492" name="Rectangle 4"/>
          <p:cNvSpPr>
            <a:spLocks noChangeArrowheads="1"/>
          </p:cNvSpPr>
          <p:nvPr/>
        </p:nvSpPr>
        <p:spPr bwMode="auto">
          <a:xfrm>
            <a:off x="7564438" y="6562725"/>
            <a:ext cx="1579562" cy="295275"/>
          </a:xfrm>
          <a:prstGeom prst="rect">
            <a:avLst/>
          </a:prstGeom>
          <a:noFill/>
          <a:ln w="9525">
            <a:noFill/>
            <a:miter lim="800000"/>
            <a:headEnd/>
            <a:tailEnd/>
          </a:ln>
        </p:spPr>
        <p:txBody>
          <a:bodyPr wrap="none" lIns="82058" tIns="41029" rIns="82058" bIns="41029"/>
          <a:lstStyle/>
          <a:p>
            <a:pPr algn="r" defTabSz="820738"/>
            <a:r>
              <a:rPr lang="en-US" sz="1400" b="1"/>
              <a:t>Fig. 13-23, p. 291</a:t>
            </a:r>
          </a:p>
        </p:txBody>
      </p:sp>
      <p:sp>
        <p:nvSpPr>
          <p:cNvPr id="63493" name="Text Box 5"/>
          <p:cNvSpPr txBox="1">
            <a:spLocks noChangeArrowheads="1"/>
          </p:cNvSpPr>
          <p:nvPr/>
        </p:nvSpPr>
        <p:spPr bwMode="auto">
          <a:xfrm>
            <a:off x="2590800" y="3062288"/>
            <a:ext cx="1397000" cy="366712"/>
          </a:xfrm>
          <a:prstGeom prst="rect">
            <a:avLst/>
          </a:prstGeom>
          <a:noFill/>
          <a:ln w="9525">
            <a:noFill/>
            <a:miter lim="800000"/>
            <a:headEnd/>
            <a:tailEnd/>
          </a:ln>
        </p:spPr>
        <p:txBody>
          <a:bodyPr>
            <a:spAutoFit/>
          </a:bodyPr>
          <a:lstStyle/>
          <a:p>
            <a:pPr eaLnBrk="1" hangingPunct="1"/>
            <a:r>
              <a:rPr lang="en-US" sz="1800" b="1"/>
              <a:t>Wild catch </a:t>
            </a:r>
          </a:p>
        </p:txBody>
      </p:sp>
      <p:sp>
        <p:nvSpPr>
          <p:cNvPr id="63494" name="Text Box 6"/>
          <p:cNvSpPr txBox="1">
            <a:spLocks noChangeArrowheads="1"/>
          </p:cNvSpPr>
          <p:nvPr/>
        </p:nvSpPr>
        <p:spPr bwMode="auto">
          <a:xfrm rot="-5400000">
            <a:off x="-765175" y="2954338"/>
            <a:ext cx="2108200" cy="641350"/>
          </a:xfrm>
          <a:prstGeom prst="rect">
            <a:avLst/>
          </a:prstGeom>
          <a:noFill/>
          <a:ln w="9525">
            <a:noFill/>
            <a:miter lim="800000"/>
            <a:headEnd/>
            <a:tailEnd/>
          </a:ln>
        </p:spPr>
        <p:txBody>
          <a:bodyPr>
            <a:spAutoFit/>
          </a:bodyPr>
          <a:lstStyle/>
          <a:p>
            <a:pPr algn="ctr" eaLnBrk="1" hangingPunct="1"/>
            <a:r>
              <a:rPr lang="en-US" sz="1800" b="1"/>
              <a:t>Catch (millions of metric tons) </a:t>
            </a:r>
          </a:p>
        </p:txBody>
      </p:sp>
      <p:sp>
        <p:nvSpPr>
          <p:cNvPr id="63495" name="Text Box 7"/>
          <p:cNvSpPr txBox="1">
            <a:spLocks noChangeArrowheads="1"/>
          </p:cNvSpPr>
          <p:nvPr/>
        </p:nvSpPr>
        <p:spPr bwMode="auto">
          <a:xfrm>
            <a:off x="2438400" y="3824288"/>
            <a:ext cx="1587500" cy="366712"/>
          </a:xfrm>
          <a:prstGeom prst="rect">
            <a:avLst/>
          </a:prstGeom>
          <a:noFill/>
          <a:ln w="9525">
            <a:noFill/>
            <a:miter lim="800000"/>
            <a:headEnd/>
            <a:tailEnd/>
          </a:ln>
        </p:spPr>
        <p:txBody>
          <a:bodyPr>
            <a:spAutoFit/>
          </a:bodyPr>
          <a:lstStyle/>
          <a:p>
            <a:pPr eaLnBrk="1" hangingPunct="1"/>
            <a:r>
              <a:rPr lang="en-US" sz="1800" b="1"/>
              <a:t>Aquaculture </a:t>
            </a:r>
          </a:p>
        </p:txBody>
      </p:sp>
      <p:sp>
        <p:nvSpPr>
          <p:cNvPr id="63496" name="Text Box 8"/>
          <p:cNvSpPr txBox="1">
            <a:spLocks noChangeArrowheads="1"/>
          </p:cNvSpPr>
          <p:nvPr/>
        </p:nvSpPr>
        <p:spPr bwMode="auto">
          <a:xfrm rot="-5400000">
            <a:off x="3495675" y="2871788"/>
            <a:ext cx="2730500" cy="641350"/>
          </a:xfrm>
          <a:prstGeom prst="rect">
            <a:avLst/>
          </a:prstGeom>
          <a:noFill/>
          <a:ln w="9525">
            <a:noFill/>
            <a:miter lim="800000"/>
            <a:headEnd/>
            <a:tailEnd/>
          </a:ln>
        </p:spPr>
        <p:txBody>
          <a:bodyPr>
            <a:spAutoFit/>
          </a:bodyPr>
          <a:lstStyle/>
          <a:p>
            <a:pPr algn="ctr" eaLnBrk="1" hangingPunct="1"/>
            <a:r>
              <a:rPr lang="en-US" sz="1800" b="1"/>
              <a:t>Per capita catch (kilograms per person) </a:t>
            </a:r>
          </a:p>
        </p:txBody>
      </p:sp>
      <p:sp>
        <p:nvSpPr>
          <p:cNvPr id="63497" name="Text Box 9"/>
          <p:cNvSpPr txBox="1">
            <a:spLocks noChangeArrowheads="1"/>
          </p:cNvSpPr>
          <p:nvPr/>
        </p:nvSpPr>
        <p:spPr bwMode="auto">
          <a:xfrm>
            <a:off x="2216150" y="4419600"/>
            <a:ext cx="749300" cy="366713"/>
          </a:xfrm>
          <a:prstGeom prst="rect">
            <a:avLst/>
          </a:prstGeom>
          <a:noFill/>
          <a:ln w="9525">
            <a:noFill/>
            <a:miter lim="800000"/>
            <a:headEnd/>
            <a:tailEnd/>
          </a:ln>
        </p:spPr>
        <p:txBody>
          <a:bodyPr>
            <a:spAutoFit/>
          </a:bodyPr>
          <a:lstStyle/>
          <a:p>
            <a:pPr eaLnBrk="1" hangingPunct="1"/>
            <a:r>
              <a:rPr lang="en-US" sz="1800" b="1"/>
              <a:t>Year </a:t>
            </a:r>
          </a:p>
        </p:txBody>
      </p:sp>
      <p:sp>
        <p:nvSpPr>
          <p:cNvPr id="63498" name="Text Box 10"/>
          <p:cNvSpPr txBox="1">
            <a:spLocks noChangeArrowheads="1"/>
          </p:cNvSpPr>
          <p:nvPr/>
        </p:nvSpPr>
        <p:spPr bwMode="auto">
          <a:xfrm>
            <a:off x="1219200" y="4765675"/>
            <a:ext cx="2743200" cy="366713"/>
          </a:xfrm>
          <a:prstGeom prst="rect">
            <a:avLst/>
          </a:prstGeom>
          <a:noFill/>
          <a:ln w="9525">
            <a:noFill/>
            <a:miter lim="800000"/>
            <a:headEnd/>
            <a:tailEnd/>
          </a:ln>
        </p:spPr>
        <p:txBody>
          <a:bodyPr>
            <a:spAutoFit/>
          </a:bodyPr>
          <a:lstStyle/>
          <a:p>
            <a:pPr eaLnBrk="1" hangingPunct="1"/>
            <a:r>
              <a:rPr lang="en-US" sz="1800" b="1"/>
              <a:t>Total World Fish Catch </a:t>
            </a:r>
          </a:p>
        </p:txBody>
      </p:sp>
      <p:sp>
        <p:nvSpPr>
          <p:cNvPr id="63499" name="Text Box 11"/>
          <p:cNvSpPr txBox="1">
            <a:spLocks noChangeArrowheads="1"/>
          </p:cNvSpPr>
          <p:nvPr/>
        </p:nvSpPr>
        <p:spPr bwMode="auto">
          <a:xfrm>
            <a:off x="5448300" y="4765675"/>
            <a:ext cx="3390900" cy="366713"/>
          </a:xfrm>
          <a:prstGeom prst="rect">
            <a:avLst/>
          </a:prstGeom>
          <a:noFill/>
          <a:ln w="9525">
            <a:noFill/>
            <a:miter lim="800000"/>
            <a:headEnd/>
            <a:tailEnd/>
          </a:ln>
        </p:spPr>
        <p:txBody>
          <a:bodyPr>
            <a:spAutoFit/>
          </a:bodyPr>
          <a:lstStyle/>
          <a:p>
            <a:pPr eaLnBrk="1" hangingPunct="1"/>
            <a:r>
              <a:rPr lang="en-US" sz="1800" b="1"/>
              <a:t>World Fish Catch per Person </a:t>
            </a:r>
          </a:p>
        </p:txBody>
      </p:sp>
      <p:sp>
        <p:nvSpPr>
          <p:cNvPr id="63500" name="Text Box 12"/>
          <p:cNvSpPr txBox="1">
            <a:spLocks noChangeArrowheads="1"/>
          </p:cNvSpPr>
          <p:nvPr/>
        </p:nvSpPr>
        <p:spPr bwMode="auto">
          <a:xfrm>
            <a:off x="6769100" y="4419600"/>
            <a:ext cx="749300" cy="366713"/>
          </a:xfrm>
          <a:prstGeom prst="rect">
            <a:avLst/>
          </a:prstGeom>
          <a:noFill/>
          <a:ln w="9525">
            <a:noFill/>
            <a:miter lim="800000"/>
            <a:headEnd/>
            <a:tailEnd/>
          </a:ln>
        </p:spPr>
        <p:txBody>
          <a:bodyPr>
            <a:spAutoFit/>
          </a:bodyPr>
          <a:lstStyle/>
          <a:p>
            <a:pPr eaLnBrk="1" hangingPunct="1"/>
            <a:r>
              <a:rPr lang="en-US" sz="1800" b="1"/>
              <a:t>Year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228600" y="68263"/>
            <a:ext cx="8763000" cy="1531937"/>
          </a:xfrm>
        </p:spPr>
        <p:txBody>
          <a:bodyPr/>
          <a:lstStyle/>
          <a:p>
            <a:pPr eaLnBrk="1" hangingPunct="1">
              <a:defRPr/>
            </a:pPr>
            <a:r>
              <a:rPr lang="en-US" smtClean="0"/>
              <a:t>CATCHING AND RAISING MORE FISH AND SHELLFISH</a:t>
            </a:r>
          </a:p>
        </p:txBody>
      </p:sp>
      <p:sp>
        <p:nvSpPr>
          <p:cNvPr id="141315" name="Rectangle 3"/>
          <p:cNvSpPr>
            <a:spLocks noGrp="1" noChangeArrowheads="1"/>
          </p:cNvSpPr>
          <p:nvPr>
            <p:ph type="body" idx="1"/>
          </p:nvPr>
        </p:nvSpPr>
        <p:spPr>
          <a:xfrm>
            <a:off x="228600" y="1676400"/>
            <a:ext cx="8734425" cy="4953000"/>
          </a:xfrm>
        </p:spPr>
        <p:txBody>
          <a:bodyPr/>
          <a:lstStyle/>
          <a:p>
            <a:pPr eaLnBrk="1" hangingPunct="1">
              <a:defRPr/>
            </a:pPr>
            <a:r>
              <a:rPr lang="en-US" smtClean="0"/>
              <a:t>Government subsidies given to the fishing industry are a major cause of overfishing.</a:t>
            </a:r>
          </a:p>
          <a:p>
            <a:pPr lvl="1" eaLnBrk="1" hangingPunct="1">
              <a:defRPr/>
            </a:pPr>
            <a:r>
              <a:rPr lang="en-US" smtClean="0"/>
              <a:t>Global fishing industry spends about $25 billion per year more than its catch is worth.</a:t>
            </a:r>
          </a:p>
          <a:p>
            <a:pPr lvl="1" eaLnBrk="1" hangingPunct="1">
              <a:defRPr/>
            </a:pPr>
            <a:r>
              <a:rPr lang="en-US" smtClean="0"/>
              <a:t>Without subsidies many fishing fleets would have to go out of business.</a:t>
            </a:r>
          </a:p>
          <a:p>
            <a:pPr lvl="1" eaLnBrk="1" hangingPunct="1">
              <a:defRPr/>
            </a:pPr>
            <a:r>
              <a:rPr lang="en-US" smtClean="0"/>
              <a:t>Subsidies allow excess fishing with some keeping their jobs longer with making less money.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28600" y="68263"/>
            <a:ext cx="8763000" cy="1760537"/>
          </a:xfrm>
        </p:spPr>
        <p:txBody>
          <a:bodyPr/>
          <a:lstStyle/>
          <a:p>
            <a:pPr eaLnBrk="1" hangingPunct="1">
              <a:defRPr/>
            </a:pPr>
            <a:r>
              <a:rPr lang="en-US" smtClean="0"/>
              <a:t>Core Case Study: Golden Rice -Grains of Hope or an Illusion?</a:t>
            </a:r>
          </a:p>
        </p:txBody>
      </p:sp>
      <p:sp>
        <p:nvSpPr>
          <p:cNvPr id="15363" name="Rectangle 3"/>
          <p:cNvSpPr>
            <a:spLocks noGrp="1" noChangeArrowheads="1"/>
          </p:cNvSpPr>
          <p:nvPr>
            <p:ph type="body" idx="1"/>
          </p:nvPr>
        </p:nvSpPr>
        <p:spPr>
          <a:xfrm>
            <a:off x="4572000" y="1981200"/>
            <a:ext cx="4391025" cy="4648200"/>
          </a:xfrm>
        </p:spPr>
        <p:txBody>
          <a:bodyPr/>
          <a:lstStyle/>
          <a:p>
            <a:pPr eaLnBrk="1" hangingPunct="1">
              <a:defRPr/>
            </a:pPr>
            <a:r>
              <a:rPr lang="en-US" smtClean="0"/>
              <a:t>Golden rice is a new genetically engineered strain of rice containing beta-carotene.</a:t>
            </a:r>
          </a:p>
          <a:p>
            <a:pPr eaLnBrk="1" hangingPunct="1">
              <a:defRPr/>
            </a:pPr>
            <a:r>
              <a:rPr lang="en-US" smtClean="0"/>
              <a:t>Can inexpensively supply vitamin A to malnourished.</a:t>
            </a:r>
          </a:p>
        </p:txBody>
      </p:sp>
      <p:pic>
        <p:nvPicPr>
          <p:cNvPr id="9220" name="Picture 4"/>
          <p:cNvPicPr>
            <a:picLocks noChangeAspect="1" noChangeArrowheads="1"/>
          </p:cNvPicPr>
          <p:nvPr/>
        </p:nvPicPr>
        <p:blipFill>
          <a:blip r:embed="rId3" cstate="print"/>
          <a:srcRect/>
          <a:stretch>
            <a:fillRect/>
          </a:stretch>
        </p:blipFill>
        <p:spPr bwMode="auto">
          <a:xfrm>
            <a:off x="152400" y="2562225"/>
            <a:ext cx="3781425" cy="2771775"/>
          </a:xfrm>
          <a:prstGeom prst="rect">
            <a:avLst/>
          </a:prstGeom>
          <a:noFill/>
          <a:ln w="9525" algn="ctr">
            <a:noFill/>
            <a:miter lim="800000"/>
            <a:headEnd/>
            <a:tailEnd/>
          </a:ln>
        </p:spPr>
      </p:pic>
      <p:pic>
        <p:nvPicPr>
          <p:cNvPr id="9221" name="Picture 5"/>
          <p:cNvPicPr>
            <a:picLocks noChangeAspect="1" noChangeArrowheads="1"/>
          </p:cNvPicPr>
          <p:nvPr/>
        </p:nvPicPr>
        <p:blipFill>
          <a:blip r:embed="rId4" cstate="print"/>
          <a:srcRect/>
          <a:stretch>
            <a:fillRect/>
          </a:stretch>
        </p:blipFill>
        <p:spPr bwMode="auto">
          <a:xfrm>
            <a:off x="3276600" y="2209800"/>
            <a:ext cx="1323975" cy="838200"/>
          </a:xfrm>
          <a:prstGeom prst="rect">
            <a:avLst/>
          </a:prstGeom>
          <a:noFill/>
          <a:ln w="9525" algn="ctr">
            <a:noFill/>
            <a:miter lim="800000"/>
            <a:headEnd/>
            <a:tailEnd/>
          </a:ln>
        </p:spPr>
      </p:pic>
      <p:sp>
        <p:nvSpPr>
          <p:cNvPr id="15366" name="Text Box 6"/>
          <p:cNvSpPr txBox="1">
            <a:spLocks noChangeArrowheads="1"/>
          </p:cNvSpPr>
          <p:nvPr/>
        </p:nvSpPr>
        <p:spPr bwMode="auto">
          <a:xfrm>
            <a:off x="7620000" y="6540500"/>
            <a:ext cx="1419225" cy="311150"/>
          </a:xfrm>
          <a:prstGeom prst="rect">
            <a:avLst/>
          </a:prstGeom>
          <a:noFill/>
          <a:ln w="9525" algn="ctr">
            <a:noFill/>
            <a:miter lim="800000"/>
            <a:headEnd/>
            <a:tailEnd/>
          </a:ln>
          <a:effectLst/>
        </p:spPr>
        <p:txBody>
          <a:bodyPr>
            <a:spAutoFit/>
          </a:bodyPr>
          <a:lstStyle/>
          <a:p>
            <a:pPr marL="342900" indent="-342900" eaLnBrk="1" hangingPunct="1">
              <a:lnSpc>
                <a:spcPct val="80000"/>
              </a:lnSpc>
              <a:spcBef>
                <a:spcPct val="50000"/>
              </a:spcBef>
              <a:buClr>
                <a:schemeClr val="hlink"/>
              </a:buClr>
              <a:buSzPct val="80000"/>
              <a:buFont typeface="Wingdings" pitchFamily="1" charset="2"/>
              <a:buNone/>
              <a:defRPr/>
            </a:pPr>
            <a:r>
              <a:rPr lang="en-US" sz="1800">
                <a:effectLst>
                  <a:outerShdw blurRad="38100" dist="38100" dir="2700000" algn="tl">
                    <a:srgbClr val="000000"/>
                  </a:outerShdw>
                </a:effectLst>
              </a:rPr>
              <a:t>Figure 13-1</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pPr eaLnBrk="1" hangingPunct="1">
              <a:defRPr/>
            </a:pPr>
            <a:r>
              <a:rPr lang="en-US" dirty="0" smtClean="0">
                <a:solidFill>
                  <a:srgbClr val="FFFF00"/>
                </a:solidFill>
              </a:rPr>
              <a:t>Aquaculture: Aquatic Feedlots</a:t>
            </a:r>
          </a:p>
        </p:txBody>
      </p:sp>
      <p:sp>
        <p:nvSpPr>
          <p:cNvPr id="145411" name="Rectangle 3"/>
          <p:cNvSpPr>
            <a:spLocks noGrp="1" noChangeArrowheads="1"/>
          </p:cNvSpPr>
          <p:nvPr>
            <p:ph type="body" idx="1"/>
          </p:nvPr>
        </p:nvSpPr>
        <p:spPr/>
        <p:txBody>
          <a:bodyPr/>
          <a:lstStyle/>
          <a:p>
            <a:pPr eaLnBrk="1" hangingPunct="1">
              <a:lnSpc>
                <a:spcPct val="90000"/>
              </a:lnSpc>
              <a:defRPr/>
            </a:pPr>
            <a:r>
              <a:rPr lang="en-US" dirty="0" smtClean="0">
                <a:solidFill>
                  <a:srgbClr val="FFFF00"/>
                </a:solidFill>
              </a:rPr>
              <a:t>Raising large numbers of fish and shellfish in ponds and cages is world’s fastest growing type of food production</a:t>
            </a:r>
            <a:r>
              <a:rPr lang="en-US" dirty="0" smtClean="0"/>
              <a:t>.</a:t>
            </a:r>
          </a:p>
          <a:p>
            <a:pPr eaLnBrk="1" hangingPunct="1">
              <a:lnSpc>
                <a:spcPct val="90000"/>
              </a:lnSpc>
              <a:defRPr/>
            </a:pPr>
            <a:r>
              <a:rPr lang="en-US" dirty="0" smtClean="0"/>
              <a:t>Fish farming involves cultivating fish in a controlled environment and harvesting them in captivity.</a:t>
            </a:r>
          </a:p>
          <a:p>
            <a:pPr eaLnBrk="1" hangingPunct="1">
              <a:lnSpc>
                <a:spcPct val="90000"/>
              </a:lnSpc>
              <a:defRPr/>
            </a:pPr>
            <a:r>
              <a:rPr lang="en-US" dirty="0" smtClean="0"/>
              <a:t>Fish ranching involves holding </a:t>
            </a:r>
            <a:r>
              <a:rPr lang="en-US" dirty="0" err="1" smtClean="0"/>
              <a:t>anadromous</a:t>
            </a:r>
            <a:r>
              <a:rPr lang="en-US" dirty="0" smtClean="0"/>
              <a:t> species that live part of their lives in freshwater and part in saltwater.</a:t>
            </a:r>
          </a:p>
          <a:p>
            <a:pPr lvl="1" eaLnBrk="1" hangingPunct="1">
              <a:lnSpc>
                <a:spcPct val="90000"/>
              </a:lnSpc>
              <a:defRPr/>
            </a:pPr>
            <a:r>
              <a:rPr lang="en-US" dirty="0" smtClean="0"/>
              <a:t>Fish are held for the first few years, released, and then harvested when they return to spawn.</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1324"/>
          <p:cNvPicPr>
            <a:picLocks noChangeAspect="1" noChangeArrowheads="1"/>
          </p:cNvPicPr>
          <p:nvPr/>
        </p:nvPicPr>
        <p:blipFill>
          <a:blip r:embed="rId3" cstate="print"/>
          <a:srcRect/>
          <a:stretch>
            <a:fillRect/>
          </a:stretch>
        </p:blipFill>
        <p:spPr bwMode="auto">
          <a:xfrm>
            <a:off x="2228850" y="31750"/>
            <a:ext cx="4781550" cy="6826250"/>
          </a:xfrm>
          <a:prstGeom prst="rect">
            <a:avLst/>
          </a:prstGeom>
          <a:noFill/>
          <a:ln w="9525">
            <a:noFill/>
            <a:miter lim="800000"/>
            <a:headEnd/>
            <a:tailEnd/>
          </a:ln>
        </p:spPr>
      </p:pic>
      <p:sp>
        <p:nvSpPr>
          <p:cNvPr id="67587" name="Rectangle 3" hidden="1"/>
          <p:cNvSpPr>
            <a:spLocks noGrp="1" noChangeArrowheads="1"/>
          </p:cNvSpPr>
          <p:nvPr>
            <p:ph type="title"/>
          </p:nvPr>
        </p:nvSpPr>
        <p:spPr bwMode="auto">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	</a:t>
            </a:r>
          </a:p>
        </p:txBody>
      </p:sp>
      <p:sp>
        <p:nvSpPr>
          <p:cNvPr id="67588" name="Rectangle 4"/>
          <p:cNvSpPr>
            <a:spLocks noChangeArrowheads="1"/>
          </p:cNvSpPr>
          <p:nvPr/>
        </p:nvSpPr>
        <p:spPr bwMode="auto">
          <a:xfrm>
            <a:off x="7564438" y="6562725"/>
            <a:ext cx="1579562" cy="295275"/>
          </a:xfrm>
          <a:prstGeom prst="rect">
            <a:avLst/>
          </a:prstGeom>
          <a:noFill/>
          <a:ln w="9525">
            <a:noFill/>
            <a:miter lim="800000"/>
            <a:headEnd/>
            <a:tailEnd/>
          </a:ln>
        </p:spPr>
        <p:txBody>
          <a:bodyPr wrap="none" lIns="82058" tIns="41029" rIns="82058" bIns="41029"/>
          <a:lstStyle/>
          <a:p>
            <a:pPr algn="r" defTabSz="820738"/>
            <a:r>
              <a:rPr lang="en-US" sz="1400" b="1"/>
              <a:t>Fig. 13-24, p. 292</a:t>
            </a:r>
          </a:p>
        </p:txBody>
      </p:sp>
      <p:sp>
        <p:nvSpPr>
          <p:cNvPr id="67589" name="Text Box 5"/>
          <p:cNvSpPr txBox="1">
            <a:spLocks noChangeArrowheads="1"/>
          </p:cNvSpPr>
          <p:nvPr/>
        </p:nvSpPr>
        <p:spPr bwMode="auto">
          <a:xfrm>
            <a:off x="3962400" y="14288"/>
            <a:ext cx="1346200" cy="366712"/>
          </a:xfrm>
          <a:prstGeom prst="rect">
            <a:avLst/>
          </a:prstGeom>
          <a:noFill/>
          <a:ln w="9525">
            <a:noFill/>
            <a:miter lim="800000"/>
            <a:headEnd/>
            <a:tailEnd/>
          </a:ln>
        </p:spPr>
        <p:txBody>
          <a:bodyPr>
            <a:spAutoFit/>
          </a:bodyPr>
          <a:lstStyle/>
          <a:p>
            <a:pPr algn="ctr" eaLnBrk="1" hangingPunct="1"/>
            <a:r>
              <a:rPr lang="pt-BR" sz="1800" b="1">
                <a:solidFill>
                  <a:srgbClr val="0066FF"/>
                </a:solidFill>
              </a:rPr>
              <a:t>Trade-Offs</a:t>
            </a:r>
            <a:endParaRPr lang="en-US" sz="1800" b="1">
              <a:solidFill>
                <a:srgbClr val="0066FF"/>
              </a:solidFill>
            </a:endParaRPr>
          </a:p>
        </p:txBody>
      </p:sp>
      <p:sp>
        <p:nvSpPr>
          <p:cNvPr id="67590" name="Text Box 6"/>
          <p:cNvSpPr txBox="1">
            <a:spLocks noChangeArrowheads="1"/>
          </p:cNvSpPr>
          <p:nvPr/>
        </p:nvSpPr>
        <p:spPr bwMode="auto">
          <a:xfrm>
            <a:off x="3898900" y="468313"/>
            <a:ext cx="1587500" cy="366712"/>
          </a:xfrm>
          <a:prstGeom prst="rect">
            <a:avLst/>
          </a:prstGeom>
          <a:noFill/>
          <a:ln w="9525">
            <a:noFill/>
            <a:miter lim="800000"/>
            <a:headEnd/>
            <a:tailEnd/>
          </a:ln>
        </p:spPr>
        <p:txBody>
          <a:bodyPr>
            <a:spAutoFit/>
          </a:bodyPr>
          <a:lstStyle/>
          <a:p>
            <a:pPr eaLnBrk="1" hangingPunct="1"/>
            <a:r>
              <a:rPr lang="en-US" sz="1800" b="1">
                <a:solidFill>
                  <a:srgbClr val="0066FF"/>
                </a:solidFill>
              </a:rPr>
              <a:t>Aquaculture </a:t>
            </a:r>
          </a:p>
        </p:txBody>
      </p:sp>
      <p:sp>
        <p:nvSpPr>
          <p:cNvPr id="67591" name="Text Box 7"/>
          <p:cNvSpPr txBox="1">
            <a:spLocks noChangeArrowheads="1"/>
          </p:cNvSpPr>
          <p:nvPr/>
        </p:nvSpPr>
        <p:spPr bwMode="auto">
          <a:xfrm>
            <a:off x="2286000" y="846138"/>
            <a:ext cx="1549400" cy="366712"/>
          </a:xfrm>
          <a:prstGeom prst="rect">
            <a:avLst/>
          </a:prstGeom>
          <a:noFill/>
          <a:ln w="9525">
            <a:noFill/>
            <a:miter lim="800000"/>
            <a:headEnd/>
            <a:tailEnd/>
          </a:ln>
        </p:spPr>
        <p:txBody>
          <a:bodyPr>
            <a:spAutoFit/>
          </a:bodyPr>
          <a:lstStyle/>
          <a:p>
            <a:pPr eaLnBrk="1" hangingPunct="1"/>
            <a:r>
              <a:rPr lang="en-US" sz="1800" b="1">
                <a:solidFill>
                  <a:schemeClr val="bg1"/>
                </a:solidFill>
              </a:rPr>
              <a:t>Advantages </a:t>
            </a:r>
          </a:p>
        </p:txBody>
      </p:sp>
      <p:sp>
        <p:nvSpPr>
          <p:cNvPr id="67592" name="Text Box 8"/>
          <p:cNvSpPr txBox="1">
            <a:spLocks noChangeArrowheads="1"/>
          </p:cNvSpPr>
          <p:nvPr/>
        </p:nvSpPr>
        <p:spPr bwMode="auto">
          <a:xfrm>
            <a:off x="5162550" y="846138"/>
            <a:ext cx="1866900" cy="366712"/>
          </a:xfrm>
          <a:prstGeom prst="rect">
            <a:avLst/>
          </a:prstGeom>
          <a:noFill/>
          <a:ln w="9525">
            <a:noFill/>
            <a:miter lim="800000"/>
            <a:headEnd/>
            <a:tailEnd/>
          </a:ln>
        </p:spPr>
        <p:txBody>
          <a:bodyPr>
            <a:spAutoFit/>
          </a:bodyPr>
          <a:lstStyle/>
          <a:p>
            <a:pPr eaLnBrk="1" hangingPunct="1"/>
            <a:r>
              <a:rPr lang="en-US" sz="1800" b="1">
                <a:solidFill>
                  <a:schemeClr val="bg1"/>
                </a:solidFill>
              </a:rPr>
              <a:t>Disadvantages </a:t>
            </a:r>
          </a:p>
        </p:txBody>
      </p:sp>
      <p:sp>
        <p:nvSpPr>
          <p:cNvPr id="67593" name="Text Box 9"/>
          <p:cNvSpPr txBox="1">
            <a:spLocks noChangeArrowheads="1"/>
          </p:cNvSpPr>
          <p:nvPr/>
        </p:nvSpPr>
        <p:spPr bwMode="auto">
          <a:xfrm>
            <a:off x="2209800" y="1468438"/>
            <a:ext cx="1816100" cy="336550"/>
          </a:xfrm>
          <a:prstGeom prst="rect">
            <a:avLst/>
          </a:prstGeom>
          <a:noFill/>
          <a:ln w="9525">
            <a:noFill/>
            <a:miter lim="800000"/>
            <a:headEnd/>
            <a:tailEnd/>
          </a:ln>
        </p:spPr>
        <p:txBody>
          <a:bodyPr>
            <a:spAutoFit/>
          </a:bodyPr>
          <a:lstStyle/>
          <a:p>
            <a:pPr eaLnBrk="1" hangingPunct="1"/>
            <a:r>
              <a:rPr lang="en-US" sz="1600" b="1"/>
              <a:t>High efficiency</a:t>
            </a:r>
          </a:p>
        </p:txBody>
      </p:sp>
      <p:sp>
        <p:nvSpPr>
          <p:cNvPr id="67594" name="Text Box 10"/>
          <p:cNvSpPr txBox="1">
            <a:spLocks noChangeArrowheads="1"/>
          </p:cNvSpPr>
          <p:nvPr/>
        </p:nvSpPr>
        <p:spPr bwMode="auto">
          <a:xfrm>
            <a:off x="5162550" y="1468438"/>
            <a:ext cx="2152650" cy="825500"/>
          </a:xfrm>
          <a:prstGeom prst="rect">
            <a:avLst/>
          </a:prstGeom>
          <a:noFill/>
          <a:ln w="9525">
            <a:noFill/>
            <a:miter lim="800000"/>
            <a:headEnd/>
            <a:tailEnd/>
          </a:ln>
        </p:spPr>
        <p:txBody>
          <a:bodyPr>
            <a:spAutoFit/>
          </a:bodyPr>
          <a:lstStyle/>
          <a:p>
            <a:pPr eaLnBrk="1" hangingPunct="1"/>
            <a:r>
              <a:rPr lang="en-US" sz="1600" b="1"/>
              <a:t>Needs large inputs of land, feed, and water</a:t>
            </a:r>
          </a:p>
        </p:txBody>
      </p:sp>
      <p:sp>
        <p:nvSpPr>
          <p:cNvPr id="67595" name="Text Box 11"/>
          <p:cNvSpPr txBox="1">
            <a:spLocks noChangeArrowheads="1"/>
          </p:cNvSpPr>
          <p:nvPr/>
        </p:nvSpPr>
        <p:spPr bwMode="auto">
          <a:xfrm>
            <a:off x="2209800" y="2090738"/>
            <a:ext cx="1676400" cy="825500"/>
          </a:xfrm>
          <a:prstGeom prst="rect">
            <a:avLst/>
          </a:prstGeom>
          <a:noFill/>
          <a:ln w="9525">
            <a:noFill/>
            <a:miter lim="800000"/>
            <a:headEnd/>
            <a:tailEnd/>
          </a:ln>
        </p:spPr>
        <p:txBody>
          <a:bodyPr>
            <a:spAutoFit/>
          </a:bodyPr>
          <a:lstStyle/>
          <a:p>
            <a:pPr eaLnBrk="1" hangingPunct="1"/>
            <a:r>
              <a:rPr lang="en-US" sz="1600" b="1"/>
              <a:t>High yield in small volume of water</a:t>
            </a:r>
          </a:p>
        </p:txBody>
      </p:sp>
      <p:sp>
        <p:nvSpPr>
          <p:cNvPr id="67596" name="Text Box 12"/>
          <p:cNvSpPr txBox="1">
            <a:spLocks noChangeArrowheads="1"/>
          </p:cNvSpPr>
          <p:nvPr/>
        </p:nvSpPr>
        <p:spPr bwMode="auto">
          <a:xfrm>
            <a:off x="5162550" y="2384425"/>
            <a:ext cx="1924050" cy="581025"/>
          </a:xfrm>
          <a:prstGeom prst="rect">
            <a:avLst/>
          </a:prstGeom>
          <a:noFill/>
          <a:ln w="9525">
            <a:noFill/>
            <a:miter lim="800000"/>
            <a:headEnd/>
            <a:tailEnd/>
          </a:ln>
        </p:spPr>
        <p:txBody>
          <a:bodyPr>
            <a:spAutoFit/>
          </a:bodyPr>
          <a:lstStyle/>
          <a:p>
            <a:pPr eaLnBrk="1" hangingPunct="1"/>
            <a:r>
              <a:rPr lang="en-US" sz="1600" b="1"/>
              <a:t>Large waste output</a:t>
            </a:r>
          </a:p>
        </p:txBody>
      </p:sp>
      <p:sp>
        <p:nvSpPr>
          <p:cNvPr id="67597" name="Text Box 13"/>
          <p:cNvSpPr txBox="1">
            <a:spLocks noChangeArrowheads="1"/>
          </p:cNvSpPr>
          <p:nvPr/>
        </p:nvSpPr>
        <p:spPr bwMode="auto">
          <a:xfrm>
            <a:off x="5162550" y="3055938"/>
            <a:ext cx="2000250" cy="825500"/>
          </a:xfrm>
          <a:prstGeom prst="rect">
            <a:avLst/>
          </a:prstGeom>
          <a:noFill/>
          <a:ln w="9525">
            <a:noFill/>
            <a:miter lim="800000"/>
            <a:headEnd/>
            <a:tailEnd/>
          </a:ln>
        </p:spPr>
        <p:txBody>
          <a:bodyPr>
            <a:spAutoFit/>
          </a:bodyPr>
          <a:lstStyle/>
          <a:p>
            <a:pPr eaLnBrk="1" hangingPunct="1"/>
            <a:r>
              <a:rPr lang="en-US" sz="1600" b="1"/>
              <a:t>Destroys mangrove forests and estuaries</a:t>
            </a:r>
          </a:p>
        </p:txBody>
      </p:sp>
      <p:sp>
        <p:nvSpPr>
          <p:cNvPr id="67598" name="Text Box 14"/>
          <p:cNvSpPr txBox="1">
            <a:spLocks noChangeArrowheads="1"/>
          </p:cNvSpPr>
          <p:nvPr/>
        </p:nvSpPr>
        <p:spPr bwMode="auto">
          <a:xfrm>
            <a:off x="2209800" y="3201988"/>
            <a:ext cx="1828800" cy="1069975"/>
          </a:xfrm>
          <a:prstGeom prst="rect">
            <a:avLst/>
          </a:prstGeom>
          <a:noFill/>
          <a:ln w="9525">
            <a:noFill/>
            <a:miter lim="800000"/>
            <a:headEnd/>
            <a:tailEnd/>
          </a:ln>
        </p:spPr>
        <p:txBody>
          <a:bodyPr>
            <a:spAutoFit/>
          </a:bodyPr>
          <a:lstStyle/>
          <a:p>
            <a:pPr eaLnBrk="1" hangingPunct="1"/>
            <a:r>
              <a:rPr lang="en-US" sz="1600" b="1"/>
              <a:t>Can reduce overharvesting of conventional fisheries</a:t>
            </a:r>
          </a:p>
        </p:txBody>
      </p:sp>
      <p:sp>
        <p:nvSpPr>
          <p:cNvPr id="67599" name="Text Box 15"/>
          <p:cNvSpPr txBox="1">
            <a:spLocks noChangeArrowheads="1"/>
          </p:cNvSpPr>
          <p:nvPr/>
        </p:nvSpPr>
        <p:spPr bwMode="auto">
          <a:xfrm>
            <a:off x="5162550" y="3971925"/>
            <a:ext cx="2171700" cy="581025"/>
          </a:xfrm>
          <a:prstGeom prst="rect">
            <a:avLst/>
          </a:prstGeom>
          <a:noFill/>
          <a:ln w="9525">
            <a:noFill/>
            <a:miter lim="800000"/>
            <a:headEnd/>
            <a:tailEnd/>
          </a:ln>
        </p:spPr>
        <p:txBody>
          <a:bodyPr>
            <a:spAutoFit/>
          </a:bodyPr>
          <a:lstStyle/>
          <a:p>
            <a:pPr eaLnBrk="1" hangingPunct="1"/>
            <a:r>
              <a:rPr lang="en-US" sz="1600" b="1"/>
              <a:t>Uses grain to feed some species</a:t>
            </a:r>
          </a:p>
        </p:txBody>
      </p:sp>
      <p:sp>
        <p:nvSpPr>
          <p:cNvPr id="67600" name="Text Box 16"/>
          <p:cNvSpPr txBox="1">
            <a:spLocks noChangeArrowheads="1"/>
          </p:cNvSpPr>
          <p:nvPr/>
        </p:nvSpPr>
        <p:spPr bwMode="auto">
          <a:xfrm>
            <a:off x="2209800" y="4557713"/>
            <a:ext cx="1574800" cy="336550"/>
          </a:xfrm>
          <a:prstGeom prst="rect">
            <a:avLst/>
          </a:prstGeom>
          <a:noFill/>
          <a:ln w="9525">
            <a:noFill/>
            <a:miter lim="800000"/>
            <a:headEnd/>
            <a:tailEnd/>
          </a:ln>
        </p:spPr>
        <p:txBody>
          <a:bodyPr>
            <a:spAutoFit/>
          </a:bodyPr>
          <a:lstStyle/>
          <a:p>
            <a:pPr eaLnBrk="1" hangingPunct="1"/>
            <a:r>
              <a:rPr lang="en-US" sz="1600" b="1"/>
              <a:t>Low fuel use</a:t>
            </a:r>
          </a:p>
        </p:txBody>
      </p:sp>
      <p:sp>
        <p:nvSpPr>
          <p:cNvPr id="67601" name="Text Box 17"/>
          <p:cNvSpPr txBox="1">
            <a:spLocks noChangeArrowheads="1"/>
          </p:cNvSpPr>
          <p:nvPr/>
        </p:nvSpPr>
        <p:spPr bwMode="auto">
          <a:xfrm>
            <a:off x="5162550" y="4643438"/>
            <a:ext cx="2076450" cy="825500"/>
          </a:xfrm>
          <a:prstGeom prst="rect">
            <a:avLst/>
          </a:prstGeom>
          <a:noFill/>
          <a:ln w="9525">
            <a:noFill/>
            <a:miter lim="800000"/>
            <a:headEnd/>
            <a:tailEnd/>
          </a:ln>
        </p:spPr>
        <p:txBody>
          <a:bodyPr>
            <a:spAutoFit/>
          </a:bodyPr>
          <a:lstStyle/>
          <a:p>
            <a:pPr eaLnBrk="1" hangingPunct="1"/>
            <a:r>
              <a:rPr lang="en-US" sz="1600" b="1"/>
              <a:t>Dense populations vulnerable to disease</a:t>
            </a:r>
          </a:p>
        </p:txBody>
      </p:sp>
      <p:sp>
        <p:nvSpPr>
          <p:cNvPr id="67602" name="Text Box 18"/>
          <p:cNvSpPr txBox="1">
            <a:spLocks noChangeArrowheads="1"/>
          </p:cNvSpPr>
          <p:nvPr/>
        </p:nvSpPr>
        <p:spPr bwMode="auto">
          <a:xfrm>
            <a:off x="5162550" y="5559425"/>
            <a:ext cx="2000250" cy="1069975"/>
          </a:xfrm>
          <a:prstGeom prst="rect">
            <a:avLst/>
          </a:prstGeom>
          <a:noFill/>
          <a:ln w="9525">
            <a:noFill/>
            <a:miter lim="800000"/>
            <a:headEnd/>
            <a:tailEnd/>
          </a:ln>
        </p:spPr>
        <p:txBody>
          <a:bodyPr>
            <a:spAutoFit/>
          </a:bodyPr>
          <a:lstStyle/>
          <a:p>
            <a:pPr eaLnBrk="1" hangingPunct="1"/>
            <a:r>
              <a:rPr lang="en-US" sz="1600" b="1"/>
              <a:t>Tanks too contaminated to use after about 5 years</a:t>
            </a:r>
          </a:p>
        </p:txBody>
      </p:sp>
      <p:sp>
        <p:nvSpPr>
          <p:cNvPr id="67603" name="Text Box 19"/>
          <p:cNvSpPr txBox="1">
            <a:spLocks noChangeArrowheads="1"/>
          </p:cNvSpPr>
          <p:nvPr/>
        </p:nvSpPr>
        <p:spPr bwMode="auto">
          <a:xfrm>
            <a:off x="2209800" y="5180013"/>
            <a:ext cx="1473200" cy="336550"/>
          </a:xfrm>
          <a:prstGeom prst="rect">
            <a:avLst/>
          </a:prstGeom>
          <a:noFill/>
          <a:ln w="9525">
            <a:noFill/>
            <a:miter lim="800000"/>
            <a:headEnd/>
            <a:tailEnd/>
          </a:ln>
        </p:spPr>
        <p:txBody>
          <a:bodyPr>
            <a:spAutoFit/>
          </a:bodyPr>
          <a:lstStyle/>
          <a:p>
            <a:pPr eaLnBrk="1" hangingPunct="1"/>
            <a:r>
              <a:rPr lang="en-US" sz="1600" b="1"/>
              <a:t>High profits</a:t>
            </a:r>
          </a:p>
        </p:txBody>
      </p:sp>
      <p:sp>
        <p:nvSpPr>
          <p:cNvPr id="67604" name="Text Box 20"/>
          <p:cNvSpPr txBox="1">
            <a:spLocks noChangeArrowheads="1"/>
          </p:cNvSpPr>
          <p:nvPr/>
        </p:nvSpPr>
        <p:spPr bwMode="auto">
          <a:xfrm>
            <a:off x="2209800" y="5803900"/>
            <a:ext cx="1752600" cy="581025"/>
          </a:xfrm>
          <a:prstGeom prst="rect">
            <a:avLst/>
          </a:prstGeom>
          <a:noFill/>
          <a:ln w="9525">
            <a:noFill/>
            <a:miter lim="800000"/>
            <a:headEnd/>
            <a:tailEnd/>
          </a:ln>
        </p:spPr>
        <p:txBody>
          <a:bodyPr>
            <a:spAutoFit/>
          </a:bodyPr>
          <a:lstStyle/>
          <a:p>
            <a:pPr eaLnBrk="1" hangingPunct="1"/>
            <a:r>
              <a:rPr lang="en-US" sz="1600" b="1"/>
              <a:t>Profits not tied to price of oil</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1325"/>
          <p:cNvPicPr>
            <a:picLocks noChangeAspect="1" noChangeArrowheads="1"/>
          </p:cNvPicPr>
          <p:nvPr/>
        </p:nvPicPr>
        <p:blipFill>
          <a:blip r:embed="rId3" cstate="print"/>
          <a:srcRect/>
          <a:stretch>
            <a:fillRect/>
          </a:stretch>
        </p:blipFill>
        <p:spPr bwMode="auto">
          <a:xfrm>
            <a:off x="1000125" y="39688"/>
            <a:ext cx="7075488" cy="6818312"/>
          </a:xfrm>
          <a:prstGeom prst="rect">
            <a:avLst/>
          </a:prstGeom>
          <a:noFill/>
          <a:ln w="9525">
            <a:noFill/>
            <a:miter lim="800000"/>
            <a:headEnd/>
            <a:tailEnd/>
          </a:ln>
        </p:spPr>
      </p:pic>
      <p:sp>
        <p:nvSpPr>
          <p:cNvPr id="68611" name="Rectangle 3" hidden="1"/>
          <p:cNvSpPr>
            <a:spLocks noGrp="1" noChangeArrowheads="1"/>
          </p:cNvSpPr>
          <p:nvPr>
            <p:ph type="title"/>
          </p:nvPr>
        </p:nvSpPr>
        <p:spPr bwMode="auto">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	</a:t>
            </a:r>
          </a:p>
        </p:txBody>
      </p:sp>
      <p:sp>
        <p:nvSpPr>
          <p:cNvPr id="68612" name="Rectangle 4"/>
          <p:cNvSpPr>
            <a:spLocks noChangeArrowheads="1"/>
          </p:cNvSpPr>
          <p:nvPr/>
        </p:nvSpPr>
        <p:spPr bwMode="auto">
          <a:xfrm>
            <a:off x="7564438" y="6562725"/>
            <a:ext cx="1579562" cy="295275"/>
          </a:xfrm>
          <a:prstGeom prst="rect">
            <a:avLst/>
          </a:prstGeom>
          <a:noFill/>
          <a:ln w="9525">
            <a:noFill/>
            <a:miter lim="800000"/>
            <a:headEnd/>
            <a:tailEnd/>
          </a:ln>
        </p:spPr>
        <p:txBody>
          <a:bodyPr wrap="none" lIns="82058" tIns="41029" rIns="82058" bIns="41029"/>
          <a:lstStyle/>
          <a:p>
            <a:pPr algn="r" defTabSz="820738"/>
            <a:r>
              <a:rPr lang="en-US" sz="1400" b="1"/>
              <a:t>Fig. 13-25, p. 293</a:t>
            </a:r>
          </a:p>
        </p:txBody>
      </p:sp>
      <p:sp>
        <p:nvSpPr>
          <p:cNvPr id="68613" name="Text Box 5"/>
          <p:cNvSpPr txBox="1">
            <a:spLocks noChangeArrowheads="1"/>
          </p:cNvSpPr>
          <p:nvPr/>
        </p:nvSpPr>
        <p:spPr bwMode="auto">
          <a:xfrm>
            <a:off x="3733800" y="76200"/>
            <a:ext cx="1701800" cy="427038"/>
          </a:xfrm>
          <a:prstGeom prst="rect">
            <a:avLst/>
          </a:prstGeom>
          <a:noFill/>
          <a:ln w="9525">
            <a:noFill/>
            <a:miter lim="800000"/>
            <a:headEnd/>
            <a:tailEnd/>
          </a:ln>
        </p:spPr>
        <p:txBody>
          <a:bodyPr>
            <a:spAutoFit/>
          </a:bodyPr>
          <a:lstStyle/>
          <a:p>
            <a:pPr algn="ctr" eaLnBrk="1" hangingPunct="1"/>
            <a:r>
              <a:rPr lang="en-US" sz="2200" b="1">
                <a:solidFill>
                  <a:srgbClr val="009B7B"/>
                </a:solidFill>
              </a:rPr>
              <a:t>Solutions</a:t>
            </a:r>
          </a:p>
        </p:txBody>
      </p:sp>
      <p:sp>
        <p:nvSpPr>
          <p:cNvPr id="68614" name="Text Box 6"/>
          <p:cNvSpPr txBox="1">
            <a:spLocks noChangeArrowheads="1"/>
          </p:cNvSpPr>
          <p:nvPr/>
        </p:nvSpPr>
        <p:spPr bwMode="auto">
          <a:xfrm>
            <a:off x="2476500" y="762000"/>
            <a:ext cx="4305300" cy="396875"/>
          </a:xfrm>
          <a:prstGeom prst="rect">
            <a:avLst/>
          </a:prstGeom>
          <a:noFill/>
          <a:ln w="9525">
            <a:noFill/>
            <a:miter lim="800000"/>
            <a:headEnd/>
            <a:tailEnd/>
          </a:ln>
        </p:spPr>
        <p:txBody>
          <a:bodyPr>
            <a:spAutoFit/>
          </a:bodyPr>
          <a:lstStyle/>
          <a:p>
            <a:pPr algn="ctr" eaLnBrk="1" hangingPunct="1"/>
            <a:r>
              <a:rPr lang="en-US" sz="2000" b="1">
                <a:solidFill>
                  <a:srgbClr val="009B7B"/>
                </a:solidFill>
              </a:rPr>
              <a:t>More Sustainable Aquaculture </a:t>
            </a:r>
          </a:p>
        </p:txBody>
      </p:sp>
      <p:sp>
        <p:nvSpPr>
          <p:cNvPr id="68615" name="Text Box 7"/>
          <p:cNvSpPr txBox="1">
            <a:spLocks noChangeArrowheads="1"/>
          </p:cNvSpPr>
          <p:nvPr/>
        </p:nvSpPr>
        <p:spPr bwMode="auto">
          <a:xfrm>
            <a:off x="1600200" y="1757363"/>
            <a:ext cx="6400800" cy="366712"/>
          </a:xfrm>
          <a:prstGeom prst="rect">
            <a:avLst/>
          </a:prstGeom>
          <a:noFill/>
          <a:ln w="9525">
            <a:noFill/>
            <a:miter lim="800000"/>
            <a:headEnd/>
            <a:tailEnd/>
          </a:ln>
        </p:spPr>
        <p:txBody>
          <a:bodyPr>
            <a:spAutoFit/>
          </a:bodyPr>
          <a:lstStyle/>
          <a:p>
            <a:pPr eaLnBrk="1" hangingPunct="1"/>
            <a:r>
              <a:rPr lang="en-US" sz="1800" b="1"/>
              <a:t>• Use less fishmeal feed to reduce depletion of other fish</a:t>
            </a:r>
          </a:p>
        </p:txBody>
      </p:sp>
      <p:sp>
        <p:nvSpPr>
          <p:cNvPr id="68616" name="Text Box 8"/>
          <p:cNvSpPr txBox="1">
            <a:spLocks noChangeArrowheads="1"/>
          </p:cNvSpPr>
          <p:nvPr/>
        </p:nvSpPr>
        <p:spPr bwMode="auto">
          <a:xfrm>
            <a:off x="1600200" y="2432050"/>
            <a:ext cx="5181600" cy="366713"/>
          </a:xfrm>
          <a:prstGeom prst="rect">
            <a:avLst/>
          </a:prstGeom>
          <a:noFill/>
          <a:ln w="9525">
            <a:noFill/>
            <a:miter lim="800000"/>
            <a:headEnd/>
            <a:tailEnd/>
          </a:ln>
        </p:spPr>
        <p:txBody>
          <a:bodyPr>
            <a:spAutoFit/>
          </a:bodyPr>
          <a:lstStyle/>
          <a:p>
            <a:pPr eaLnBrk="1" hangingPunct="1"/>
            <a:r>
              <a:rPr lang="en-US" sz="1800" b="1"/>
              <a:t>• Improve management of aquaculture wastes</a:t>
            </a:r>
          </a:p>
        </p:txBody>
      </p:sp>
      <p:sp>
        <p:nvSpPr>
          <p:cNvPr id="68617" name="Text Box 9"/>
          <p:cNvSpPr txBox="1">
            <a:spLocks noChangeArrowheads="1"/>
          </p:cNvSpPr>
          <p:nvPr/>
        </p:nvSpPr>
        <p:spPr bwMode="auto">
          <a:xfrm>
            <a:off x="1600200" y="3106738"/>
            <a:ext cx="5943600" cy="366712"/>
          </a:xfrm>
          <a:prstGeom prst="rect">
            <a:avLst/>
          </a:prstGeom>
          <a:noFill/>
          <a:ln w="9525">
            <a:noFill/>
            <a:miter lim="800000"/>
            <a:headEnd/>
            <a:tailEnd/>
          </a:ln>
        </p:spPr>
        <p:txBody>
          <a:bodyPr>
            <a:spAutoFit/>
          </a:bodyPr>
          <a:lstStyle/>
          <a:p>
            <a:pPr eaLnBrk="1" hangingPunct="1"/>
            <a:r>
              <a:rPr lang="en-US" sz="1800" b="1"/>
              <a:t>• Reduce escape of aquaculture species into the wild</a:t>
            </a:r>
          </a:p>
        </p:txBody>
      </p:sp>
      <p:sp>
        <p:nvSpPr>
          <p:cNvPr id="68618" name="Text Box 10"/>
          <p:cNvSpPr txBox="1">
            <a:spLocks noChangeArrowheads="1"/>
          </p:cNvSpPr>
          <p:nvPr/>
        </p:nvSpPr>
        <p:spPr bwMode="auto">
          <a:xfrm>
            <a:off x="1600200" y="3783013"/>
            <a:ext cx="5927725" cy="641350"/>
          </a:xfrm>
          <a:prstGeom prst="rect">
            <a:avLst/>
          </a:prstGeom>
          <a:noFill/>
          <a:ln w="9525">
            <a:noFill/>
            <a:miter lim="800000"/>
            <a:headEnd/>
            <a:tailEnd/>
          </a:ln>
        </p:spPr>
        <p:txBody>
          <a:bodyPr>
            <a:spAutoFit/>
          </a:bodyPr>
          <a:lstStyle/>
          <a:p>
            <a:pPr marL="171450" indent="-171450" eaLnBrk="1" hangingPunct="1"/>
            <a:r>
              <a:rPr lang="en-US" sz="1800" b="1"/>
              <a:t>• Restrict location of fish farms to reduce loss of mangrove forests and estuaries</a:t>
            </a:r>
          </a:p>
        </p:txBody>
      </p:sp>
      <p:sp>
        <p:nvSpPr>
          <p:cNvPr id="68619" name="Text Box 11"/>
          <p:cNvSpPr txBox="1">
            <a:spLocks noChangeArrowheads="1"/>
          </p:cNvSpPr>
          <p:nvPr/>
        </p:nvSpPr>
        <p:spPr bwMode="auto">
          <a:xfrm>
            <a:off x="1600200" y="4732338"/>
            <a:ext cx="6324600" cy="915987"/>
          </a:xfrm>
          <a:prstGeom prst="rect">
            <a:avLst/>
          </a:prstGeom>
          <a:noFill/>
          <a:ln w="9525">
            <a:noFill/>
            <a:miter lim="800000"/>
            <a:headEnd/>
            <a:tailEnd/>
          </a:ln>
        </p:spPr>
        <p:txBody>
          <a:bodyPr>
            <a:spAutoFit/>
          </a:bodyPr>
          <a:lstStyle/>
          <a:p>
            <a:pPr marL="114300" indent="-114300" eaLnBrk="1" hangingPunct="1"/>
            <a:r>
              <a:rPr lang="en-US" sz="1800" b="1"/>
              <a:t>• Farm some aquaculture species in deeply submerged cages to protect them from wave action and predators and allow dilution of wastes into the ocean</a:t>
            </a:r>
          </a:p>
        </p:txBody>
      </p:sp>
      <p:sp>
        <p:nvSpPr>
          <p:cNvPr id="68620" name="Text Box 12"/>
          <p:cNvSpPr txBox="1">
            <a:spLocks noChangeArrowheads="1"/>
          </p:cNvSpPr>
          <p:nvPr/>
        </p:nvSpPr>
        <p:spPr bwMode="auto">
          <a:xfrm>
            <a:off x="1600200" y="5957888"/>
            <a:ext cx="5867400" cy="366712"/>
          </a:xfrm>
          <a:prstGeom prst="rect">
            <a:avLst/>
          </a:prstGeom>
          <a:noFill/>
          <a:ln w="9525">
            <a:noFill/>
            <a:miter lim="800000"/>
            <a:headEnd/>
            <a:tailEnd/>
          </a:ln>
        </p:spPr>
        <p:txBody>
          <a:bodyPr>
            <a:spAutoFit/>
          </a:bodyPr>
          <a:lstStyle/>
          <a:p>
            <a:pPr eaLnBrk="1" hangingPunct="1"/>
            <a:r>
              <a:rPr lang="en-US" sz="1800" b="1"/>
              <a:t>• Certify sustainable forms of aquaculture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28600" y="68263"/>
            <a:ext cx="8763000" cy="1760537"/>
          </a:xfrm>
        </p:spPr>
        <p:txBody>
          <a:bodyPr/>
          <a:lstStyle/>
          <a:p>
            <a:pPr eaLnBrk="1" hangingPunct="1">
              <a:defRPr/>
            </a:pPr>
            <a:r>
              <a:rPr lang="en-US" smtClean="0"/>
              <a:t>Core Case Study: Golden Rice -Grains of Hope or an Illusion?</a:t>
            </a:r>
          </a:p>
        </p:txBody>
      </p:sp>
      <p:sp>
        <p:nvSpPr>
          <p:cNvPr id="17411" name="Rectangle 3"/>
          <p:cNvSpPr>
            <a:spLocks noGrp="1" noChangeArrowheads="1"/>
          </p:cNvSpPr>
          <p:nvPr>
            <p:ph type="body" idx="1"/>
          </p:nvPr>
        </p:nvSpPr>
        <p:spPr>
          <a:xfrm>
            <a:off x="4572000" y="1981200"/>
            <a:ext cx="4391025" cy="4648200"/>
          </a:xfrm>
        </p:spPr>
        <p:txBody>
          <a:bodyPr/>
          <a:lstStyle/>
          <a:p>
            <a:pPr eaLnBrk="1" hangingPunct="1">
              <a:lnSpc>
                <a:spcPct val="90000"/>
              </a:lnSpc>
              <a:defRPr/>
            </a:pPr>
            <a:r>
              <a:rPr lang="en-US" smtClean="0"/>
              <a:t>Critics contend that there are quicker and cheaper ways to supply vitamin A.</a:t>
            </a:r>
          </a:p>
          <a:p>
            <a:pPr eaLnBrk="1" hangingPunct="1">
              <a:lnSpc>
                <a:spcPct val="90000"/>
              </a:lnSpc>
              <a:defRPr/>
            </a:pPr>
            <a:r>
              <a:rPr lang="en-US" smtClean="0"/>
              <a:t>Scientist call for more evidence that the beta-carotene will be converted to vitamin A by the body.</a:t>
            </a:r>
          </a:p>
        </p:txBody>
      </p:sp>
      <p:pic>
        <p:nvPicPr>
          <p:cNvPr id="10244" name="Picture 4"/>
          <p:cNvPicPr>
            <a:picLocks noChangeAspect="1" noChangeArrowheads="1"/>
          </p:cNvPicPr>
          <p:nvPr/>
        </p:nvPicPr>
        <p:blipFill>
          <a:blip r:embed="rId3" cstate="print"/>
          <a:srcRect/>
          <a:stretch>
            <a:fillRect/>
          </a:stretch>
        </p:blipFill>
        <p:spPr bwMode="auto">
          <a:xfrm>
            <a:off x="152400" y="2562225"/>
            <a:ext cx="3781425" cy="2771775"/>
          </a:xfrm>
          <a:prstGeom prst="rect">
            <a:avLst/>
          </a:prstGeom>
          <a:noFill/>
          <a:ln w="9525" algn="ctr">
            <a:noFill/>
            <a:miter lim="800000"/>
            <a:headEnd/>
            <a:tailEnd/>
          </a:ln>
        </p:spPr>
      </p:pic>
      <p:pic>
        <p:nvPicPr>
          <p:cNvPr id="10245" name="Picture 5"/>
          <p:cNvPicPr>
            <a:picLocks noChangeAspect="1" noChangeArrowheads="1"/>
          </p:cNvPicPr>
          <p:nvPr/>
        </p:nvPicPr>
        <p:blipFill>
          <a:blip r:embed="rId4" cstate="print"/>
          <a:srcRect/>
          <a:stretch>
            <a:fillRect/>
          </a:stretch>
        </p:blipFill>
        <p:spPr bwMode="auto">
          <a:xfrm>
            <a:off x="3276600" y="2209800"/>
            <a:ext cx="1323975" cy="838200"/>
          </a:xfrm>
          <a:prstGeom prst="rect">
            <a:avLst/>
          </a:prstGeom>
          <a:noFill/>
          <a:ln w="9525" algn="ctr">
            <a:noFill/>
            <a:miter lim="800000"/>
            <a:headEnd/>
            <a:tailEnd/>
          </a:ln>
        </p:spPr>
      </p:pic>
      <p:sp>
        <p:nvSpPr>
          <p:cNvPr id="17414" name="Text Box 6"/>
          <p:cNvSpPr txBox="1">
            <a:spLocks noChangeArrowheads="1"/>
          </p:cNvSpPr>
          <p:nvPr/>
        </p:nvSpPr>
        <p:spPr bwMode="auto">
          <a:xfrm>
            <a:off x="7620000" y="6540500"/>
            <a:ext cx="1419225" cy="311150"/>
          </a:xfrm>
          <a:prstGeom prst="rect">
            <a:avLst/>
          </a:prstGeom>
          <a:noFill/>
          <a:ln w="9525" algn="ctr">
            <a:noFill/>
            <a:miter lim="800000"/>
            <a:headEnd/>
            <a:tailEnd/>
          </a:ln>
          <a:effectLst/>
        </p:spPr>
        <p:txBody>
          <a:bodyPr>
            <a:spAutoFit/>
          </a:bodyPr>
          <a:lstStyle/>
          <a:p>
            <a:pPr marL="342900" indent="-342900" eaLnBrk="1" hangingPunct="1">
              <a:lnSpc>
                <a:spcPct val="80000"/>
              </a:lnSpc>
              <a:spcBef>
                <a:spcPct val="50000"/>
              </a:spcBef>
              <a:buClr>
                <a:schemeClr val="hlink"/>
              </a:buClr>
              <a:buSzPct val="80000"/>
              <a:buFont typeface="Wingdings" pitchFamily="1" charset="2"/>
              <a:buNone/>
              <a:defRPr/>
            </a:pPr>
            <a:r>
              <a:rPr lang="en-US" sz="1800">
                <a:effectLst>
                  <a:outerShdw blurRad="38100" dist="38100" dir="2700000" algn="tl">
                    <a:srgbClr val="000000"/>
                  </a:outerShdw>
                </a:effectLst>
              </a:rPr>
              <a:t>Figure 13-1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smtClean="0"/>
              <a:t>FOOD SECURITY AND NUTRITION</a:t>
            </a:r>
          </a:p>
        </p:txBody>
      </p:sp>
      <p:sp>
        <p:nvSpPr>
          <p:cNvPr id="19459" name="Rectangle 3"/>
          <p:cNvSpPr>
            <a:spLocks noGrp="1" noChangeArrowheads="1"/>
          </p:cNvSpPr>
          <p:nvPr>
            <p:ph type="body" idx="1"/>
          </p:nvPr>
        </p:nvSpPr>
        <p:spPr>
          <a:xfrm>
            <a:off x="228600" y="1371600"/>
            <a:ext cx="8734425" cy="4648200"/>
          </a:xfrm>
        </p:spPr>
        <p:txBody>
          <a:bodyPr/>
          <a:lstStyle/>
          <a:p>
            <a:pPr eaLnBrk="1" hangingPunct="1">
              <a:defRPr/>
            </a:pPr>
            <a:r>
              <a:rPr lang="en-US" smtClean="0"/>
              <a:t>Global food production has stayed ahead of population growth. However:</a:t>
            </a:r>
          </a:p>
          <a:p>
            <a:pPr lvl="1" eaLnBrk="1" hangingPunct="1">
              <a:defRPr/>
            </a:pPr>
            <a:r>
              <a:rPr lang="en-US" smtClean="0"/>
              <a:t>One of six people in developing countries cannot grow or buy the food they need.</a:t>
            </a:r>
          </a:p>
          <a:p>
            <a:pPr lvl="1" eaLnBrk="1" hangingPunct="1">
              <a:defRPr/>
            </a:pPr>
            <a:r>
              <a:rPr lang="en-US" smtClean="0"/>
              <a:t>Others cannot meet their basic energy needs (undernutrition / hunger) or protein and key nutrients (malnutrition).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n-US" dirty="0" smtClean="0">
                <a:solidFill>
                  <a:srgbClr val="FFFF00"/>
                </a:solidFill>
              </a:rPr>
              <a:t>FOOD SECURITY AND NUTRITION</a:t>
            </a:r>
          </a:p>
        </p:txBody>
      </p:sp>
      <p:sp>
        <p:nvSpPr>
          <p:cNvPr id="21507" name="Rectangle 3"/>
          <p:cNvSpPr>
            <a:spLocks noGrp="1" noChangeArrowheads="1"/>
          </p:cNvSpPr>
          <p:nvPr>
            <p:ph type="body" idx="1"/>
          </p:nvPr>
        </p:nvSpPr>
        <p:spPr>
          <a:xfrm>
            <a:off x="228600" y="1371600"/>
            <a:ext cx="8734425" cy="4648200"/>
          </a:xfrm>
        </p:spPr>
        <p:txBody>
          <a:bodyPr/>
          <a:lstStyle/>
          <a:p>
            <a:pPr eaLnBrk="1" hangingPunct="1">
              <a:lnSpc>
                <a:spcPct val="90000"/>
              </a:lnSpc>
              <a:defRPr/>
            </a:pPr>
            <a:r>
              <a:rPr lang="en-US" dirty="0" smtClean="0">
                <a:solidFill>
                  <a:srgbClr val="FFFF00"/>
                </a:solidFill>
              </a:rPr>
              <a:t>The root cause of hunger and malnutrition is poverty.</a:t>
            </a:r>
          </a:p>
          <a:p>
            <a:pPr eaLnBrk="1" hangingPunct="1">
              <a:lnSpc>
                <a:spcPct val="90000"/>
              </a:lnSpc>
              <a:defRPr/>
            </a:pPr>
            <a:r>
              <a:rPr lang="en-US" b="1" i="1" dirty="0" smtClean="0">
                <a:solidFill>
                  <a:srgbClr val="FFFF00"/>
                </a:solidFill>
              </a:rPr>
              <a:t>Food security</a:t>
            </a:r>
            <a:r>
              <a:rPr lang="en-US" dirty="0" smtClean="0">
                <a:solidFill>
                  <a:srgbClr val="FFFF00"/>
                </a:solidFill>
              </a:rPr>
              <a:t> means that every person in a given area has daily access to enough nutritious food to have an active and healthy life.</a:t>
            </a:r>
          </a:p>
          <a:p>
            <a:pPr lvl="1" eaLnBrk="1" hangingPunct="1">
              <a:lnSpc>
                <a:spcPct val="90000"/>
              </a:lnSpc>
              <a:defRPr/>
            </a:pPr>
            <a:r>
              <a:rPr lang="en-US" dirty="0" smtClean="0">
                <a:solidFill>
                  <a:srgbClr val="FFFF00"/>
                </a:solidFill>
              </a:rPr>
              <a:t>Need large amounts of </a:t>
            </a:r>
            <a:r>
              <a:rPr lang="en-US" b="1" i="1" dirty="0" smtClean="0">
                <a:solidFill>
                  <a:srgbClr val="FFFF00"/>
                </a:solidFill>
              </a:rPr>
              <a:t>macronutrients</a:t>
            </a:r>
            <a:r>
              <a:rPr lang="en-US" dirty="0" smtClean="0">
                <a:solidFill>
                  <a:srgbClr val="FFFF00"/>
                </a:solidFill>
              </a:rPr>
              <a:t> (protein, carbohydrates, and fats).</a:t>
            </a:r>
          </a:p>
          <a:p>
            <a:pPr lvl="1" eaLnBrk="1" hangingPunct="1">
              <a:lnSpc>
                <a:spcPct val="90000"/>
              </a:lnSpc>
              <a:defRPr/>
            </a:pPr>
            <a:r>
              <a:rPr lang="en-US" dirty="0" smtClean="0">
                <a:solidFill>
                  <a:srgbClr val="FFFF00"/>
                </a:solidFill>
              </a:rPr>
              <a:t>Need smaller amounts of </a:t>
            </a:r>
            <a:r>
              <a:rPr lang="en-US" b="1" i="1" dirty="0" smtClean="0">
                <a:solidFill>
                  <a:srgbClr val="FFFF00"/>
                </a:solidFill>
              </a:rPr>
              <a:t>micronutrients</a:t>
            </a:r>
            <a:r>
              <a:rPr lang="en-US" dirty="0" smtClean="0">
                <a:solidFill>
                  <a:srgbClr val="FFFF00"/>
                </a:solidFill>
              </a:rPr>
              <a:t> (vitamins such as A,C, and 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TotalTime>
  <Words>3558</Words>
  <Application>Microsoft Office PowerPoint</Application>
  <PresentationFormat>On-screen Show (4:3)</PresentationFormat>
  <Paragraphs>493</Paragraphs>
  <Slides>62</Slides>
  <Notes>61</Notes>
  <HiddenSlides>0</HiddenSlides>
  <MMClips>0</MMClips>
  <ScaleCrop>false</ScaleCrop>
  <HeadingPairs>
    <vt:vector size="4" baseType="variant">
      <vt:variant>
        <vt:lpstr>Theme</vt:lpstr>
      </vt:variant>
      <vt:variant>
        <vt:i4>3</vt:i4>
      </vt:variant>
      <vt:variant>
        <vt:lpstr>Slide Titles</vt:lpstr>
      </vt:variant>
      <vt:variant>
        <vt:i4>62</vt:i4>
      </vt:variant>
    </vt:vector>
  </HeadingPairs>
  <TitlesOfParts>
    <vt:vector size="65" baseType="lpstr">
      <vt:lpstr>Blank Presentation</vt:lpstr>
      <vt:lpstr>Default Design</vt:lpstr>
      <vt:lpstr>Ripple</vt:lpstr>
      <vt:lpstr>Chapter 12  pgs. 275-293 </vt:lpstr>
      <vt:lpstr>Chapter Overview Questions</vt:lpstr>
      <vt:lpstr>Chapter Overview Questions (cont’d)</vt:lpstr>
      <vt:lpstr>Chapter Overview Questions (cont’d)</vt:lpstr>
      <vt:lpstr>Updates Online</vt:lpstr>
      <vt:lpstr>Core Case Study: Golden Rice -Grains of Hope or an Illusion?</vt:lpstr>
      <vt:lpstr>Core Case Study: Golden Rice -Grains of Hope or an Illusion?</vt:lpstr>
      <vt:lpstr>FOOD SECURITY AND NUTRITION</vt:lpstr>
      <vt:lpstr>FOOD SECURITY AND NUTRITION</vt:lpstr>
      <vt:lpstr>FOOD SECURITY AND NUTRITION</vt:lpstr>
      <vt:lpstr>War and the Environment</vt:lpstr>
      <vt:lpstr>Solutions: Reducing Childhood Deaths from Hunger and Malnutrition</vt:lpstr>
      <vt:lpstr>Slide 13</vt:lpstr>
      <vt:lpstr>Overnutrition: Eating Too Much</vt:lpstr>
      <vt:lpstr>FOOD PRODUCTION</vt:lpstr>
      <vt:lpstr>Animation: Land Use</vt:lpstr>
      <vt:lpstr>Industrial Food Production:  High Input Monocultures</vt:lpstr>
      <vt:lpstr> </vt:lpstr>
      <vt:lpstr>FOOD PRODUCTION</vt:lpstr>
      <vt:lpstr>Industrial Food Production:  High Input Monocultures</vt:lpstr>
      <vt:lpstr>Slide 21</vt:lpstr>
      <vt:lpstr>Case Study: Industrialized Food Production in the United States</vt:lpstr>
      <vt:lpstr>Case Study: Industrialized Food Production in the United States</vt:lpstr>
      <vt:lpstr> </vt:lpstr>
      <vt:lpstr>Traditional Agriculture: Low Input Polyculture</vt:lpstr>
      <vt:lpstr>Traditional Agriculture: Low Input Polyculture</vt:lpstr>
      <vt:lpstr>SOIL EROSION AND DEGRADATION</vt:lpstr>
      <vt:lpstr>SOIL EROSION AND DEGRADATION</vt:lpstr>
      <vt:lpstr>Global Outlook: Soil Erosion</vt:lpstr>
      <vt:lpstr> </vt:lpstr>
      <vt:lpstr>Case Study: Soil Erosion in the U.S. – Some Hopeful Signs</vt:lpstr>
      <vt:lpstr> </vt:lpstr>
      <vt:lpstr>Desertification: Degrading Drylands</vt:lpstr>
      <vt:lpstr> </vt:lpstr>
      <vt:lpstr>Salinization and Waterlogging</vt:lpstr>
      <vt:lpstr> </vt:lpstr>
      <vt:lpstr> </vt:lpstr>
      <vt:lpstr>Salinization and Waterlogging of Soils: A Downside of Irrigation</vt:lpstr>
      <vt:lpstr>SUSTAINABLE AGRICULTURE THROUGH SOIL CONSERVATION</vt:lpstr>
      <vt:lpstr>SUSTAINABLE AGRICULTURE THROUGH SOIL CONSERVATION</vt:lpstr>
      <vt:lpstr>SUSTAINABLE AGRICULTURE THROUGH SOIL CONSERVATION</vt:lpstr>
      <vt:lpstr>THE GREEN REVOLUTION AND ITS ENVIRONMENTAL IMPACT</vt:lpstr>
      <vt:lpstr>THE GREEN REVOLUTION AND ITS ENVIRONMENTAL IMPACT</vt:lpstr>
      <vt:lpstr>THE GREEN REVOLUTION AND ITS ENVIRONMENTAL IMPACT</vt:lpstr>
      <vt:lpstr> </vt:lpstr>
      <vt:lpstr>THE GENE REVOLUTION</vt:lpstr>
      <vt:lpstr>Mixing Genes</vt:lpstr>
      <vt:lpstr> </vt:lpstr>
      <vt:lpstr>THE GENE REVOLUTION</vt:lpstr>
      <vt:lpstr>How Would You Vote?</vt:lpstr>
      <vt:lpstr>THE GENE REVOLUTION</vt:lpstr>
      <vt:lpstr>PRODUCING MORE MEAT</vt:lpstr>
      <vt:lpstr>Slide 53</vt:lpstr>
      <vt:lpstr>How Many People can the World Support? Food Production and Population</vt:lpstr>
      <vt:lpstr>PRODUCING MORE MEAT</vt:lpstr>
      <vt:lpstr> </vt:lpstr>
      <vt:lpstr>CATCHING AND RAISING MORE FISH AND SHELLFISH</vt:lpstr>
      <vt:lpstr> </vt:lpstr>
      <vt:lpstr>CATCHING AND RAISING MORE FISH AND SHELLFISH</vt:lpstr>
      <vt:lpstr>Aquaculture: Aquatic Feedlots</vt:lpstr>
      <vt:lpstr> </vt:lpstr>
      <vt:lpstr> </vt:lpstr>
    </vt:vector>
  </TitlesOfParts>
  <Company>Laura Murray Productions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13</dc:title>
  <dc:creator>you</dc:creator>
  <cp:lastModifiedBy>titusd</cp:lastModifiedBy>
  <cp:revision>17</cp:revision>
  <dcterms:created xsi:type="dcterms:W3CDTF">2006-11-08T23:30:13Z</dcterms:created>
  <dcterms:modified xsi:type="dcterms:W3CDTF">2012-12-12T21:09:15Z</dcterms:modified>
</cp:coreProperties>
</file>