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51" r:id="rId2"/>
    <p:sldMasterId id="2147483649" r:id="rId3"/>
  </p:sldMasterIdLst>
  <p:notesMasterIdLst>
    <p:notesMasterId r:id="rId41"/>
  </p:notesMasterIdLst>
  <p:sldIdLst>
    <p:sldId id="256" r:id="rId4"/>
    <p:sldId id="298" r:id="rId5"/>
    <p:sldId id="299" r:id="rId6"/>
    <p:sldId id="300" r:id="rId7"/>
    <p:sldId id="302" r:id="rId8"/>
    <p:sldId id="304" r:id="rId9"/>
    <p:sldId id="306" r:id="rId10"/>
    <p:sldId id="308" r:id="rId11"/>
    <p:sldId id="310" r:id="rId12"/>
    <p:sldId id="312" r:id="rId13"/>
    <p:sldId id="313" r:id="rId14"/>
    <p:sldId id="314" r:id="rId15"/>
    <p:sldId id="316" r:id="rId16"/>
    <p:sldId id="317" r:id="rId17"/>
    <p:sldId id="318" r:id="rId18"/>
    <p:sldId id="319" r:id="rId19"/>
    <p:sldId id="320" r:id="rId20"/>
    <p:sldId id="321" r:id="rId21"/>
    <p:sldId id="322" r:id="rId22"/>
    <p:sldId id="323" r:id="rId23"/>
    <p:sldId id="324" r:id="rId24"/>
    <p:sldId id="325" r:id="rId25"/>
    <p:sldId id="326" r:id="rId26"/>
    <p:sldId id="328" r:id="rId27"/>
    <p:sldId id="329" r:id="rId28"/>
    <p:sldId id="330" r:id="rId29"/>
    <p:sldId id="331" r:id="rId30"/>
    <p:sldId id="332" r:id="rId31"/>
    <p:sldId id="333" r:id="rId32"/>
    <p:sldId id="334" r:id="rId33"/>
    <p:sldId id="336" r:id="rId34"/>
    <p:sldId id="337" r:id="rId35"/>
    <p:sldId id="338" r:id="rId36"/>
    <p:sldId id="339" r:id="rId37"/>
    <p:sldId id="341" r:id="rId38"/>
    <p:sldId id="342" r:id="rId39"/>
    <p:sldId id="344" r:id="rId40"/>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5pPr>
    <a:lvl6pPr marL="2286000" algn="l" defTabSz="914400" rtl="0" eaLnBrk="1" latinLnBrk="0" hangingPunct="1">
      <a:defRPr sz="2400" kern="1200">
        <a:solidFill>
          <a:schemeClr val="tx1"/>
        </a:solidFill>
        <a:latin typeface="Arial" charset="0"/>
        <a:ea typeface="ＭＳ Ｐゴシック" pitchFamily="1" charset="-128"/>
        <a:cs typeface="+mn-cs"/>
      </a:defRPr>
    </a:lvl6pPr>
    <a:lvl7pPr marL="2743200" algn="l" defTabSz="914400" rtl="0" eaLnBrk="1" latinLnBrk="0" hangingPunct="1">
      <a:defRPr sz="2400" kern="1200">
        <a:solidFill>
          <a:schemeClr val="tx1"/>
        </a:solidFill>
        <a:latin typeface="Arial" charset="0"/>
        <a:ea typeface="ＭＳ Ｐゴシック" pitchFamily="1" charset="-128"/>
        <a:cs typeface="+mn-cs"/>
      </a:defRPr>
    </a:lvl7pPr>
    <a:lvl8pPr marL="3200400" algn="l" defTabSz="914400" rtl="0" eaLnBrk="1" latinLnBrk="0" hangingPunct="1">
      <a:defRPr sz="2400" kern="1200">
        <a:solidFill>
          <a:schemeClr val="tx1"/>
        </a:solidFill>
        <a:latin typeface="Arial" charset="0"/>
        <a:ea typeface="ＭＳ Ｐゴシック" pitchFamily="1" charset="-128"/>
        <a:cs typeface="+mn-cs"/>
      </a:defRPr>
    </a:lvl8pPr>
    <a:lvl9pPr marL="3657600" algn="l" defTabSz="914400" rtl="0" eaLnBrk="1" latinLnBrk="0" hangingPunct="1">
      <a:defRPr sz="2400" kern="1200">
        <a:solidFill>
          <a:schemeClr val="tx1"/>
        </a:solidFill>
        <a:latin typeface="Arial" charset="0"/>
        <a:ea typeface="ＭＳ Ｐゴシック" pitchFamily="1"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ferSingleView="1">
    <p:restoredLeft sz="32787"/>
    <p:restoredTop sz="90929"/>
  </p:normalViewPr>
  <p:slideViewPr>
    <p:cSldViewPr>
      <p:cViewPr varScale="1">
        <p:scale>
          <a:sx n="59" d="100"/>
          <a:sy n="59" d="100"/>
        </p:scale>
        <p:origin x="-1290"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US"/>
          </a:p>
        </p:txBody>
      </p:sp>
      <p:sp>
        <p:nvSpPr>
          <p:cNvPr id="6147"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p>
        </p:txBody>
      </p:sp>
      <p:sp>
        <p:nvSpPr>
          <p:cNvPr id="809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5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US"/>
          </a:p>
        </p:txBody>
      </p:sp>
      <p:sp>
        <p:nvSpPr>
          <p:cNvPr id="615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smtClean="0"/>
            </a:lvl1pPr>
          </a:lstStyle>
          <a:p>
            <a:pPr>
              <a:defRPr/>
            </a:pPr>
            <a:fld id="{95280184-65ED-4EB5-B96D-3B1F6DE4FB85}"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56507C61-37E7-4AF6-8322-09FA994AF0FD}" type="slidenum">
              <a:rPr lang="en-US"/>
              <a:pPr/>
              <a:t>1</a:t>
            </a:fld>
            <a:endParaRPr lang="en-US"/>
          </a:p>
        </p:txBody>
      </p:sp>
      <p:sp>
        <p:nvSpPr>
          <p:cNvPr id="81923" name="Rectangle 2"/>
          <p:cNvSpPr>
            <a:spLocks noGrp="1" noRot="1" noChangeAspect="1" noChangeArrowheads="1" noTextEdit="1"/>
          </p:cNvSpPr>
          <p:nvPr>
            <p:ph type="sldImg"/>
          </p:nvPr>
        </p:nvSpPr>
        <p:spPr>
          <a:solidFill>
            <a:srgbClr val="FFFFFF"/>
          </a:solidFill>
          <a:ln/>
        </p:spPr>
      </p:sp>
      <p:sp>
        <p:nvSpPr>
          <p:cNvPr id="81924"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p:spPr>
        <p:txBody>
          <a:bodyPr/>
          <a:lstStyle/>
          <a:p>
            <a:fld id="{90ECCE1E-EBA6-479F-9D9D-80FD5E38435C}" type="slidenum">
              <a:rPr lang="en-US"/>
              <a:pPr/>
              <a:t>10</a:t>
            </a:fld>
            <a:endParaRPr lang="en-US"/>
          </a:p>
        </p:txBody>
      </p:sp>
      <p:sp>
        <p:nvSpPr>
          <p:cNvPr id="126979" name="Rectangle 2"/>
          <p:cNvSpPr>
            <a:spLocks noGrp="1" noRot="1" noChangeAspect="1" noChangeArrowheads="1" noTextEdit="1"/>
          </p:cNvSpPr>
          <p:nvPr>
            <p:ph type="sldImg"/>
          </p:nvPr>
        </p:nvSpPr>
        <p:spPr>
          <a:xfrm>
            <a:off x="1143000" y="687388"/>
            <a:ext cx="4572000" cy="3429000"/>
          </a:xfrm>
          <a:solidFill>
            <a:srgbClr val="FFFFFF"/>
          </a:solidFill>
          <a:ln/>
        </p:spPr>
      </p:sp>
      <p:sp>
        <p:nvSpPr>
          <p:cNvPr id="126980" name="Rectangle 3"/>
          <p:cNvSpPr>
            <a:spLocks noGrp="1" noChangeArrowheads="1"/>
          </p:cNvSpPr>
          <p:nvPr>
            <p:ph type="body" idx="1"/>
          </p:nvPr>
        </p:nvSpPr>
        <p:spPr>
          <a:xfrm>
            <a:off x="912813" y="4343400"/>
            <a:ext cx="5032375" cy="4113213"/>
          </a:xfrm>
          <a:solidFill>
            <a:srgbClr val="FFFFFF"/>
          </a:solidFill>
          <a:ln>
            <a:solidFill>
              <a:srgbClr val="000000"/>
            </a:solidFill>
          </a:ln>
        </p:spPr>
        <p:txBody>
          <a:bodyPr lIns="91426" tIns="45714" rIns="91426" bIns="45714"/>
          <a:lstStyle/>
          <a:p>
            <a:pPr eaLnBrk="1" hangingPunct="1"/>
            <a:r>
              <a:rPr lang="el-GR" b="1" smtClean="0">
                <a:solidFill>
                  <a:srgbClr val="00AEF0"/>
                </a:solidFill>
                <a:cs typeface="Arial" charset="0"/>
              </a:rPr>
              <a:t>Figure 10.18</a:t>
            </a:r>
          </a:p>
          <a:p>
            <a:pPr eaLnBrk="1" hangingPunct="1"/>
            <a:r>
              <a:rPr lang="el-GR" b="1" smtClean="0">
                <a:solidFill>
                  <a:srgbClr val="00AEF0"/>
                </a:solidFill>
                <a:cs typeface="Arial" charset="0"/>
              </a:rPr>
              <a:t>Natural capital: </a:t>
            </a:r>
            <a:r>
              <a:rPr lang="el-GR" i="1" smtClean="0">
                <a:solidFill>
                  <a:srgbClr val="292526"/>
                </a:solidFill>
                <a:cs typeface="Arial" charset="0"/>
              </a:rPr>
              <a:t>nature’s pharmacy. </a:t>
            </a:r>
            <a:r>
              <a:rPr lang="el-GR" smtClean="0">
                <a:solidFill>
                  <a:srgbClr val="292526"/>
                </a:solidFill>
                <a:cs typeface="Arial" charset="0"/>
              </a:rPr>
              <a:t>Parts of these and a number of other plants and animals (many of them found in tropical forests) are used to treat a variety of human ailments and diseases. Nine of the ten leading prescription drugs originally came from wild organisms. About 2,100 of the 3,000 plants identified by the National Cancer Institute as sources of cancer-fighting chemicals come from tropical forests. Despite their economic and health potential, fewer than 1% of the estimated 125,000 flowering plant species in tropical forests (and a mere 1,100 of the world’s 260,000 known plant species) have been examined for their medicinal properties. Once the active ingredients in the plants have been identified, they can usually be produced synthetically. Many of these tropical plant species are likely to become extinct before we can study them.</a:t>
            </a:r>
            <a:endParaRPr lang="el-GR" smtClean="0">
              <a:solidFill>
                <a:srgbClr val="000000"/>
              </a:solidFill>
              <a:cs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p:spPr>
        <p:txBody>
          <a:bodyPr/>
          <a:lstStyle/>
          <a:p>
            <a:fld id="{7ADAA1C9-F4FD-446B-B5C0-FA241D20D669}" type="slidenum">
              <a:rPr lang="en-US"/>
              <a:pPr/>
              <a:t>11</a:t>
            </a:fld>
            <a:endParaRPr lang="en-US"/>
          </a:p>
        </p:txBody>
      </p:sp>
      <p:sp>
        <p:nvSpPr>
          <p:cNvPr id="128003" name="Rectangle 2"/>
          <p:cNvSpPr>
            <a:spLocks noGrp="1" noRot="1" noChangeAspect="1" noChangeArrowheads="1" noTextEdit="1"/>
          </p:cNvSpPr>
          <p:nvPr>
            <p:ph type="sldImg"/>
          </p:nvPr>
        </p:nvSpPr>
        <p:spPr>
          <a:solidFill>
            <a:srgbClr val="FFFFFF"/>
          </a:solidFill>
          <a:ln/>
        </p:spPr>
      </p:sp>
      <p:sp>
        <p:nvSpPr>
          <p:cNvPr id="128004"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p:spPr>
        <p:txBody>
          <a:bodyPr/>
          <a:lstStyle/>
          <a:p>
            <a:fld id="{47BCC1CD-181F-4D2E-8B71-0DA00C5A480B}" type="slidenum">
              <a:rPr lang="en-US"/>
              <a:pPr/>
              <a:t>12</a:t>
            </a:fld>
            <a:endParaRPr lang="en-US"/>
          </a:p>
        </p:txBody>
      </p:sp>
      <p:sp>
        <p:nvSpPr>
          <p:cNvPr id="129027" name="Rectangle 2"/>
          <p:cNvSpPr>
            <a:spLocks noGrp="1" noRot="1" noChangeAspect="1" noChangeArrowheads="1" noTextEdit="1"/>
          </p:cNvSpPr>
          <p:nvPr>
            <p:ph type="sldImg"/>
          </p:nvPr>
        </p:nvSpPr>
        <p:spPr>
          <a:xfrm>
            <a:off x="1143000" y="687388"/>
            <a:ext cx="4572000" cy="3429000"/>
          </a:xfrm>
          <a:solidFill>
            <a:srgbClr val="FFFFFF"/>
          </a:solidFill>
          <a:ln/>
        </p:spPr>
      </p:sp>
      <p:sp>
        <p:nvSpPr>
          <p:cNvPr id="129028" name="Rectangle 3"/>
          <p:cNvSpPr>
            <a:spLocks noGrp="1" noChangeArrowheads="1"/>
          </p:cNvSpPr>
          <p:nvPr>
            <p:ph type="body" idx="1"/>
          </p:nvPr>
        </p:nvSpPr>
        <p:spPr>
          <a:xfrm>
            <a:off x="912813" y="4343400"/>
            <a:ext cx="5032375" cy="4113213"/>
          </a:xfrm>
          <a:solidFill>
            <a:srgbClr val="FFFFFF"/>
          </a:solidFill>
          <a:ln>
            <a:solidFill>
              <a:srgbClr val="000000"/>
            </a:solidFill>
          </a:ln>
        </p:spPr>
        <p:txBody>
          <a:bodyPr lIns="91426" tIns="45714" rIns="91426" bIns="45714"/>
          <a:lstStyle/>
          <a:p>
            <a:pPr eaLnBrk="1" hangingPunct="1"/>
            <a:r>
              <a:rPr lang="el-GR" b="1" smtClean="0">
                <a:solidFill>
                  <a:srgbClr val="00AEF0"/>
                </a:solidFill>
                <a:cs typeface="Arial" charset="0"/>
              </a:rPr>
              <a:t>Figure 10.19</a:t>
            </a:r>
          </a:p>
          <a:p>
            <a:pPr eaLnBrk="1" hangingPunct="1"/>
            <a:r>
              <a:rPr lang="el-GR" b="1" smtClean="0">
                <a:solidFill>
                  <a:srgbClr val="00AEF0"/>
                </a:solidFill>
                <a:cs typeface="Arial" charset="0"/>
              </a:rPr>
              <a:t>Natural capital degradation: </a:t>
            </a:r>
            <a:r>
              <a:rPr lang="el-GR" smtClean="0">
                <a:solidFill>
                  <a:srgbClr val="292526"/>
                </a:solidFill>
                <a:cs typeface="Arial" charset="0"/>
              </a:rPr>
              <a:t>major interconnected causes of the destruction and degradation of tropical forests. The importance of specific secondary causes varies in different parts of the world.</a:t>
            </a:r>
            <a:endParaRPr lang="el-GR" smtClean="0">
              <a:solidFill>
                <a:srgbClr val="000000"/>
              </a:solidFill>
              <a:cs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p:spPr>
        <p:txBody>
          <a:bodyPr/>
          <a:lstStyle/>
          <a:p>
            <a:fld id="{4C899F8A-591F-4F74-8620-A3A0A29252BC}" type="slidenum">
              <a:rPr lang="en-US"/>
              <a:pPr/>
              <a:t>13</a:t>
            </a:fld>
            <a:endParaRPr lang="en-US"/>
          </a:p>
        </p:txBody>
      </p:sp>
      <p:sp>
        <p:nvSpPr>
          <p:cNvPr id="130051" name="Rectangle 2"/>
          <p:cNvSpPr>
            <a:spLocks noGrp="1" noRot="1" noChangeAspect="1" noChangeArrowheads="1" noTextEdit="1"/>
          </p:cNvSpPr>
          <p:nvPr>
            <p:ph type="sldImg"/>
          </p:nvPr>
        </p:nvSpPr>
        <p:spPr>
          <a:xfrm>
            <a:off x="1143000" y="687388"/>
            <a:ext cx="4572000" cy="3429000"/>
          </a:xfrm>
          <a:solidFill>
            <a:srgbClr val="FFFFFF"/>
          </a:solidFill>
          <a:ln/>
        </p:spPr>
      </p:sp>
      <p:sp>
        <p:nvSpPr>
          <p:cNvPr id="130052" name="Rectangle 3"/>
          <p:cNvSpPr>
            <a:spLocks noGrp="1" noChangeArrowheads="1"/>
          </p:cNvSpPr>
          <p:nvPr>
            <p:ph type="body" idx="1"/>
          </p:nvPr>
        </p:nvSpPr>
        <p:spPr>
          <a:xfrm>
            <a:off x="912813" y="4343400"/>
            <a:ext cx="5032375" cy="4113213"/>
          </a:xfrm>
          <a:solidFill>
            <a:srgbClr val="FFFFFF"/>
          </a:solidFill>
          <a:ln>
            <a:solidFill>
              <a:srgbClr val="000000"/>
            </a:solidFill>
          </a:ln>
        </p:spPr>
        <p:txBody>
          <a:bodyPr lIns="91426" tIns="45714" rIns="91426" bIns="45714"/>
          <a:lstStyle/>
          <a:p>
            <a:pPr eaLnBrk="1" hangingPunct="1"/>
            <a:r>
              <a:rPr lang="el-GR" b="1" smtClean="0">
                <a:solidFill>
                  <a:srgbClr val="00AEF0"/>
                </a:solidFill>
                <a:cs typeface="Arial" charset="0"/>
              </a:rPr>
              <a:t>Figure 10.20</a:t>
            </a:r>
          </a:p>
          <a:p>
            <a:pPr eaLnBrk="1" hangingPunct="1"/>
            <a:r>
              <a:rPr lang="el-GR" b="1" smtClean="0">
                <a:solidFill>
                  <a:srgbClr val="00AEF0"/>
                </a:solidFill>
                <a:cs typeface="Arial" charset="0"/>
              </a:rPr>
              <a:t>Solutions: </a:t>
            </a:r>
            <a:r>
              <a:rPr lang="el-GR" smtClean="0">
                <a:solidFill>
                  <a:srgbClr val="292526"/>
                </a:solidFill>
                <a:cs typeface="Arial" charset="0"/>
              </a:rPr>
              <a:t>ways to protect tropical forests and use them more sustainably. QUESTION: </a:t>
            </a:r>
            <a:r>
              <a:rPr lang="el-GR" i="1" smtClean="0">
                <a:solidFill>
                  <a:srgbClr val="292526"/>
                </a:solidFill>
                <a:cs typeface="Arial" charset="0"/>
              </a:rPr>
              <a:t>Which three of these solutions do you think are the most important?</a:t>
            </a:r>
            <a:endParaRPr lang="el-GR" smtClean="0">
              <a:solidFill>
                <a:srgbClr val="000000"/>
              </a:solidFill>
              <a:cs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p:spPr>
        <p:txBody>
          <a:bodyPr/>
          <a:lstStyle/>
          <a:p>
            <a:fld id="{ECE8C703-2765-4FF9-A141-D50379A7CF9D}" type="slidenum">
              <a:rPr lang="en-US"/>
              <a:pPr/>
              <a:t>14</a:t>
            </a:fld>
            <a:endParaRPr lang="en-US"/>
          </a:p>
        </p:txBody>
      </p:sp>
      <p:sp>
        <p:nvSpPr>
          <p:cNvPr id="131075" name="Rectangle 2"/>
          <p:cNvSpPr>
            <a:spLocks noGrp="1" noRot="1" noChangeAspect="1" noChangeArrowheads="1" noTextEdit="1"/>
          </p:cNvSpPr>
          <p:nvPr>
            <p:ph type="sldImg"/>
          </p:nvPr>
        </p:nvSpPr>
        <p:spPr>
          <a:solidFill>
            <a:srgbClr val="FFFFFF"/>
          </a:solidFill>
          <a:ln/>
        </p:spPr>
      </p:sp>
      <p:sp>
        <p:nvSpPr>
          <p:cNvPr id="131076"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p:spPr>
        <p:txBody>
          <a:bodyPr/>
          <a:lstStyle/>
          <a:p>
            <a:fld id="{3F7A247A-F450-4547-8767-59513B6920F7}" type="slidenum">
              <a:rPr lang="en-US"/>
              <a:pPr/>
              <a:t>15</a:t>
            </a:fld>
            <a:endParaRPr lang="en-US"/>
          </a:p>
        </p:txBody>
      </p:sp>
      <p:sp>
        <p:nvSpPr>
          <p:cNvPr id="132099" name="Rectangle 2"/>
          <p:cNvSpPr>
            <a:spLocks noGrp="1" noRot="1" noChangeAspect="1" noChangeArrowheads="1" noTextEdit="1"/>
          </p:cNvSpPr>
          <p:nvPr>
            <p:ph type="sldImg"/>
          </p:nvPr>
        </p:nvSpPr>
        <p:spPr>
          <a:solidFill>
            <a:srgbClr val="FFFFFF"/>
          </a:solidFill>
          <a:ln/>
        </p:spPr>
      </p:sp>
      <p:sp>
        <p:nvSpPr>
          <p:cNvPr id="132100"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p:spPr>
        <p:txBody>
          <a:bodyPr/>
          <a:lstStyle/>
          <a:p>
            <a:fld id="{BDC83788-D435-4660-9431-8D0E09E1EB34}" type="slidenum">
              <a:rPr lang="en-US"/>
              <a:pPr/>
              <a:t>16</a:t>
            </a:fld>
            <a:endParaRPr lang="en-US"/>
          </a:p>
        </p:txBody>
      </p:sp>
      <p:sp>
        <p:nvSpPr>
          <p:cNvPr id="133123" name="Rectangle 2"/>
          <p:cNvSpPr>
            <a:spLocks noGrp="1" noRot="1" noChangeAspect="1" noChangeArrowheads="1" noTextEdit="1"/>
          </p:cNvSpPr>
          <p:nvPr>
            <p:ph type="sldImg"/>
          </p:nvPr>
        </p:nvSpPr>
        <p:spPr>
          <a:solidFill>
            <a:srgbClr val="FFFFFF"/>
          </a:solidFill>
          <a:ln/>
        </p:spPr>
      </p:sp>
      <p:sp>
        <p:nvSpPr>
          <p:cNvPr id="133124"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p:spPr>
        <p:txBody>
          <a:bodyPr/>
          <a:lstStyle/>
          <a:p>
            <a:fld id="{8E10B727-0F83-4E06-9208-3E407533263C}" type="slidenum">
              <a:rPr lang="en-US"/>
              <a:pPr/>
              <a:t>17</a:t>
            </a:fld>
            <a:endParaRPr lang="en-US"/>
          </a:p>
        </p:txBody>
      </p:sp>
      <p:sp>
        <p:nvSpPr>
          <p:cNvPr id="134147" name="Rectangle 2"/>
          <p:cNvSpPr>
            <a:spLocks noGrp="1" noRot="1" noChangeAspect="1" noChangeArrowheads="1" noTextEdit="1"/>
          </p:cNvSpPr>
          <p:nvPr>
            <p:ph type="sldImg"/>
          </p:nvPr>
        </p:nvSpPr>
        <p:spPr>
          <a:solidFill>
            <a:srgbClr val="FFFFFF"/>
          </a:solidFill>
          <a:ln/>
        </p:spPr>
      </p:sp>
      <p:sp>
        <p:nvSpPr>
          <p:cNvPr id="134148"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p:spPr>
        <p:txBody>
          <a:bodyPr/>
          <a:lstStyle/>
          <a:p>
            <a:fld id="{A85CD672-ADFE-42E2-9F70-E195F5B9CA83}" type="slidenum">
              <a:rPr lang="en-US"/>
              <a:pPr/>
              <a:t>18</a:t>
            </a:fld>
            <a:endParaRPr lang="en-US"/>
          </a:p>
        </p:txBody>
      </p:sp>
      <p:sp>
        <p:nvSpPr>
          <p:cNvPr id="135171" name="Rectangle 2"/>
          <p:cNvSpPr>
            <a:spLocks noGrp="1" noRot="1" noChangeAspect="1" noChangeArrowheads="1" noTextEdit="1"/>
          </p:cNvSpPr>
          <p:nvPr>
            <p:ph type="sldImg"/>
          </p:nvPr>
        </p:nvSpPr>
        <p:spPr>
          <a:solidFill>
            <a:srgbClr val="FFFFFF"/>
          </a:solidFill>
          <a:ln/>
        </p:spPr>
      </p:sp>
      <p:sp>
        <p:nvSpPr>
          <p:cNvPr id="135172"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p:spPr>
        <p:txBody>
          <a:bodyPr/>
          <a:lstStyle/>
          <a:p>
            <a:fld id="{C5192326-A204-4091-B61D-B161AEC387A3}" type="slidenum">
              <a:rPr lang="en-US"/>
              <a:pPr/>
              <a:t>19</a:t>
            </a:fld>
            <a:endParaRPr lang="en-US"/>
          </a:p>
        </p:txBody>
      </p:sp>
      <p:sp>
        <p:nvSpPr>
          <p:cNvPr id="136195" name="Rectangle 2"/>
          <p:cNvSpPr>
            <a:spLocks noGrp="1" noRot="1" noChangeAspect="1" noChangeArrowheads="1" noTextEdit="1"/>
          </p:cNvSpPr>
          <p:nvPr>
            <p:ph type="sldImg"/>
          </p:nvPr>
        </p:nvSpPr>
        <p:spPr>
          <a:solidFill>
            <a:srgbClr val="FFFFFF"/>
          </a:solidFill>
          <a:ln/>
        </p:spPr>
      </p:sp>
      <p:sp>
        <p:nvSpPr>
          <p:cNvPr id="136196"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p>
            <a:fld id="{2AE3F54B-0FDD-4A20-B2C7-55CFAFE72298}" type="slidenum">
              <a:rPr lang="en-US"/>
              <a:pPr/>
              <a:t>2</a:t>
            </a:fld>
            <a:endParaRPr lang="en-US"/>
          </a:p>
        </p:txBody>
      </p:sp>
      <p:sp>
        <p:nvSpPr>
          <p:cNvPr id="118787" name="Rectangle 2"/>
          <p:cNvSpPr>
            <a:spLocks noGrp="1" noRot="1" noChangeAspect="1" noChangeArrowheads="1" noTextEdit="1"/>
          </p:cNvSpPr>
          <p:nvPr>
            <p:ph type="sldImg"/>
          </p:nvPr>
        </p:nvSpPr>
        <p:spPr>
          <a:solidFill>
            <a:srgbClr val="FFFFFF"/>
          </a:solidFill>
          <a:ln/>
        </p:spPr>
      </p:sp>
      <p:sp>
        <p:nvSpPr>
          <p:cNvPr id="118788"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p:spPr>
        <p:txBody>
          <a:bodyPr/>
          <a:lstStyle/>
          <a:p>
            <a:fld id="{31682242-6277-4E79-9DBF-ABC666A3F8C4}" type="slidenum">
              <a:rPr lang="en-US"/>
              <a:pPr/>
              <a:t>20</a:t>
            </a:fld>
            <a:endParaRPr lang="en-US"/>
          </a:p>
        </p:txBody>
      </p:sp>
      <p:sp>
        <p:nvSpPr>
          <p:cNvPr id="137219" name="Rectangle 2"/>
          <p:cNvSpPr>
            <a:spLocks noGrp="1" noRot="1" noChangeAspect="1" noChangeArrowheads="1" noTextEdit="1"/>
          </p:cNvSpPr>
          <p:nvPr>
            <p:ph type="sldImg"/>
          </p:nvPr>
        </p:nvSpPr>
        <p:spPr>
          <a:solidFill>
            <a:srgbClr val="FFFFFF"/>
          </a:solidFill>
          <a:ln/>
        </p:spPr>
      </p:sp>
      <p:sp>
        <p:nvSpPr>
          <p:cNvPr id="137220"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p:spPr>
        <p:txBody>
          <a:bodyPr/>
          <a:lstStyle/>
          <a:p>
            <a:fld id="{81F80EB0-6652-407F-A417-00CCBC952E9D}" type="slidenum">
              <a:rPr lang="en-US"/>
              <a:pPr/>
              <a:t>21</a:t>
            </a:fld>
            <a:endParaRPr lang="en-US"/>
          </a:p>
        </p:txBody>
      </p:sp>
      <p:sp>
        <p:nvSpPr>
          <p:cNvPr id="138243" name="Rectangle 2"/>
          <p:cNvSpPr>
            <a:spLocks noGrp="1" noRot="1" noChangeAspect="1" noChangeArrowheads="1" noTextEdit="1"/>
          </p:cNvSpPr>
          <p:nvPr>
            <p:ph type="sldImg"/>
          </p:nvPr>
        </p:nvSpPr>
        <p:spPr>
          <a:solidFill>
            <a:srgbClr val="FFFFFF"/>
          </a:solidFill>
          <a:ln/>
        </p:spPr>
      </p:sp>
      <p:sp>
        <p:nvSpPr>
          <p:cNvPr id="138244"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a:noFill/>
        </p:spPr>
        <p:txBody>
          <a:bodyPr/>
          <a:lstStyle/>
          <a:p>
            <a:fld id="{EAB3E359-66D9-4E21-9D42-51E42F1FC427}" type="slidenum">
              <a:rPr lang="en-US"/>
              <a:pPr/>
              <a:t>22</a:t>
            </a:fld>
            <a:endParaRPr lang="en-US"/>
          </a:p>
        </p:txBody>
      </p:sp>
      <p:sp>
        <p:nvSpPr>
          <p:cNvPr id="139267" name="Rectangle 2"/>
          <p:cNvSpPr>
            <a:spLocks noGrp="1" noRot="1" noChangeAspect="1" noChangeArrowheads="1" noTextEdit="1"/>
          </p:cNvSpPr>
          <p:nvPr>
            <p:ph type="sldImg"/>
          </p:nvPr>
        </p:nvSpPr>
        <p:spPr>
          <a:xfrm>
            <a:off x="1143000" y="687388"/>
            <a:ext cx="4572000" cy="3429000"/>
          </a:xfrm>
          <a:solidFill>
            <a:srgbClr val="FFFFFF"/>
          </a:solidFill>
          <a:ln/>
        </p:spPr>
      </p:sp>
      <p:sp>
        <p:nvSpPr>
          <p:cNvPr id="139268" name="Rectangle 3"/>
          <p:cNvSpPr>
            <a:spLocks noGrp="1" noChangeArrowheads="1"/>
          </p:cNvSpPr>
          <p:nvPr>
            <p:ph type="body" idx="1"/>
          </p:nvPr>
        </p:nvSpPr>
        <p:spPr>
          <a:xfrm>
            <a:off x="912813" y="4343400"/>
            <a:ext cx="5032375" cy="4113213"/>
          </a:xfrm>
          <a:solidFill>
            <a:srgbClr val="FFFFFF"/>
          </a:solidFill>
          <a:ln>
            <a:solidFill>
              <a:srgbClr val="000000"/>
            </a:solidFill>
          </a:ln>
        </p:spPr>
        <p:txBody>
          <a:bodyPr lIns="91426" tIns="45714" rIns="91426" bIns="45714"/>
          <a:lstStyle/>
          <a:p>
            <a:pPr eaLnBrk="1" hangingPunct="1"/>
            <a:r>
              <a:rPr lang="el-GR" b="1" smtClean="0">
                <a:solidFill>
                  <a:srgbClr val="00AEF0"/>
                </a:solidFill>
                <a:cs typeface="Arial" charset="0"/>
              </a:rPr>
              <a:t>Figure 10.24</a:t>
            </a:r>
          </a:p>
          <a:p>
            <a:pPr eaLnBrk="1" hangingPunct="1"/>
            <a:r>
              <a:rPr lang="el-GR" b="1" smtClean="0">
                <a:solidFill>
                  <a:srgbClr val="00AEF0"/>
                </a:solidFill>
                <a:cs typeface="Arial" charset="0"/>
              </a:rPr>
              <a:t>Solutions: </a:t>
            </a:r>
            <a:r>
              <a:rPr lang="el-GR" smtClean="0">
                <a:solidFill>
                  <a:srgbClr val="292526"/>
                </a:solidFill>
                <a:cs typeface="Arial" charset="0"/>
              </a:rPr>
              <a:t>suggestions for sustaining and expanding the national park system in the United States. QUESTION: </a:t>
            </a:r>
            <a:r>
              <a:rPr lang="el-GR" i="1" smtClean="0">
                <a:solidFill>
                  <a:srgbClr val="292526"/>
                </a:solidFill>
                <a:cs typeface="Arial" charset="0"/>
              </a:rPr>
              <a:t>Which two of these solutions do you think are the most important? </a:t>
            </a:r>
            <a:r>
              <a:rPr lang="el-GR" smtClean="0">
                <a:solidFill>
                  <a:srgbClr val="292526"/>
                </a:solidFill>
                <a:cs typeface="Arial" charset="0"/>
              </a:rPr>
              <a:t>(Data from Wilderness Society and National Parks and Conservation Association)</a:t>
            </a:r>
            <a:endParaRPr lang="el-GR" smtClean="0">
              <a:solidFill>
                <a:srgbClr val="000000"/>
              </a:solidFill>
              <a:cs typeface="Arial"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p:spPr>
        <p:txBody>
          <a:bodyPr/>
          <a:lstStyle/>
          <a:p>
            <a:fld id="{6E4B6415-0234-410A-8CC7-C038029DE051}" type="slidenum">
              <a:rPr lang="en-US"/>
              <a:pPr/>
              <a:t>23</a:t>
            </a:fld>
            <a:endParaRPr lang="en-US"/>
          </a:p>
        </p:txBody>
      </p:sp>
      <p:sp>
        <p:nvSpPr>
          <p:cNvPr id="140291" name="Rectangle 2"/>
          <p:cNvSpPr>
            <a:spLocks noGrp="1" noRot="1" noChangeAspect="1" noChangeArrowheads="1" noTextEdit="1"/>
          </p:cNvSpPr>
          <p:nvPr>
            <p:ph type="sldImg"/>
          </p:nvPr>
        </p:nvSpPr>
        <p:spPr>
          <a:solidFill>
            <a:srgbClr val="FFFFFF"/>
          </a:solidFill>
          <a:ln/>
        </p:spPr>
      </p:sp>
      <p:sp>
        <p:nvSpPr>
          <p:cNvPr id="140292"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p:spPr>
        <p:txBody>
          <a:bodyPr/>
          <a:lstStyle/>
          <a:p>
            <a:fld id="{48B0CC45-A62D-426D-9C10-7EC24C299DB4}" type="slidenum">
              <a:rPr lang="en-US"/>
              <a:pPr/>
              <a:t>24</a:t>
            </a:fld>
            <a:endParaRPr lang="en-US"/>
          </a:p>
        </p:txBody>
      </p:sp>
      <p:sp>
        <p:nvSpPr>
          <p:cNvPr id="142339" name="Rectangle 2"/>
          <p:cNvSpPr>
            <a:spLocks noGrp="1" noRot="1" noChangeAspect="1" noChangeArrowheads="1" noTextEdit="1"/>
          </p:cNvSpPr>
          <p:nvPr>
            <p:ph type="sldImg"/>
          </p:nvPr>
        </p:nvSpPr>
        <p:spPr>
          <a:solidFill>
            <a:srgbClr val="FFFFFF"/>
          </a:solidFill>
          <a:ln/>
        </p:spPr>
      </p:sp>
      <p:sp>
        <p:nvSpPr>
          <p:cNvPr id="142340"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a:noFill/>
        </p:spPr>
        <p:txBody>
          <a:bodyPr/>
          <a:lstStyle/>
          <a:p>
            <a:fld id="{C5AED7C3-EC63-4179-8706-43A101B2DB68}" type="slidenum">
              <a:rPr lang="en-US"/>
              <a:pPr/>
              <a:t>25</a:t>
            </a:fld>
            <a:endParaRPr lang="en-US"/>
          </a:p>
        </p:txBody>
      </p:sp>
      <p:sp>
        <p:nvSpPr>
          <p:cNvPr id="143363" name="Rectangle 2"/>
          <p:cNvSpPr>
            <a:spLocks noGrp="1" noRot="1" noChangeAspect="1" noChangeArrowheads="1" noTextEdit="1"/>
          </p:cNvSpPr>
          <p:nvPr>
            <p:ph type="sldImg"/>
          </p:nvPr>
        </p:nvSpPr>
        <p:spPr>
          <a:xfrm>
            <a:off x="1143000" y="687388"/>
            <a:ext cx="4572000" cy="3429000"/>
          </a:xfrm>
          <a:solidFill>
            <a:srgbClr val="FFFFFF"/>
          </a:solidFill>
          <a:ln/>
        </p:spPr>
      </p:sp>
      <p:sp>
        <p:nvSpPr>
          <p:cNvPr id="143364" name="Rectangle 3"/>
          <p:cNvSpPr>
            <a:spLocks noGrp="1" noChangeArrowheads="1"/>
          </p:cNvSpPr>
          <p:nvPr>
            <p:ph type="body" idx="1"/>
          </p:nvPr>
        </p:nvSpPr>
        <p:spPr>
          <a:xfrm>
            <a:off x="912813" y="4343400"/>
            <a:ext cx="5032375" cy="4113213"/>
          </a:xfrm>
          <a:solidFill>
            <a:srgbClr val="FFFFFF"/>
          </a:solidFill>
          <a:ln>
            <a:solidFill>
              <a:srgbClr val="000000"/>
            </a:solidFill>
          </a:ln>
        </p:spPr>
        <p:txBody>
          <a:bodyPr lIns="91426" tIns="45714" rIns="91426" bIns="45714"/>
          <a:lstStyle/>
          <a:p>
            <a:pPr eaLnBrk="1" hangingPunct="1"/>
            <a:r>
              <a:rPr lang="el-GR" b="1" smtClean="0">
                <a:solidFill>
                  <a:srgbClr val="00AEF0"/>
                </a:solidFill>
                <a:cs typeface="Arial" charset="0"/>
              </a:rPr>
              <a:t>Figure 10</a:t>
            </a:r>
            <a:r>
              <a:rPr lang="en-US" b="1" smtClean="0">
                <a:solidFill>
                  <a:srgbClr val="00AEF0"/>
                </a:solidFill>
                <a:cs typeface="Arial" charset="0"/>
              </a:rPr>
              <a:t>.B</a:t>
            </a:r>
            <a:endParaRPr lang="el-GR" b="1" smtClean="0">
              <a:solidFill>
                <a:srgbClr val="00AEF0"/>
              </a:solidFill>
              <a:cs typeface="Arial" charset="0"/>
            </a:endParaRPr>
          </a:p>
          <a:p>
            <a:pPr eaLnBrk="1" hangingPunct="1"/>
            <a:r>
              <a:rPr lang="el-GR" b="1" smtClean="0">
                <a:solidFill>
                  <a:srgbClr val="00AEF0"/>
                </a:solidFill>
                <a:cs typeface="Arial" charset="0"/>
              </a:rPr>
              <a:t>Solutions: </a:t>
            </a:r>
            <a:r>
              <a:rPr lang="el-GR" smtClean="0">
                <a:solidFill>
                  <a:srgbClr val="292526"/>
                </a:solidFill>
                <a:cs typeface="Arial" charset="0"/>
              </a:rPr>
              <a:t>Costa Rica has consolidated its parks and reserves into eight </a:t>
            </a:r>
            <a:r>
              <a:rPr lang="el-GR" i="1" smtClean="0">
                <a:solidFill>
                  <a:srgbClr val="292526"/>
                </a:solidFill>
                <a:cs typeface="Arial" charset="0"/>
              </a:rPr>
              <a:t>megareserves </a:t>
            </a:r>
            <a:r>
              <a:rPr lang="el-GR" smtClean="0">
                <a:solidFill>
                  <a:srgbClr val="292526"/>
                </a:solidFill>
                <a:cs typeface="Arial" charset="0"/>
              </a:rPr>
              <a:t>designed to sustain about 80% of the country’s rich biodiversity.</a:t>
            </a:r>
            <a:endParaRPr lang="el-GR" smtClean="0">
              <a:solidFill>
                <a:srgbClr val="000000"/>
              </a:solidFill>
              <a:cs typeface="Arial"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a:noFill/>
        </p:spPr>
        <p:txBody>
          <a:bodyPr/>
          <a:lstStyle/>
          <a:p>
            <a:fld id="{744CDA88-91F5-4285-B704-097846057492}" type="slidenum">
              <a:rPr lang="en-US"/>
              <a:pPr/>
              <a:t>26</a:t>
            </a:fld>
            <a:endParaRPr lang="en-US"/>
          </a:p>
        </p:txBody>
      </p:sp>
      <p:sp>
        <p:nvSpPr>
          <p:cNvPr id="144387" name="Rectangle 2"/>
          <p:cNvSpPr>
            <a:spLocks noGrp="1" noRot="1" noChangeAspect="1" noChangeArrowheads="1" noTextEdit="1"/>
          </p:cNvSpPr>
          <p:nvPr>
            <p:ph type="sldImg"/>
          </p:nvPr>
        </p:nvSpPr>
        <p:spPr>
          <a:solidFill>
            <a:srgbClr val="FFFFFF"/>
          </a:solidFill>
          <a:ln/>
        </p:spPr>
      </p:sp>
      <p:sp>
        <p:nvSpPr>
          <p:cNvPr id="144388"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a:noFill/>
        </p:spPr>
        <p:txBody>
          <a:bodyPr/>
          <a:lstStyle/>
          <a:p>
            <a:fld id="{466128B7-536E-4770-AE79-020A521221E2}" type="slidenum">
              <a:rPr lang="en-US"/>
              <a:pPr/>
              <a:t>27</a:t>
            </a:fld>
            <a:endParaRPr lang="en-US"/>
          </a:p>
        </p:txBody>
      </p:sp>
      <p:sp>
        <p:nvSpPr>
          <p:cNvPr id="145411" name="Rectangle 2"/>
          <p:cNvSpPr>
            <a:spLocks noGrp="1" noRot="1" noChangeAspect="1" noChangeArrowheads="1" noTextEdit="1"/>
          </p:cNvSpPr>
          <p:nvPr>
            <p:ph type="sldImg"/>
          </p:nvPr>
        </p:nvSpPr>
        <p:spPr>
          <a:xfrm>
            <a:off x="1143000" y="687388"/>
            <a:ext cx="4572000" cy="3429000"/>
          </a:xfrm>
          <a:solidFill>
            <a:srgbClr val="FFFFFF"/>
          </a:solidFill>
          <a:ln/>
        </p:spPr>
      </p:sp>
      <p:sp>
        <p:nvSpPr>
          <p:cNvPr id="145412" name="Rectangle 3"/>
          <p:cNvSpPr>
            <a:spLocks noGrp="1" noChangeArrowheads="1"/>
          </p:cNvSpPr>
          <p:nvPr>
            <p:ph type="body" idx="1"/>
          </p:nvPr>
        </p:nvSpPr>
        <p:spPr>
          <a:xfrm>
            <a:off x="912813" y="4343400"/>
            <a:ext cx="5032375" cy="4113213"/>
          </a:xfrm>
          <a:solidFill>
            <a:srgbClr val="FFFFFF"/>
          </a:solidFill>
          <a:ln>
            <a:solidFill>
              <a:srgbClr val="000000"/>
            </a:solidFill>
          </a:ln>
        </p:spPr>
        <p:txBody>
          <a:bodyPr lIns="91426" tIns="45714" rIns="91426" bIns="45714"/>
          <a:lstStyle/>
          <a:p>
            <a:pPr eaLnBrk="1" hangingPunct="1"/>
            <a:r>
              <a:rPr lang="el-GR" b="1" smtClean="0">
                <a:solidFill>
                  <a:srgbClr val="00AEF0"/>
                </a:solidFill>
                <a:cs typeface="Arial" charset="0"/>
              </a:rPr>
              <a:t>Figure 10.25</a:t>
            </a:r>
          </a:p>
          <a:p>
            <a:pPr eaLnBrk="1" hangingPunct="1"/>
            <a:r>
              <a:rPr lang="el-GR" b="1" smtClean="0">
                <a:solidFill>
                  <a:srgbClr val="00AEF0"/>
                </a:solidFill>
                <a:cs typeface="Arial" charset="0"/>
              </a:rPr>
              <a:t>Solutions: </a:t>
            </a:r>
            <a:r>
              <a:rPr lang="el-GR" smtClean="0">
                <a:solidFill>
                  <a:srgbClr val="292526"/>
                </a:solidFill>
                <a:cs typeface="Arial" charset="0"/>
              </a:rPr>
              <a:t>a model </a:t>
            </a:r>
            <a:r>
              <a:rPr lang="el-GR" i="1" smtClean="0">
                <a:solidFill>
                  <a:srgbClr val="292526"/>
                </a:solidFill>
                <a:cs typeface="Arial" charset="0"/>
              </a:rPr>
              <a:t>biosphere reserve. </a:t>
            </a:r>
            <a:r>
              <a:rPr lang="el-GR" smtClean="0">
                <a:solidFill>
                  <a:srgbClr val="292526"/>
                </a:solidFill>
                <a:cs typeface="Arial" charset="0"/>
              </a:rPr>
              <a:t>Each reserve contains a protected inner core surrounded by two buffer zones that local and indigenous people can use for sustainable logging, food growing, cattle grazing, hunting, fishing, and ecotourism.</a:t>
            </a:r>
            <a:endParaRPr lang="el-GR" smtClean="0">
              <a:solidFill>
                <a:srgbClr val="000000"/>
              </a:solidFill>
              <a:cs typeface="Arial"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a:noFill/>
        </p:spPr>
        <p:txBody>
          <a:bodyPr/>
          <a:lstStyle/>
          <a:p>
            <a:fld id="{F5F1C718-9C22-4A90-8E53-269CD5913088}" type="slidenum">
              <a:rPr lang="en-US"/>
              <a:pPr/>
              <a:t>28</a:t>
            </a:fld>
            <a:endParaRPr lang="en-US"/>
          </a:p>
        </p:txBody>
      </p:sp>
      <p:sp>
        <p:nvSpPr>
          <p:cNvPr id="146435" name="Rectangle 2"/>
          <p:cNvSpPr>
            <a:spLocks noGrp="1" noRot="1" noChangeAspect="1" noChangeArrowheads="1" noTextEdit="1"/>
          </p:cNvSpPr>
          <p:nvPr>
            <p:ph type="sldImg"/>
          </p:nvPr>
        </p:nvSpPr>
        <p:spPr>
          <a:solidFill>
            <a:srgbClr val="FFFFFF"/>
          </a:solidFill>
          <a:ln/>
        </p:spPr>
      </p:sp>
      <p:sp>
        <p:nvSpPr>
          <p:cNvPr id="146436"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a:noFill/>
        </p:spPr>
        <p:txBody>
          <a:bodyPr/>
          <a:lstStyle/>
          <a:p>
            <a:fld id="{C87C983E-F314-4252-BCDE-4B821CECF3DB}" type="slidenum">
              <a:rPr lang="en-US"/>
              <a:pPr/>
              <a:t>29</a:t>
            </a:fld>
            <a:endParaRPr lang="en-US"/>
          </a:p>
        </p:txBody>
      </p:sp>
      <p:sp>
        <p:nvSpPr>
          <p:cNvPr id="147459" name="Rectangle 2"/>
          <p:cNvSpPr>
            <a:spLocks noGrp="1" noRot="1" noChangeAspect="1" noChangeArrowheads="1" noTextEdit="1"/>
          </p:cNvSpPr>
          <p:nvPr>
            <p:ph type="sldImg"/>
          </p:nvPr>
        </p:nvSpPr>
        <p:spPr>
          <a:solidFill>
            <a:srgbClr val="FFFFFF"/>
          </a:solidFill>
          <a:ln/>
        </p:spPr>
      </p:sp>
      <p:sp>
        <p:nvSpPr>
          <p:cNvPr id="147460"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p:spPr>
        <p:txBody>
          <a:bodyPr/>
          <a:lstStyle/>
          <a:p>
            <a:fld id="{50AC927A-751F-4483-B826-5443B7B4F41D}" type="slidenum">
              <a:rPr lang="en-US"/>
              <a:pPr/>
              <a:t>3</a:t>
            </a:fld>
            <a:endParaRPr lang="en-US"/>
          </a:p>
        </p:txBody>
      </p:sp>
      <p:sp>
        <p:nvSpPr>
          <p:cNvPr id="119811" name="Rectangle 2"/>
          <p:cNvSpPr>
            <a:spLocks noGrp="1" noRot="1" noChangeAspect="1" noChangeArrowheads="1" noTextEdit="1"/>
          </p:cNvSpPr>
          <p:nvPr>
            <p:ph type="sldImg"/>
          </p:nvPr>
        </p:nvSpPr>
        <p:spPr>
          <a:solidFill>
            <a:srgbClr val="FFFFFF"/>
          </a:solidFill>
          <a:ln/>
        </p:spPr>
      </p:sp>
      <p:sp>
        <p:nvSpPr>
          <p:cNvPr id="119812"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a:noFill/>
        </p:spPr>
        <p:txBody>
          <a:bodyPr/>
          <a:lstStyle/>
          <a:p>
            <a:fld id="{E1142676-7FD0-48C5-AE94-D43861715FFA}" type="slidenum">
              <a:rPr lang="en-US"/>
              <a:pPr/>
              <a:t>30</a:t>
            </a:fld>
            <a:endParaRPr lang="en-US"/>
          </a:p>
        </p:txBody>
      </p:sp>
      <p:sp>
        <p:nvSpPr>
          <p:cNvPr id="148483" name="Rectangle 2"/>
          <p:cNvSpPr>
            <a:spLocks noGrp="1" noRot="1" noChangeAspect="1" noChangeArrowheads="1" noTextEdit="1"/>
          </p:cNvSpPr>
          <p:nvPr>
            <p:ph type="sldImg"/>
          </p:nvPr>
        </p:nvSpPr>
        <p:spPr>
          <a:solidFill>
            <a:srgbClr val="FFFFFF"/>
          </a:solidFill>
          <a:ln/>
        </p:spPr>
      </p:sp>
      <p:sp>
        <p:nvSpPr>
          <p:cNvPr id="148484"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a:spLocks noGrp="1" noChangeArrowheads="1"/>
          </p:cNvSpPr>
          <p:nvPr>
            <p:ph type="sldNum" sz="quarter" idx="5"/>
          </p:nvPr>
        </p:nvSpPr>
        <p:spPr>
          <a:noFill/>
        </p:spPr>
        <p:txBody>
          <a:bodyPr/>
          <a:lstStyle/>
          <a:p>
            <a:fld id="{1C7D6A83-AE03-4D0A-9C62-C9FB73EDA49F}" type="slidenum">
              <a:rPr lang="en-US"/>
              <a:pPr/>
              <a:t>31</a:t>
            </a:fld>
            <a:endParaRPr lang="en-US"/>
          </a:p>
        </p:txBody>
      </p:sp>
      <p:sp>
        <p:nvSpPr>
          <p:cNvPr id="149507" name="Rectangle 2"/>
          <p:cNvSpPr>
            <a:spLocks noGrp="1" noRot="1" noChangeAspect="1" noChangeArrowheads="1" noTextEdit="1"/>
          </p:cNvSpPr>
          <p:nvPr>
            <p:ph type="sldImg"/>
          </p:nvPr>
        </p:nvSpPr>
        <p:spPr>
          <a:solidFill>
            <a:srgbClr val="FFFFFF"/>
          </a:solidFill>
          <a:ln/>
        </p:spPr>
      </p:sp>
      <p:sp>
        <p:nvSpPr>
          <p:cNvPr id="149508"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a:spLocks noGrp="1" noChangeArrowheads="1"/>
          </p:cNvSpPr>
          <p:nvPr>
            <p:ph type="sldNum" sz="quarter" idx="5"/>
          </p:nvPr>
        </p:nvSpPr>
        <p:spPr>
          <a:noFill/>
        </p:spPr>
        <p:txBody>
          <a:bodyPr/>
          <a:lstStyle/>
          <a:p>
            <a:fld id="{65026BB0-285B-4AC7-9FEB-85AF4AF97F5D}" type="slidenum">
              <a:rPr lang="en-US"/>
              <a:pPr/>
              <a:t>32</a:t>
            </a:fld>
            <a:endParaRPr lang="en-US"/>
          </a:p>
        </p:txBody>
      </p:sp>
      <p:sp>
        <p:nvSpPr>
          <p:cNvPr id="150531" name="Rectangle 2"/>
          <p:cNvSpPr>
            <a:spLocks noGrp="1" noRot="1" noChangeAspect="1" noChangeArrowheads="1" noTextEdit="1"/>
          </p:cNvSpPr>
          <p:nvPr>
            <p:ph type="sldImg"/>
          </p:nvPr>
        </p:nvSpPr>
        <p:spPr>
          <a:solidFill>
            <a:srgbClr val="FFFFFF"/>
          </a:solidFill>
          <a:ln/>
        </p:spPr>
      </p:sp>
      <p:sp>
        <p:nvSpPr>
          <p:cNvPr id="150532"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a:noFill/>
        </p:spPr>
        <p:txBody>
          <a:bodyPr/>
          <a:lstStyle/>
          <a:p>
            <a:fld id="{7D0C1BBA-3906-452B-97B8-C9A0AF271010}" type="slidenum">
              <a:rPr lang="en-US"/>
              <a:pPr/>
              <a:t>33</a:t>
            </a:fld>
            <a:endParaRPr lang="en-US"/>
          </a:p>
        </p:txBody>
      </p:sp>
      <p:sp>
        <p:nvSpPr>
          <p:cNvPr id="151555" name="Rectangle 2"/>
          <p:cNvSpPr>
            <a:spLocks noGrp="1" noRot="1" noChangeAspect="1" noChangeArrowheads="1" noTextEdit="1"/>
          </p:cNvSpPr>
          <p:nvPr>
            <p:ph type="sldImg"/>
          </p:nvPr>
        </p:nvSpPr>
        <p:spPr>
          <a:solidFill>
            <a:srgbClr val="FFFFFF"/>
          </a:solidFill>
          <a:ln/>
        </p:spPr>
      </p:sp>
      <p:sp>
        <p:nvSpPr>
          <p:cNvPr id="151556"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a:spLocks noGrp="1" noChangeArrowheads="1"/>
          </p:cNvSpPr>
          <p:nvPr>
            <p:ph type="sldNum" sz="quarter" idx="5"/>
          </p:nvPr>
        </p:nvSpPr>
        <p:spPr>
          <a:noFill/>
        </p:spPr>
        <p:txBody>
          <a:bodyPr/>
          <a:lstStyle/>
          <a:p>
            <a:fld id="{27704F4E-B014-4846-AA4C-9B8DD3CB66C1}" type="slidenum">
              <a:rPr lang="en-US"/>
              <a:pPr/>
              <a:t>34</a:t>
            </a:fld>
            <a:endParaRPr lang="en-US"/>
          </a:p>
        </p:txBody>
      </p:sp>
      <p:sp>
        <p:nvSpPr>
          <p:cNvPr id="152579" name="Rectangle 2"/>
          <p:cNvSpPr>
            <a:spLocks noGrp="1" noRot="1" noChangeAspect="1" noChangeArrowheads="1" noTextEdit="1"/>
          </p:cNvSpPr>
          <p:nvPr>
            <p:ph type="sldImg"/>
          </p:nvPr>
        </p:nvSpPr>
        <p:spPr>
          <a:solidFill>
            <a:srgbClr val="FFFFFF"/>
          </a:solidFill>
          <a:ln/>
        </p:spPr>
      </p:sp>
      <p:sp>
        <p:nvSpPr>
          <p:cNvPr id="152580"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a:spLocks noGrp="1" noChangeArrowheads="1"/>
          </p:cNvSpPr>
          <p:nvPr>
            <p:ph type="sldNum" sz="quarter" idx="5"/>
          </p:nvPr>
        </p:nvSpPr>
        <p:spPr>
          <a:noFill/>
        </p:spPr>
        <p:txBody>
          <a:bodyPr/>
          <a:lstStyle/>
          <a:p>
            <a:fld id="{3BA6E762-38DB-4B35-BC8C-03590329FC09}" type="slidenum">
              <a:rPr lang="en-US"/>
              <a:pPr/>
              <a:t>35</a:t>
            </a:fld>
            <a:endParaRPr lang="en-US"/>
          </a:p>
        </p:txBody>
      </p:sp>
      <p:sp>
        <p:nvSpPr>
          <p:cNvPr id="154627" name="Rectangle 2"/>
          <p:cNvSpPr>
            <a:spLocks noGrp="1" noRot="1" noChangeAspect="1" noChangeArrowheads="1" noTextEdit="1"/>
          </p:cNvSpPr>
          <p:nvPr>
            <p:ph type="sldImg"/>
          </p:nvPr>
        </p:nvSpPr>
        <p:spPr>
          <a:solidFill>
            <a:srgbClr val="FFFFFF"/>
          </a:solidFill>
          <a:ln/>
        </p:spPr>
      </p:sp>
      <p:sp>
        <p:nvSpPr>
          <p:cNvPr id="154628"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a:noFill/>
        </p:spPr>
        <p:txBody>
          <a:bodyPr/>
          <a:lstStyle/>
          <a:p>
            <a:fld id="{4F11DF3B-8382-474D-B3A1-37DCD8F277A8}" type="slidenum">
              <a:rPr lang="en-US"/>
              <a:pPr/>
              <a:t>36</a:t>
            </a:fld>
            <a:endParaRPr lang="en-US"/>
          </a:p>
        </p:txBody>
      </p:sp>
      <p:sp>
        <p:nvSpPr>
          <p:cNvPr id="155651" name="Rectangle 2"/>
          <p:cNvSpPr>
            <a:spLocks noGrp="1" noRot="1" noChangeAspect="1" noChangeArrowheads="1" noTextEdit="1"/>
          </p:cNvSpPr>
          <p:nvPr>
            <p:ph type="sldImg"/>
          </p:nvPr>
        </p:nvSpPr>
        <p:spPr>
          <a:solidFill>
            <a:srgbClr val="FFFFFF"/>
          </a:solidFill>
          <a:ln/>
        </p:spPr>
      </p:sp>
      <p:sp>
        <p:nvSpPr>
          <p:cNvPr id="155652"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156674" name="Rectangle 7"/>
          <p:cNvSpPr>
            <a:spLocks noGrp="1" noChangeArrowheads="1"/>
          </p:cNvSpPr>
          <p:nvPr>
            <p:ph type="sldNum" sz="quarter" idx="5"/>
          </p:nvPr>
        </p:nvSpPr>
        <p:spPr>
          <a:noFill/>
        </p:spPr>
        <p:txBody>
          <a:bodyPr/>
          <a:lstStyle/>
          <a:p>
            <a:fld id="{8336BF6A-E1E9-4C3B-A8D5-1648943CDB25}" type="slidenum">
              <a:rPr lang="en-US"/>
              <a:pPr/>
              <a:t>37</a:t>
            </a:fld>
            <a:endParaRPr lang="en-US"/>
          </a:p>
        </p:txBody>
      </p:sp>
      <p:sp>
        <p:nvSpPr>
          <p:cNvPr id="156675" name="Rectangle 2"/>
          <p:cNvSpPr>
            <a:spLocks noGrp="1" noRot="1" noChangeAspect="1" noChangeArrowheads="1" noTextEdit="1"/>
          </p:cNvSpPr>
          <p:nvPr>
            <p:ph type="sldImg"/>
          </p:nvPr>
        </p:nvSpPr>
        <p:spPr>
          <a:xfrm>
            <a:off x="1143000" y="687388"/>
            <a:ext cx="4572000" cy="3429000"/>
          </a:xfrm>
          <a:solidFill>
            <a:srgbClr val="FFFFFF"/>
          </a:solidFill>
          <a:ln/>
        </p:spPr>
      </p:sp>
      <p:sp>
        <p:nvSpPr>
          <p:cNvPr id="156676" name="Rectangle 3"/>
          <p:cNvSpPr>
            <a:spLocks noGrp="1" noChangeArrowheads="1"/>
          </p:cNvSpPr>
          <p:nvPr>
            <p:ph type="body" idx="1"/>
          </p:nvPr>
        </p:nvSpPr>
        <p:spPr>
          <a:xfrm>
            <a:off x="912813" y="4343400"/>
            <a:ext cx="5032375" cy="4113213"/>
          </a:xfrm>
          <a:solidFill>
            <a:srgbClr val="FFFFFF"/>
          </a:solidFill>
          <a:ln>
            <a:solidFill>
              <a:srgbClr val="000000"/>
            </a:solidFill>
          </a:ln>
        </p:spPr>
        <p:txBody>
          <a:bodyPr lIns="91426" tIns="45714" rIns="91426" bIns="45714"/>
          <a:lstStyle/>
          <a:p>
            <a:pPr eaLnBrk="1" hangingPunct="1"/>
            <a:r>
              <a:rPr lang="el-GR" b="1" smtClean="0">
                <a:solidFill>
                  <a:srgbClr val="00AEF0"/>
                </a:solidFill>
                <a:cs typeface="Arial" charset="0"/>
              </a:rPr>
              <a:t>Figure 10.27</a:t>
            </a:r>
          </a:p>
          <a:p>
            <a:pPr eaLnBrk="1" hangingPunct="1"/>
            <a:r>
              <a:rPr lang="el-GR" b="1" smtClean="0">
                <a:solidFill>
                  <a:srgbClr val="00AEF0"/>
                </a:solidFill>
                <a:cs typeface="Arial" charset="0"/>
              </a:rPr>
              <a:t>Individuals matter: </a:t>
            </a:r>
            <a:r>
              <a:rPr lang="el-GR" smtClean="0">
                <a:solidFill>
                  <a:srgbClr val="292526"/>
                </a:solidFill>
                <a:cs typeface="Arial" charset="0"/>
              </a:rPr>
              <a:t>ways to help sustain terrestrial biodiversity.</a:t>
            </a:r>
            <a:endParaRPr lang="el-GR" smtClean="0">
              <a:solidFill>
                <a:srgbClr val="000000"/>
              </a:solidFill>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p:spPr>
        <p:txBody>
          <a:bodyPr/>
          <a:lstStyle/>
          <a:p>
            <a:fld id="{9C251920-7AFB-4572-927E-A78140307C65}" type="slidenum">
              <a:rPr lang="en-US"/>
              <a:pPr/>
              <a:t>4</a:t>
            </a:fld>
            <a:endParaRPr lang="en-US"/>
          </a:p>
        </p:txBody>
      </p:sp>
      <p:sp>
        <p:nvSpPr>
          <p:cNvPr id="120835" name="Rectangle 2"/>
          <p:cNvSpPr>
            <a:spLocks noGrp="1" noRot="1" noChangeAspect="1" noChangeArrowheads="1" noTextEdit="1"/>
          </p:cNvSpPr>
          <p:nvPr>
            <p:ph type="sldImg"/>
          </p:nvPr>
        </p:nvSpPr>
        <p:spPr>
          <a:solidFill>
            <a:srgbClr val="FFFFFF"/>
          </a:solidFill>
          <a:ln/>
        </p:spPr>
      </p:sp>
      <p:sp>
        <p:nvSpPr>
          <p:cNvPr id="120836"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p:spPr>
        <p:txBody>
          <a:bodyPr/>
          <a:lstStyle/>
          <a:p>
            <a:fld id="{4FF994E4-EBE9-42FC-9B01-B548ED2CAF4F}" type="slidenum">
              <a:rPr lang="en-US"/>
              <a:pPr/>
              <a:t>5</a:t>
            </a:fld>
            <a:endParaRPr lang="en-US"/>
          </a:p>
        </p:txBody>
      </p:sp>
      <p:sp>
        <p:nvSpPr>
          <p:cNvPr id="121859" name="Rectangle 2"/>
          <p:cNvSpPr>
            <a:spLocks noGrp="1" noRot="1" noChangeAspect="1" noChangeArrowheads="1" noTextEdit="1"/>
          </p:cNvSpPr>
          <p:nvPr>
            <p:ph type="sldImg"/>
          </p:nvPr>
        </p:nvSpPr>
        <p:spPr>
          <a:xfrm>
            <a:off x="1143000" y="687388"/>
            <a:ext cx="4572000" cy="3429000"/>
          </a:xfrm>
          <a:solidFill>
            <a:srgbClr val="FFFFFF"/>
          </a:solidFill>
          <a:ln/>
        </p:spPr>
      </p:sp>
      <p:sp>
        <p:nvSpPr>
          <p:cNvPr id="121860" name="Rectangle 3"/>
          <p:cNvSpPr>
            <a:spLocks noGrp="1" noChangeArrowheads="1"/>
          </p:cNvSpPr>
          <p:nvPr>
            <p:ph type="body" idx="1"/>
          </p:nvPr>
        </p:nvSpPr>
        <p:spPr>
          <a:xfrm>
            <a:off x="912813" y="4343400"/>
            <a:ext cx="5032375" cy="4113213"/>
          </a:xfrm>
          <a:solidFill>
            <a:srgbClr val="FFFFFF"/>
          </a:solidFill>
          <a:ln>
            <a:solidFill>
              <a:srgbClr val="000000"/>
            </a:solidFill>
          </a:ln>
        </p:spPr>
        <p:txBody>
          <a:bodyPr lIns="91426" tIns="45714" rIns="91426" bIns="45714"/>
          <a:lstStyle/>
          <a:p>
            <a:pPr eaLnBrk="1" hangingPunct="1"/>
            <a:r>
              <a:rPr lang="el-GR" b="1" smtClean="0">
                <a:solidFill>
                  <a:srgbClr val="00AEF0"/>
                </a:solidFill>
                <a:cs typeface="Arial" charset="0"/>
              </a:rPr>
              <a:t>Figure 10.18</a:t>
            </a:r>
          </a:p>
          <a:p>
            <a:pPr eaLnBrk="1" hangingPunct="1"/>
            <a:r>
              <a:rPr lang="el-GR" b="1" smtClean="0">
                <a:solidFill>
                  <a:srgbClr val="00AEF0"/>
                </a:solidFill>
                <a:cs typeface="Arial" charset="0"/>
              </a:rPr>
              <a:t>Natural capital: </a:t>
            </a:r>
            <a:r>
              <a:rPr lang="el-GR" i="1" smtClean="0">
                <a:solidFill>
                  <a:srgbClr val="292526"/>
                </a:solidFill>
                <a:cs typeface="Arial" charset="0"/>
              </a:rPr>
              <a:t>nature’s pharmacy. </a:t>
            </a:r>
            <a:r>
              <a:rPr lang="el-GR" smtClean="0">
                <a:solidFill>
                  <a:srgbClr val="292526"/>
                </a:solidFill>
                <a:cs typeface="Arial" charset="0"/>
              </a:rPr>
              <a:t>Parts of these and a number of other plants and animals (many of them found in tropical forests) are used to treat a variety of human ailments and diseases. Nine of the ten leading prescription drugs originally came from wild organisms. About 2,100 of the 3,000 plants identified by the National Cancer Institute as sources of cancer-fighting chemicals come from tropical forests. Despite their economic and health potential, fewer than 1% of the estimated 125,000 flowering plant species in tropical forests (and a mere 1,100 of the world’s 260,000 known plant species) have been examined for their medicinal properties. Once the active ingredients in the plants have been identified, they can usually be produced synthetically. Many of these tropical plant species are likely to become extinct before we can study them.</a:t>
            </a:r>
            <a:endParaRPr lang="el-GR" smtClean="0">
              <a:solidFill>
                <a:srgbClr val="000000"/>
              </a:solidFill>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p:spPr>
        <p:txBody>
          <a:bodyPr/>
          <a:lstStyle/>
          <a:p>
            <a:fld id="{BADD0ECE-D450-4CE3-B114-19FE676407C3}" type="slidenum">
              <a:rPr lang="en-US"/>
              <a:pPr/>
              <a:t>6</a:t>
            </a:fld>
            <a:endParaRPr lang="en-US"/>
          </a:p>
        </p:txBody>
      </p:sp>
      <p:sp>
        <p:nvSpPr>
          <p:cNvPr id="122883" name="Rectangle 2"/>
          <p:cNvSpPr>
            <a:spLocks noGrp="1" noRot="1" noChangeAspect="1" noChangeArrowheads="1" noTextEdit="1"/>
          </p:cNvSpPr>
          <p:nvPr>
            <p:ph type="sldImg"/>
          </p:nvPr>
        </p:nvSpPr>
        <p:spPr>
          <a:xfrm>
            <a:off x="1143000" y="687388"/>
            <a:ext cx="4572000" cy="3429000"/>
          </a:xfrm>
          <a:solidFill>
            <a:srgbClr val="FFFFFF"/>
          </a:solidFill>
          <a:ln/>
        </p:spPr>
      </p:sp>
      <p:sp>
        <p:nvSpPr>
          <p:cNvPr id="122884" name="Rectangle 3"/>
          <p:cNvSpPr>
            <a:spLocks noGrp="1" noChangeArrowheads="1"/>
          </p:cNvSpPr>
          <p:nvPr>
            <p:ph type="body" idx="1"/>
          </p:nvPr>
        </p:nvSpPr>
        <p:spPr>
          <a:xfrm>
            <a:off x="912813" y="4343400"/>
            <a:ext cx="5032375" cy="4113213"/>
          </a:xfrm>
          <a:solidFill>
            <a:srgbClr val="FFFFFF"/>
          </a:solidFill>
          <a:ln>
            <a:solidFill>
              <a:srgbClr val="000000"/>
            </a:solidFill>
          </a:ln>
        </p:spPr>
        <p:txBody>
          <a:bodyPr lIns="91426" tIns="45714" rIns="91426" bIns="45714"/>
          <a:lstStyle/>
          <a:p>
            <a:pPr eaLnBrk="1" hangingPunct="1"/>
            <a:r>
              <a:rPr lang="el-GR" b="1" smtClean="0">
                <a:solidFill>
                  <a:srgbClr val="00AEF0"/>
                </a:solidFill>
                <a:cs typeface="Arial" charset="0"/>
              </a:rPr>
              <a:t>Figure 10.18</a:t>
            </a:r>
          </a:p>
          <a:p>
            <a:pPr eaLnBrk="1" hangingPunct="1"/>
            <a:r>
              <a:rPr lang="el-GR" b="1" smtClean="0">
                <a:solidFill>
                  <a:srgbClr val="00AEF0"/>
                </a:solidFill>
                <a:cs typeface="Arial" charset="0"/>
              </a:rPr>
              <a:t>Natural capital: </a:t>
            </a:r>
            <a:r>
              <a:rPr lang="el-GR" i="1" smtClean="0">
                <a:solidFill>
                  <a:srgbClr val="292526"/>
                </a:solidFill>
                <a:cs typeface="Arial" charset="0"/>
              </a:rPr>
              <a:t>nature’s pharmacy. </a:t>
            </a:r>
            <a:r>
              <a:rPr lang="el-GR" smtClean="0">
                <a:solidFill>
                  <a:srgbClr val="292526"/>
                </a:solidFill>
                <a:cs typeface="Arial" charset="0"/>
              </a:rPr>
              <a:t>Parts of these and a number of other plants and animals (many of them found in tropical forests) are used to treat a variety of human ailments and diseases. Nine of the ten leading prescription drugs originally came from wild organisms. About 2,100 of the 3,000 plants identified by the National Cancer Institute as sources of cancer-fighting chemicals come from tropical forests. Despite their economic and health potential, fewer than 1% of the estimated 125,000 flowering plant species in tropical forests (and a mere 1,100 of the world’s 260,000 known plant species) have been examined for their medicinal properties. Once the active ingredients in the plants have been identified, they can usually be produced synthetically. Many of these tropical plant species are likely to become extinct before we can study them.</a:t>
            </a:r>
            <a:endParaRPr lang="el-GR" smtClean="0">
              <a:solidFill>
                <a:srgbClr val="000000"/>
              </a:solidFill>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p:spPr>
        <p:txBody>
          <a:bodyPr/>
          <a:lstStyle/>
          <a:p>
            <a:fld id="{049DCEBB-FAC7-4B3C-94DF-62A870C06436}" type="slidenum">
              <a:rPr lang="en-US"/>
              <a:pPr/>
              <a:t>7</a:t>
            </a:fld>
            <a:endParaRPr lang="en-US"/>
          </a:p>
        </p:txBody>
      </p:sp>
      <p:sp>
        <p:nvSpPr>
          <p:cNvPr id="123907" name="Rectangle 2"/>
          <p:cNvSpPr>
            <a:spLocks noGrp="1" noRot="1" noChangeAspect="1" noChangeArrowheads="1" noTextEdit="1"/>
          </p:cNvSpPr>
          <p:nvPr>
            <p:ph type="sldImg"/>
          </p:nvPr>
        </p:nvSpPr>
        <p:spPr>
          <a:xfrm>
            <a:off x="1143000" y="687388"/>
            <a:ext cx="4572000" cy="3429000"/>
          </a:xfrm>
          <a:solidFill>
            <a:srgbClr val="FFFFFF"/>
          </a:solidFill>
          <a:ln/>
        </p:spPr>
      </p:sp>
      <p:sp>
        <p:nvSpPr>
          <p:cNvPr id="123908" name="Rectangle 3"/>
          <p:cNvSpPr>
            <a:spLocks noGrp="1" noChangeArrowheads="1"/>
          </p:cNvSpPr>
          <p:nvPr>
            <p:ph type="body" idx="1"/>
          </p:nvPr>
        </p:nvSpPr>
        <p:spPr>
          <a:xfrm>
            <a:off x="912813" y="4343400"/>
            <a:ext cx="5032375" cy="4113213"/>
          </a:xfrm>
          <a:solidFill>
            <a:srgbClr val="FFFFFF"/>
          </a:solidFill>
          <a:ln>
            <a:solidFill>
              <a:srgbClr val="000000"/>
            </a:solidFill>
          </a:ln>
        </p:spPr>
        <p:txBody>
          <a:bodyPr lIns="91426" tIns="45714" rIns="91426" bIns="45714"/>
          <a:lstStyle/>
          <a:p>
            <a:pPr eaLnBrk="1" hangingPunct="1"/>
            <a:r>
              <a:rPr lang="el-GR" b="1" smtClean="0">
                <a:solidFill>
                  <a:srgbClr val="00AEF0"/>
                </a:solidFill>
                <a:cs typeface="Arial" charset="0"/>
              </a:rPr>
              <a:t>Figure 10.18</a:t>
            </a:r>
          </a:p>
          <a:p>
            <a:pPr eaLnBrk="1" hangingPunct="1"/>
            <a:r>
              <a:rPr lang="el-GR" b="1" smtClean="0">
                <a:solidFill>
                  <a:srgbClr val="00AEF0"/>
                </a:solidFill>
                <a:cs typeface="Arial" charset="0"/>
              </a:rPr>
              <a:t>Natural capital: </a:t>
            </a:r>
            <a:r>
              <a:rPr lang="el-GR" i="1" smtClean="0">
                <a:solidFill>
                  <a:srgbClr val="292526"/>
                </a:solidFill>
                <a:cs typeface="Arial" charset="0"/>
              </a:rPr>
              <a:t>nature’s pharmacy. </a:t>
            </a:r>
            <a:r>
              <a:rPr lang="el-GR" smtClean="0">
                <a:solidFill>
                  <a:srgbClr val="292526"/>
                </a:solidFill>
                <a:cs typeface="Arial" charset="0"/>
              </a:rPr>
              <a:t>Parts of these and a number of other plants and animals (many of them found in tropical forests) are used to treat a variety of human ailments and diseases. Nine of the ten leading prescription drugs originally came from wild organisms. About 2,100 of the 3,000 plants identified by the National Cancer Institute as sources of cancer-fighting chemicals come from tropical forests. Despite their economic and health potential, fewer than 1% of the estimated 125,000 flowering plant species in tropical forests (and a mere 1,100 of the world’s 260,000 known plant species) have been examined for their medicinal properties. Once the active ingredients in the plants have been identified, they can usually be produced synthetically. Many of these tropical plant species are likely to become extinct before we can study them.</a:t>
            </a:r>
            <a:endParaRPr lang="el-GR" smtClean="0">
              <a:solidFill>
                <a:srgbClr val="000000"/>
              </a:solidFill>
              <a:cs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p:spPr>
        <p:txBody>
          <a:bodyPr/>
          <a:lstStyle/>
          <a:p>
            <a:fld id="{E38FC5D8-4CDC-4D0B-A2B0-E7A9513C5DEE}" type="slidenum">
              <a:rPr lang="en-US"/>
              <a:pPr/>
              <a:t>8</a:t>
            </a:fld>
            <a:endParaRPr lang="en-US"/>
          </a:p>
        </p:txBody>
      </p:sp>
      <p:sp>
        <p:nvSpPr>
          <p:cNvPr id="124931" name="Rectangle 2"/>
          <p:cNvSpPr>
            <a:spLocks noGrp="1" noRot="1" noChangeAspect="1" noChangeArrowheads="1" noTextEdit="1"/>
          </p:cNvSpPr>
          <p:nvPr>
            <p:ph type="sldImg"/>
          </p:nvPr>
        </p:nvSpPr>
        <p:spPr>
          <a:xfrm>
            <a:off x="1143000" y="687388"/>
            <a:ext cx="4572000" cy="3429000"/>
          </a:xfrm>
          <a:solidFill>
            <a:srgbClr val="FFFFFF"/>
          </a:solidFill>
          <a:ln/>
        </p:spPr>
      </p:sp>
      <p:sp>
        <p:nvSpPr>
          <p:cNvPr id="124932" name="Rectangle 3"/>
          <p:cNvSpPr>
            <a:spLocks noGrp="1" noChangeArrowheads="1"/>
          </p:cNvSpPr>
          <p:nvPr>
            <p:ph type="body" idx="1"/>
          </p:nvPr>
        </p:nvSpPr>
        <p:spPr>
          <a:xfrm>
            <a:off x="912813" y="4343400"/>
            <a:ext cx="5032375" cy="4113213"/>
          </a:xfrm>
          <a:solidFill>
            <a:srgbClr val="FFFFFF"/>
          </a:solidFill>
          <a:ln>
            <a:solidFill>
              <a:srgbClr val="000000"/>
            </a:solidFill>
          </a:ln>
        </p:spPr>
        <p:txBody>
          <a:bodyPr lIns="91426" tIns="45714" rIns="91426" bIns="45714"/>
          <a:lstStyle/>
          <a:p>
            <a:pPr eaLnBrk="1" hangingPunct="1"/>
            <a:r>
              <a:rPr lang="el-GR" b="1" smtClean="0">
                <a:solidFill>
                  <a:srgbClr val="00AEF0"/>
                </a:solidFill>
                <a:cs typeface="Arial" charset="0"/>
              </a:rPr>
              <a:t>Figure 10.18</a:t>
            </a:r>
          </a:p>
          <a:p>
            <a:pPr eaLnBrk="1" hangingPunct="1"/>
            <a:r>
              <a:rPr lang="el-GR" b="1" smtClean="0">
                <a:solidFill>
                  <a:srgbClr val="00AEF0"/>
                </a:solidFill>
                <a:cs typeface="Arial" charset="0"/>
              </a:rPr>
              <a:t>Natural capital: </a:t>
            </a:r>
            <a:r>
              <a:rPr lang="el-GR" i="1" smtClean="0">
                <a:solidFill>
                  <a:srgbClr val="292526"/>
                </a:solidFill>
                <a:cs typeface="Arial" charset="0"/>
              </a:rPr>
              <a:t>nature’s pharmacy. </a:t>
            </a:r>
            <a:r>
              <a:rPr lang="el-GR" smtClean="0">
                <a:solidFill>
                  <a:srgbClr val="292526"/>
                </a:solidFill>
                <a:cs typeface="Arial" charset="0"/>
              </a:rPr>
              <a:t>Parts of these and a number of other plants and animals (many of them found in tropical forests) are used to treat a variety of human ailments and diseases. Nine of the ten leading prescription drugs originally came from wild organisms. About 2,100 of the 3,000 plants identified by the National Cancer Institute as sources of cancer-fighting chemicals come from tropical forests. Despite their economic and health potential, fewer than 1% of the estimated 125,000 flowering plant species in tropical forests (and a mere 1,100 of the world’s 260,000 known plant species) have been examined for their medicinal properties. Once the active ingredients in the plants have been identified, they can usually be produced synthetically. Many of these tropical plant species are likely to become extinct before we can study them.</a:t>
            </a:r>
            <a:endParaRPr lang="el-GR" smtClean="0">
              <a:solidFill>
                <a:srgbClr val="000000"/>
              </a:solidFill>
              <a:cs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p:spPr>
        <p:txBody>
          <a:bodyPr/>
          <a:lstStyle/>
          <a:p>
            <a:fld id="{750E0A5F-8849-42E1-9F5B-E754CDA0F681}" type="slidenum">
              <a:rPr lang="en-US"/>
              <a:pPr/>
              <a:t>9</a:t>
            </a:fld>
            <a:endParaRPr lang="en-US"/>
          </a:p>
        </p:txBody>
      </p:sp>
      <p:sp>
        <p:nvSpPr>
          <p:cNvPr id="125955" name="Rectangle 2"/>
          <p:cNvSpPr>
            <a:spLocks noGrp="1" noRot="1" noChangeAspect="1" noChangeArrowheads="1" noTextEdit="1"/>
          </p:cNvSpPr>
          <p:nvPr>
            <p:ph type="sldImg"/>
          </p:nvPr>
        </p:nvSpPr>
        <p:spPr>
          <a:xfrm>
            <a:off x="1143000" y="687388"/>
            <a:ext cx="4572000" cy="3429000"/>
          </a:xfrm>
          <a:solidFill>
            <a:srgbClr val="FFFFFF"/>
          </a:solidFill>
          <a:ln/>
        </p:spPr>
      </p:sp>
      <p:sp>
        <p:nvSpPr>
          <p:cNvPr id="125956" name="Rectangle 3"/>
          <p:cNvSpPr>
            <a:spLocks noGrp="1" noChangeArrowheads="1"/>
          </p:cNvSpPr>
          <p:nvPr>
            <p:ph type="body" idx="1"/>
          </p:nvPr>
        </p:nvSpPr>
        <p:spPr>
          <a:xfrm>
            <a:off x="912813" y="4343400"/>
            <a:ext cx="5032375" cy="4113213"/>
          </a:xfrm>
          <a:solidFill>
            <a:srgbClr val="FFFFFF"/>
          </a:solidFill>
          <a:ln>
            <a:solidFill>
              <a:srgbClr val="000000"/>
            </a:solidFill>
          </a:ln>
        </p:spPr>
        <p:txBody>
          <a:bodyPr lIns="91426" tIns="45714" rIns="91426" bIns="45714"/>
          <a:lstStyle/>
          <a:p>
            <a:pPr eaLnBrk="1" hangingPunct="1"/>
            <a:r>
              <a:rPr lang="el-GR" b="1" smtClean="0">
                <a:solidFill>
                  <a:srgbClr val="00AEF0"/>
                </a:solidFill>
                <a:cs typeface="Arial" charset="0"/>
              </a:rPr>
              <a:t>Figure 10.18</a:t>
            </a:r>
          </a:p>
          <a:p>
            <a:pPr eaLnBrk="1" hangingPunct="1"/>
            <a:r>
              <a:rPr lang="el-GR" b="1" smtClean="0">
                <a:solidFill>
                  <a:srgbClr val="00AEF0"/>
                </a:solidFill>
                <a:cs typeface="Arial" charset="0"/>
              </a:rPr>
              <a:t>Natural capital: </a:t>
            </a:r>
            <a:r>
              <a:rPr lang="el-GR" i="1" smtClean="0">
                <a:solidFill>
                  <a:srgbClr val="292526"/>
                </a:solidFill>
                <a:cs typeface="Arial" charset="0"/>
              </a:rPr>
              <a:t>nature’s pharmacy. </a:t>
            </a:r>
            <a:r>
              <a:rPr lang="el-GR" smtClean="0">
                <a:solidFill>
                  <a:srgbClr val="292526"/>
                </a:solidFill>
                <a:cs typeface="Arial" charset="0"/>
              </a:rPr>
              <a:t>Parts of these and a number of other plants and animals (many of them found in tropical forests) are used to treat a variety of human ailments and diseases. Nine of the ten leading prescription drugs originally came from wild organisms. About 2,100 of the 3,000 plants identified by the National Cancer Institute as sources of cancer-fighting chemicals come from tropical forests. Despite their economic and health potential, fewer than 1% of the estimated 125,000 flowering plant species in tropical forests (and a mere 1,100 of the world’s 260,000 known plant species) have been examined for their medicinal properties. Once the active ingredients in the plants have been identified, they can usually be produced synthetically. Many of these tropical plant species are likely to become extinct before we can study them.</a:t>
            </a:r>
            <a:endParaRPr lang="el-GR" smtClean="0">
              <a:solidFill>
                <a:srgbClr val="000000"/>
              </a:solidFill>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D3D28A5-A389-416D-823E-9F331A863BA4}"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31A8221-FCF6-4120-8D47-6EEC86D00AF1}"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B1A5BE0-FF15-467D-BD63-0B83948E2173}"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C78E69F-121E-499B-81A1-3BB62B43F0DE}"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BDFBC91-1749-48C3-8A9E-3D779253993C}"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A9906A3-1C0F-4E9D-BC07-53C07489BE10}"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43D4CE1-69FF-4D8F-A880-45F47627CFA1}"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E37822DD-3CD6-4E0E-84C8-143ECE6C9A74}"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09A9390-D4B3-45F0-AD3F-4A1C811F2437}"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D96DD8C3-A463-4566-B881-CC10FBA2F5FB}"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F13781A-BE0B-4A85-9C40-0C42362E7B27}"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A767778-3DF5-4ACA-80CE-EE576F64655D}"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97AE16F-B6CE-4902-BE7B-449DD1A8E837}"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D7D4260-4FD2-429D-8485-23FBEF5E8B42}"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C724566-6EAB-4758-BA73-DE7B06044467}"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3175" y="4267200"/>
            <a:ext cx="9140825" cy="2590800"/>
            <a:chOff x="2" y="2688"/>
            <a:chExt cx="5758" cy="1632"/>
          </a:xfrm>
        </p:grpSpPr>
        <p:sp>
          <p:nvSpPr>
            <p:cNvPr id="5" name="Freeform 3"/>
            <p:cNvSpPr>
              <a:spLocks/>
            </p:cNvSpPr>
            <p:nvPr/>
          </p:nvSpPr>
          <p:spPr bwMode="hidden">
            <a:xfrm>
              <a:off x="2" y="2688"/>
              <a:ext cx="5758" cy="1632"/>
            </a:xfrm>
            <a:custGeom>
              <a:avLst/>
              <a:gdLst/>
              <a:ahLst/>
              <a:cxnLst>
                <a:cxn ang="0">
                  <a:pos x="5740" y="4316"/>
                </a:cxn>
                <a:cxn ang="0">
                  <a:pos x="0" y="4316"/>
                </a:cxn>
                <a:cxn ang="0">
                  <a:pos x="0" y="0"/>
                </a:cxn>
                <a:cxn ang="0">
                  <a:pos x="5740" y="0"/>
                </a:cxn>
                <a:cxn ang="0">
                  <a:pos x="5740" y="4316"/>
                </a:cxn>
                <a:cxn ang="0">
                  <a:pos x="5740" y="4316"/>
                </a:cxn>
              </a:cxnLst>
              <a:rect l="0" t="0" r="r" b="b"/>
              <a:pathLst>
                <a:path w="5740" h="4316">
                  <a:moveTo>
                    <a:pt x="5740" y="4316"/>
                  </a:moveTo>
                  <a:lnTo>
                    <a:pt x="0" y="4316"/>
                  </a:lnTo>
                  <a:lnTo>
                    <a:pt x="0" y="0"/>
                  </a:lnTo>
                  <a:lnTo>
                    <a:pt x="5740" y="0"/>
                  </a:lnTo>
                  <a:lnTo>
                    <a:pt x="5740" y="4316"/>
                  </a:lnTo>
                  <a:lnTo>
                    <a:pt x="5740" y="431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a:p>
          </p:txBody>
        </p:sp>
        <p:grpSp>
          <p:nvGrpSpPr>
            <p:cNvPr id="6" name="Group 4"/>
            <p:cNvGrpSpPr>
              <a:grpSpLocks/>
            </p:cNvGrpSpPr>
            <p:nvPr userDrawn="1"/>
          </p:nvGrpSpPr>
          <p:grpSpPr bwMode="auto">
            <a:xfrm>
              <a:off x="3528" y="3715"/>
              <a:ext cx="792" cy="521"/>
              <a:chOff x="3527" y="3715"/>
              <a:chExt cx="792" cy="521"/>
            </a:xfrm>
          </p:grpSpPr>
          <p:sp>
            <p:nvSpPr>
              <p:cNvPr id="57" name="Oval 5"/>
              <p:cNvSpPr>
                <a:spLocks noChangeArrowheads="1"/>
              </p:cNvSpPr>
              <p:nvPr/>
            </p:nvSpPr>
            <p:spPr bwMode="hidden">
              <a:xfrm>
                <a:off x="3686" y="3810"/>
                <a:ext cx="532" cy="327"/>
              </a:xfrm>
              <a:prstGeom prst="ellipse">
                <a:avLst/>
              </a:prstGeom>
              <a:gradFill rotWithShape="0">
                <a:gsLst>
                  <a:gs pos="0">
                    <a:schemeClr val="accent2"/>
                  </a:gs>
                  <a:gs pos="100000">
                    <a:schemeClr val="accent2">
                      <a:gamma/>
                      <a:shade val="90980"/>
                      <a:invGamma/>
                    </a:schemeClr>
                  </a:gs>
                </a:gsLst>
                <a:path path="shape">
                  <a:fillToRect l="50000" t="50000" r="50000" b="50000"/>
                </a:path>
              </a:gradFill>
              <a:ln w="9525">
                <a:noFill/>
                <a:round/>
                <a:headEnd/>
                <a:tailEnd/>
              </a:ln>
              <a:effectLst/>
            </p:spPr>
            <p:txBody>
              <a:bodyPr/>
              <a:lstStyle/>
              <a:p>
                <a:pPr>
                  <a:defRPr/>
                </a:pPr>
                <a:endParaRPr lang="en-US"/>
              </a:p>
            </p:txBody>
          </p:sp>
          <p:sp>
            <p:nvSpPr>
              <p:cNvPr id="58" name="Oval 6"/>
              <p:cNvSpPr>
                <a:spLocks noChangeArrowheads="1"/>
              </p:cNvSpPr>
              <p:nvPr/>
            </p:nvSpPr>
            <p:spPr bwMode="hidden">
              <a:xfrm>
                <a:off x="3726" y="3840"/>
                <a:ext cx="452" cy="275"/>
              </a:xfrm>
              <a:prstGeom prst="ellipse">
                <a:avLst/>
              </a:prstGeom>
              <a:gradFill rotWithShape="0">
                <a:gsLst>
                  <a:gs pos="0">
                    <a:schemeClr val="accent2">
                      <a:gamma/>
                      <a:shade val="90980"/>
                      <a:invGamma/>
                    </a:schemeClr>
                  </a:gs>
                  <a:gs pos="100000">
                    <a:schemeClr val="accent2"/>
                  </a:gs>
                </a:gsLst>
                <a:lin ang="5400000" scaled="1"/>
              </a:gradFill>
              <a:ln w="9525">
                <a:noFill/>
                <a:round/>
                <a:headEnd/>
                <a:tailEnd/>
              </a:ln>
              <a:effectLst/>
            </p:spPr>
            <p:txBody>
              <a:bodyPr/>
              <a:lstStyle/>
              <a:p>
                <a:pPr>
                  <a:defRPr/>
                </a:pPr>
                <a:endParaRPr lang="en-US"/>
              </a:p>
            </p:txBody>
          </p:sp>
          <p:sp>
            <p:nvSpPr>
              <p:cNvPr id="59" name="Oval 7"/>
              <p:cNvSpPr>
                <a:spLocks noChangeArrowheads="1"/>
              </p:cNvSpPr>
              <p:nvPr/>
            </p:nvSpPr>
            <p:spPr bwMode="hidden">
              <a:xfrm>
                <a:off x="3782" y="3872"/>
                <a:ext cx="344" cy="207"/>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a:defRPr/>
                </a:pPr>
                <a:endParaRPr lang="en-US"/>
              </a:p>
            </p:txBody>
          </p:sp>
          <p:sp>
            <p:nvSpPr>
              <p:cNvPr id="60" name="Oval 8"/>
              <p:cNvSpPr>
                <a:spLocks noChangeArrowheads="1"/>
              </p:cNvSpPr>
              <p:nvPr/>
            </p:nvSpPr>
            <p:spPr bwMode="hidden">
              <a:xfrm>
                <a:off x="3822" y="3896"/>
                <a:ext cx="262" cy="159"/>
              </a:xfrm>
              <a:prstGeom prst="ellipse">
                <a:avLst/>
              </a:prstGeom>
              <a:gradFill rotWithShape="0">
                <a:gsLst>
                  <a:gs pos="0">
                    <a:schemeClr val="accent2">
                      <a:gamma/>
                      <a:shade val="96863"/>
                      <a:invGamma/>
                    </a:schemeClr>
                  </a:gs>
                  <a:gs pos="100000">
                    <a:schemeClr val="accent2"/>
                  </a:gs>
                </a:gsLst>
                <a:lin ang="5400000" scaled="1"/>
              </a:gradFill>
              <a:ln w="9525">
                <a:noFill/>
                <a:round/>
                <a:headEnd/>
                <a:tailEnd/>
              </a:ln>
              <a:effectLst/>
            </p:spPr>
            <p:txBody>
              <a:bodyPr/>
              <a:lstStyle/>
              <a:p>
                <a:pPr>
                  <a:defRPr/>
                </a:pPr>
                <a:endParaRPr lang="en-US"/>
              </a:p>
            </p:txBody>
          </p:sp>
          <p:sp>
            <p:nvSpPr>
              <p:cNvPr id="61" name="Oval 9"/>
              <p:cNvSpPr>
                <a:spLocks noChangeArrowheads="1"/>
              </p:cNvSpPr>
              <p:nvPr/>
            </p:nvSpPr>
            <p:spPr bwMode="hidden">
              <a:xfrm>
                <a:off x="3856" y="3922"/>
                <a:ext cx="192" cy="107"/>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a:defRPr/>
                </a:pPr>
                <a:endParaRPr lang="en-US"/>
              </a:p>
            </p:txBody>
          </p:sp>
          <p:sp>
            <p:nvSpPr>
              <p:cNvPr id="62" name="Freeform 10"/>
              <p:cNvSpPr>
                <a:spLocks/>
              </p:cNvSpPr>
              <p:nvPr/>
            </p:nvSpPr>
            <p:spPr bwMode="hidden">
              <a:xfrm>
                <a:off x="3575" y="3715"/>
                <a:ext cx="383" cy="161"/>
              </a:xfrm>
              <a:custGeom>
                <a:avLst/>
                <a:gdLst/>
                <a:ahLst/>
                <a:cxnLst>
                  <a:cxn ang="0">
                    <a:pos x="376" y="12"/>
                  </a:cxn>
                  <a:cxn ang="0">
                    <a:pos x="257" y="24"/>
                  </a:cxn>
                  <a:cxn ang="0">
                    <a:pos x="149" y="54"/>
                  </a:cxn>
                  <a:cxn ang="0">
                    <a:pos x="101" y="77"/>
                  </a:cxn>
                  <a:cxn ang="0">
                    <a:pos x="59" y="101"/>
                  </a:cxn>
                  <a:cxn ang="0">
                    <a:pos x="24" y="131"/>
                  </a:cxn>
                  <a:cxn ang="0">
                    <a:pos x="0" y="161"/>
                  </a:cxn>
                  <a:cxn ang="0">
                    <a:pos x="0" y="137"/>
                  </a:cxn>
                  <a:cxn ang="0">
                    <a:pos x="29" y="107"/>
                  </a:cxn>
                  <a:cxn ang="0">
                    <a:pos x="65" y="83"/>
                  </a:cxn>
                  <a:cxn ang="0">
                    <a:pos x="155" y="36"/>
                  </a:cxn>
                  <a:cxn ang="0">
                    <a:pos x="257" y="12"/>
                  </a:cxn>
                  <a:cxn ang="0">
                    <a:pos x="376" y="0"/>
                  </a:cxn>
                  <a:cxn ang="0">
                    <a:pos x="376" y="0"/>
                  </a:cxn>
                  <a:cxn ang="0">
                    <a:pos x="382" y="0"/>
                  </a:cxn>
                  <a:cxn ang="0">
                    <a:pos x="382" y="12"/>
                  </a:cxn>
                  <a:cxn ang="0">
                    <a:pos x="376" y="12"/>
                  </a:cxn>
                  <a:cxn ang="0">
                    <a:pos x="376" y="12"/>
                  </a:cxn>
                  <a:cxn ang="0">
                    <a:pos x="376" y="12"/>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2">
                      <a:gamma/>
                      <a:shade val="94118"/>
                      <a:invGamma/>
                    </a:schemeClr>
                  </a:gs>
                  <a:gs pos="100000">
                    <a:schemeClr val="accent2"/>
                  </a:gs>
                </a:gsLst>
                <a:lin ang="5400000" scaled="1"/>
              </a:gradFill>
              <a:ln w="9525">
                <a:noFill/>
                <a:round/>
                <a:headEnd/>
                <a:tailEnd/>
              </a:ln>
            </p:spPr>
            <p:txBody>
              <a:bodyPr/>
              <a:lstStyle/>
              <a:p>
                <a:pPr>
                  <a:defRPr/>
                </a:pPr>
                <a:endParaRPr lang="en-US"/>
              </a:p>
            </p:txBody>
          </p:sp>
          <p:sp>
            <p:nvSpPr>
              <p:cNvPr id="63" name="Freeform 11"/>
              <p:cNvSpPr>
                <a:spLocks/>
              </p:cNvSpPr>
              <p:nvPr/>
            </p:nvSpPr>
            <p:spPr bwMode="hidden">
              <a:xfrm>
                <a:off x="3695" y="4170"/>
                <a:ext cx="444" cy="66"/>
              </a:xfrm>
              <a:custGeom>
                <a:avLst/>
                <a:gdLst/>
                <a:ahLst/>
                <a:cxnLst>
                  <a:cxn ang="0">
                    <a:pos x="257" y="54"/>
                  </a:cxn>
                  <a:cxn ang="0">
                    <a:pos x="353" y="48"/>
                  </a:cxn>
                  <a:cxn ang="0">
                    <a:pos x="443" y="24"/>
                  </a:cxn>
                  <a:cxn ang="0">
                    <a:pos x="443" y="36"/>
                  </a:cxn>
                  <a:cxn ang="0">
                    <a:pos x="353" y="60"/>
                  </a:cxn>
                  <a:cxn ang="0">
                    <a:pos x="257" y="66"/>
                  </a:cxn>
                  <a:cxn ang="0">
                    <a:pos x="186" y="60"/>
                  </a:cxn>
                  <a:cxn ang="0">
                    <a:pos x="120" y="48"/>
                  </a:cxn>
                  <a:cxn ang="0">
                    <a:pos x="60" y="36"/>
                  </a:cxn>
                  <a:cxn ang="0">
                    <a:pos x="0" y="12"/>
                  </a:cxn>
                  <a:cxn ang="0">
                    <a:pos x="0" y="0"/>
                  </a:cxn>
                  <a:cxn ang="0">
                    <a:pos x="54" y="24"/>
                  </a:cxn>
                  <a:cxn ang="0">
                    <a:pos x="120" y="36"/>
                  </a:cxn>
                  <a:cxn ang="0">
                    <a:pos x="186" y="48"/>
                  </a:cxn>
                  <a:cxn ang="0">
                    <a:pos x="257" y="54"/>
                  </a:cxn>
                  <a:cxn ang="0">
                    <a:pos x="257" y="54"/>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2">
                      <a:gamma/>
                      <a:shade val="84706"/>
                      <a:invGamma/>
                    </a:schemeClr>
                  </a:gs>
                  <a:gs pos="100000">
                    <a:schemeClr val="accent2"/>
                  </a:gs>
                </a:gsLst>
                <a:lin ang="18900000" scaled="1"/>
              </a:gradFill>
              <a:ln w="9525">
                <a:noFill/>
                <a:round/>
                <a:headEnd/>
                <a:tailEnd/>
              </a:ln>
            </p:spPr>
            <p:txBody>
              <a:bodyPr/>
              <a:lstStyle/>
              <a:p>
                <a:pPr>
                  <a:defRPr/>
                </a:pPr>
                <a:endParaRPr lang="en-US"/>
              </a:p>
            </p:txBody>
          </p:sp>
          <p:sp>
            <p:nvSpPr>
              <p:cNvPr id="64" name="Freeform 12"/>
              <p:cNvSpPr>
                <a:spLocks/>
              </p:cNvSpPr>
              <p:nvPr/>
            </p:nvSpPr>
            <p:spPr bwMode="hidden">
              <a:xfrm>
                <a:off x="3527" y="3906"/>
                <a:ext cx="89" cy="216"/>
              </a:xfrm>
              <a:custGeom>
                <a:avLst/>
                <a:gdLst/>
                <a:ahLst/>
                <a:cxnLst>
                  <a:cxn ang="0">
                    <a:pos x="12" y="66"/>
                  </a:cxn>
                  <a:cxn ang="0">
                    <a:pos x="18" y="108"/>
                  </a:cxn>
                  <a:cxn ang="0">
                    <a:pos x="36" y="144"/>
                  </a:cxn>
                  <a:cxn ang="0">
                    <a:pos x="60" y="180"/>
                  </a:cxn>
                  <a:cxn ang="0">
                    <a:pos x="89" y="216"/>
                  </a:cxn>
                  <a:cxn ang="0">
                    <a:pos x="72" y="216"/>
                  </a:cxn>
                  <a:cxn ang="0">
                    <a:pos x="42" y="180"/>
                  </a:cxn>
                  <a:cxn ang="0">
                    <a:pos x="18" y="144"/>
                  </a:cxn>
                  <a:cxn ang="0">
                    <a:pos x="6" y="108"/>
                  </a:cxn>
                  <a:cxn ang="0">
                    <a:pos x="0" y="66"/>
                  </a:cxn>
                  <a:cxn ang="0">
                    <a:pos x="0" y="30"/>
                  </a:cxn>
                  <a:cxn ang="0">
                    <a:pos x="12" y="0"/>
                  </a:cxn>
                  <a:cxn ang="0">
                    <a:pos x="30" y="0"/>
                  </a:cxn>
                  <a:cxn ang="0">
                    <a:pos x="18" y="30"/>
                  </a:cxn>
                  <a:cxn ang="0">
                    <a:pos x="12" y="66"/>
                  </a:cxn>
                  <a:cxn ang="0">
                    <a:pos x="12" y="66"/>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a:defRPr/>
                </a:pPr>
                <a:endParaRPr lang="en-US"/>
              </a:p>
            </p:txBody>
          </p:sp>
          <p:sp>
            <p:nvSpPr>
              <p:cNvPr id="65" name="Freeform 13"/>
              <p:cNvSpPr>
                <a:spLocks/>
              </p:cNvSpPr>
              <p:nvPr/>
            </p:nvSpPr>
            <p:spPr bwMode="hidden">
              <a:xfrm>
                <a:off x="3569" y="3745"/>
                <a:ext cx="750" cy="461"/>
              </a:xfrm>
              <a:custGeom>
                <a:avLst/>
                <a:gdLst/>
                <a:ahLst/>
                <a:cxnLst>
                  <a:cxn ang="0">
                    <a:pos x="382" y="443"/>
                  </a:cxn>
                  <a:cxn ang="0">
                    <a:pos x="311" y="437"/>
                  </a:cxn>
                  <a:cxn ang="0">
                    <a:pos x="245" y="425"/>
                  </a:cxn>
                  <a:cxn ang="0">
                    <a:pos x="185" y="407"/>
                  </a:cxn>
                  <a:cxn ang="0">
                    <a:pos x="131" y="383"/>
                  </a:cxn>
                  <a:cxn ang="0">
                    <a:pos x="83" y="347"/>
                  </a:cxn>
                  <a:cxn ang="0">
                    <a:pos x="53" y="311"/>
                  </a:cxn>
                  <a:cxn ang="0">
                    <a:pos x="30" y="269"/>
                  </a:cxn>
                  <a:cxn ang="0">
                    <a:pos x="24" y="227"/>
                  </a:cxn>
                  <a:cxn ang="0">
                    <a:pos x="30" y="185"/>
                  </a:cxn>
                  <a:cxn ang="0">
                    <a:pos x="53" y="143"/>
                  </a:cxn>
                  <a:cxn ang="0">
                    <a:pos x="83" y="107"/>
                  </a:cxn>
                  <a:cxn ang="0">
                    <a:pos x="131" y="77"/>
                  </a:cxn>
                  <a:cxn ang="0">
                    <a:pos x="185" y="47"/>
                  </a:cxn>
                  <a:cxn ang="0">
                    <a:pos x="245" y="30"/>
                  </a:cxn>
                  <a:cxn ang="0">
                    <a:pos x="311" y="18"/>
                  </a:cxn>
                  <a:cxn ang="0">
                    <a:pos x="382" y="12"/>
                  </a:cxn>
                  <a:cxn ang="0">
                    <a:pos x="478" y="18"/>
                  </a:cxn>
                  <a:cxn ang="0">
                    <a:pos x="562" y="41"/>
                  </a:cxn>
                  <a:cxn ang="0">
                    <a:pos x="562" y="36"/>
                  </a:cxn>
                  <a:cxn ang="0">
                    <a:pos x="562" y="30"/>
                  </a:cxn>
                  <a:cxn ang="0">
                    <a:pos x="478" y="6"/>
                  </a:cxn>
                  <a:cxn ang="0">
                    <a:pos x="382" y="0"/>
                  </a:cxn>
                  <a:cxn ang="0">
                    <a:pos x="305" y="6"/>
                  </a:cxn>
                  <a:cxn ang="0">
                    <a:pos x="233" y="18"/>
                  </a:cxn>
                  <a:cxn ang="0">
                    <a:pos x="167" y="41"/>
                  </a:cxn>
                  <a:cxn ang="0">
                    <a:pos x="113" y="65"/>
                  </a:cxn>
                  <a:cxn ang="0">
                    <a:pos x="65" y="101"/>
                  </a:cxn>
                  <a:cxn ang="0">
                    <a:pos x="30" y="137"/>
                  </a:cxn>
                  <a:cxn ang="0">
                    <a:pos x="6" y="179"/>
                  </a:cxn>
                  <a:cxn ang="0">
                    <a:pos x="0" y="227"/>
                  </a:cxn>
                  <a:cxn ang="0">
                    <a:pos x="6" y="275"/>
                  </a:cxn>
                  <a:cxn ang="0">
                    <a:pos x="30" y="317"/>
                  </a:cxn>
                  <a:cxn ang="0">
                    <a:pos x="65" y="359"/>
                  </a:cxn>
                  <a:cxn ang="0">
                    <a:pos x="113" y="395"/>
                  </a:cxn>
                  <a:cxn ang="0">
                    <a:pos x="167" y="419"/>
                  </a:cxn>
                  <a:cxn ang="0">
                    <a:pos x="233" y="443"/>
                  </a:cxn>
                  <a:cxn ang="0">
                    <a:pos x="305" y="455"/>
                  </a:cxn>
                  <a:cxn ang="0">
                    <a:pos x="382" y="461"/>
                  </a:cxn>
                  <a:cxn ang="0">
                    <a:pos x="448" y="455"/>
                  </a:cxn>
                  <a:cxn ang="0">
                    <a:pos x="508" y="449"/>
                  </a:cxn>
                  <a:cxn ang="0">
                    <a:pos x="609" y="413"/>
                  </a:cxn>
                  <a:cxn ang="0">
                    <a:pos x="657" y="389"/>
                  </a:cxn>
                  <a:cxn ang="0">
                    <a:pos x="693" y="359"/>
                  </a:cxn>
                  <a:cxn ang="0">
                    <a:pos x="723" y="329"/>
                  </a:cxn>
                  <a:cxn ang="0">
                    <a:pos x="747" y="293"/>
                  </a:cxn>
                  <a:cxn ang="0">
                    <a:pos x="741" y="287"/>
                  </a:cxn>
                  <a:cxn ang="0">
                    <a:pos x="729" y="281"/>
                  </a:cxn>
                  <a:cxn ang="0">
                    <a:pos x="711" y="317"/>
                  </a:cxn>
                  <a:cxn ang="0">
                    <a:pos x="681" y="347"/>
                  </a:cxn>
                  <a:cxn ang="0">
                    <a:pos x="645" y="377"/>
                  </a:cxn>
                  <a:cxn ang="0">
                    <a:pos x="604" y="401"/>
                  </a:cxn>
                  <a:cxn ang="0">
                    <a:pos x="502" y="431"/>
                  </a:cxn>
                  <a:cxn ang="0">
                    <a:pos x="442" y="443"/>
                  </a:cxn>
                  <a:cxn ang="0">
                    <a:pos x="382" y="443"/>
                  </a:cxn>
                  <a:cxn ang="0">
                    <a:pos x="382" y="443"/>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2"/>
                  </a:gs>
                  <a:gs pos="100000">
                    <a:schemeClr val="accent2">
                      <a:gamma/>
                      <a:shade val="90980"/>
                      <a:invGamma/>
                    </a:schemeClr>
                  </a:gs>
                </a:gsLst>
                <a:path path="rect">
                  <a:fillToRect l="50000" t="50000" r="50000" b="50000"/>
                </a:path>
              </a:gradFill>
              <a:ln w="9525">
                <a:noFill/>
                <a:round/>
                <a:headEnd/>
                <a:tailEnd/>
              </a:ln>
            </p:spPr>
            <p:txBody>
              <a:bodyPr/>
              <a:lstStyle/>
              <a:p>
                <a:pPr>
                  <a:defRPr/>
                </a:pPr>
                <a:endParaRPr lang="en-US"/>
              </a:p>
            </p:txBody>
          </p:sp>
          <p:sp>
            <p:nvSpPr>
              <p:cNvPr id="66" name="Freeform 14"/>
              <p:cNvSpPr>
                <a:spLocks/>
              </p:cNvSpPr>
              <p:nvPr/>
            </p:nvSpPr>
            <p:spPr bwMode="hidden">
              <a:xfrm>
                <a:off x="4037" y="3721"/>
                <a:ext cx="96" cy="30"/>
              </a:xfrm>
              <a:custGeom>
                <a:avLst/>
                <a:gdLst/>
                <a:ahLst/>
                <a:cxnLst>
                  <a:cxn ang="0">
                    <a:pos x="0" y="0"/>
                  </a:cxn>
                  <a:cxn ang="0">
                    <a:pos x="0" y="12"/>
                  </a:cxn>
                  <a:cxn ang="0">
                    <a:pos x="48" y="18"/>
                  </a:cxn>
                  <a:cxn ang="0">
                    <a:pos x="96" y="30"/>
                  </a:cxn>
                  <a:cxn ang="0">
                    <a:pos x="96" y="24"/>
                  </a:cxn>
                  <a:cxn ang="0">
                    <a:pos x="96" y="18"/>
                  </a:cxn>
                  <a:cxn ang="0">
                    <a:pos x="48" y="12"/>
                  </a:cxn>
                  <a:cxn ang="0">
                    <a:pos x="0" y="0"/>
                  </a:cxn>
                  <a:cxn ang="0">
                    <a:pos x="0" y="0"/>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2"/>
                  </a:gs>
                  <a:gs pos="100000">
                    <a:schemeClr val="accent2">
                      <a:gamma/>
                      <a:shade val="87843"/>
                      <a:invGamma/>
                    </a:schemeClr>
                  </a:gs>
                </a:gsLst>
                <a:lin ang="0" scaled="1"/>
              </a:gradFill>
              <a:ln w="9525">
                <a:noFill/>
                <a:round/>
                <a:headEnd/>
                <a:tailEnd/>
              </a:ln>
            </p:spPr>
            <p:txBody>
              <a:bodyPr/>
              <a:lstStyle/>
              <a:p>
                <a:pPr>
                  <a:defRPr/>
                </a:pPr>
                <a:endParaRPr lang="en-US"/>
              </a:p>
            </p:txBody>
          </p:sp>
          <p:sp>
            <p:nvSpPr>
              <p:cNvPr id="67" name="Oval 15"/>
              <p:cNvSpPr>
                <a:spLocks noChangeArrowheads="1"/>
              </p:cNvSpPr>
              <p:nvPr/>
            </p:nvSpPr>
            <p:spPr bwMode="hidden">
              <a:xfrm>
                <a:off x="3910" y="3948"/>
                <a:ext cx="84" cy="53"/>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a:defRPr/>
                </a:pPr>
                <a:endParaRPr lang="en-US"/>
              </a:p>
            </p:txBody>
          </p:sp>
        </p:grpSp>
        <p:grpSp>
          <p:nvGrpSpPr>
            <p:cNvPr id="7" name="Group 16"/>
            <p:cNvGrpSpPr>
              <a:grpSpLocks/>
            </p:cNvGrpSpPr>
            <p:nvPr userDrawn="1"/>
          </p:nvGrpSpPr>
          <p:grpSpPr bwMode="auto">
            <a:xfrm>
              <a:off x="1776" y="3631"/>
              <a:ext cx="1626" cy="683"/>
              <a:chOff x="1776" y="3631"/>
              <a:chExt cx="1626" cy="683"/>
            </a:xfrm>
          </p:grpSpPr>
          <p:sp>
            <p:nvSpPr>
              <p:cNvPr id="39" name="Oval 17"/>
              <p:cNvSpPr>
                <a:spLocks noChangeArrowheads="1"/>
              </p:cNvSpPr>
              <p:nvPr/>
            </p:nvSpPr>
            <p:spPr bwMode="hidden">
              <a:xfrm>
                <a:off x="2268" y="3934"/>
                <a:ext cx="638" cy="377"/>
              </a:xfrm>
              <a:prstGeom prst="ellipse">
                <a:avLst/>
              </a:prstGeom>
              <a:gradFill rotWithShape="0">
                <a:gsLst>
                  <a:gs pos="0">
                    <a:schemeClr val="accent2">
                      <a:gamma/>
                      <a:shade val="87843"/>
                      <a:invGamma/>
                    </a:schemeClr>
                  </a:gs>
                  <a:gs pos="100000">
                    <a:schemeClr val="accent2"/>
                  </a:gs>
                </a:gsLst>
                <a:lin ang="2700000" scaled="1"/>
              </a:gradFill>
              <a:ln w="9525">
                <a:noFill/>
                <a:round/>
                <a:headEnd/>
                <a:tailEnd/>
              </a:ln>
              <a:effectLst/>
            </p:spPr>
            <p:txBody>
              <a:bodyPr/>
              <a:lstStyle/>
              <a:p>
                <a:pPr>
                  <a:defRPr/>
                </a:pPr>
                <a:endParaRPr lang="en-US"/>
              </a:p>
            </p:txBody>
          </p:sp>
          <p:sp>
            <p:nvSpPr>
              <p:cNvPr id="40" name="Oval 18"/>
              <p:cNvSpPr>
                <a:spLocks noChangeArrowheads="1"/>
              </p:cNvSpPr>
              <p:nvPr/>
            </p:nvSpPr>
            <p:spPr bwMode="hidden">
              <a:xfrm>
                <a:off x="2314" y="3958"/>
                <a:ext cx="543" cy="332"/>
              </a:xfrm>
              <a:prstGeom prst="ellipse">
                <a:avLst/>
              </a:prstGeom>
              <a:gradFill rotWithShape="0">
                <a:gsLst>
                  <a:gs pos="0">
                    <a:schemeClr val="accent2"/>
                  </a:gs>
                  <a:gs pos="100000">
                    <a:schemeClr val="accent2">
                      <a:gamma/>
                      <a:shade val="87843"/>
                      <a:invGamma/>
                    </a:schemeClr>
                  </a:gs>
                </a:gsLst>
                <a:lin ang="2700000" scaled="1"/>
              </a:gradFill>
              <a:ln w="9525">
                <a:noFill/>
                <a:round/>
                <a:headEnd/>
                <a:tailEnd/>
              </a:ln>
              <a:effectLst/>
            </p:spPr>
            <p:txBody>
              <a:bodyPr/>
              <a:lstStyle/>
              <a:p>
                <a:pPr>
                  <a:defRPr/>
                </a:pPr>
                <a:endParaRPr lang="en-US"/>
              </a:p>
            </p:txBody>
          </p:sp>
          <p:sp>
            <p:nvSpPr>
              <p:cNvPr id="41" name="Oval 19"/>
              <p:cNvSpPr>
                <a:spLocks noChangeArrowheads="1"/>
              </p:cNvSpPr>
              <p:nvPr/>
            </p:nvSpPr>
            <p:spPr bwMode="hidden">
              <a:xfrm>
                <a:off x="2341" y="3979"/>
                <a:ext cx="501" cy="299"/>
              </a:xfrm>
              <a:prstGeom prst="ellipse">
                <a:avLst/>
              </a:prstGeom>
              <a:gradFill rotWithShape="0">
                <a:gsLst>
                  <a:gs pos="0">
                    <a:schemeClr val="accent2">
                      <a:gamma/>
                      <a:shade val="90980"/>
                      <a:invGamma/>
                    </a:schemeClr>
                  </a:gs>
                  <a:gs pos="100000">
                    <a:schemeClr val="accent2"/>
                  </a:gs>
                </a:gsLst>
                <a:lin ang="2700000" scaled="1"/>
              </a:gradFill>
              <a:ln w="9525">
                <a:noFill/>
                <a:round/>
                <a:headEnd/>
                <a:tailEnd/>
              </a:ln>
              <a:effectLst/>
            </p:spPr>
            <p:txBody>
              <a:bodyPr/>
              <a:lstStyle/>
              <a:p>
                <a:pPr>
                  <a:defRPr/>
                </a:pPr>
                <a:endParaRPr lang="en-US"/>
              </a:p>
            </p:txBody>
          </p:sp>
          <p:sp>
            <p:nvSpPr>
              <p:cNvPr id="42" name="Oval 20"/>
              <p:cNvSpPr>
                <a:spLocks noChangeArrowheads="1"/>
              </p:cNvSpPr>
              <p:nvPr/>
            </p:nvSpPr>
            <p:spPr bwMode="hidden">
              <a:xfrm>
                <a:off x="2368" y="3997"/>
                <a:ext cx="444" cy="258"/>
              </a:xfrm>
              <a:prstGeom prst="ellipse">
                <a:avLst/>
              </a:prstGeom>
              <a:gradFill rotWithShape="0">
                <a:gsLst>
                  <a:gs pos="0">
                    <a:schemeClr val="accent2">
                      <a:gamma/>
                      <a:shade val="87843"/>
                      <a:invGamma/>
                    </a:schemeClr>
                  </a:gs>
                  <a:gs pos="100000">
                    <a:schemeClr val="accent2"/>
                  </a:gs>
                </a:gsLst>
                <a:lin ang="5400000" scaled="1"/>
              </a:gradFill>
              <a:ln w="9525">
                <a:noFill/>
                <a:round/>
                <a:headEnd/>
                <a:tailEnd/>
              </a:ln>
              <a:effectLst/>
            </p:spPr>
            <p:txBody>
              <a:bodyPr/>
              <a:lstStyle/>
              <a:p>
                <a:pPr>
                  <a:defRPr/>
                </a:pPr>
                <a:endParaRPr lang="en-US"/>
              </a:p>
            </p:txBody>
          </p:sp>
          <p:sp>
            <p:nvSpPr>
              <p:cNvPr id="43" name="Oval 21"/>
              <p:cNvSpPr>
                <a:spLocks noChangeArrowheads="1"/>
              </p:cNvSpPr>
              <p:nvPr/>
            </p:nvSpPr>
            <p:spPr bwMode="hidden">
              <a:xfrm>
                <a:off x="2385" y="4005"/>
                <a:ext cx="413" cy="240"/>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a:defRPr/>
                </a:pPr>
                <a:endParaRPr lang="en-US"/>
              </a:p>
            </p:txBody>
          </p:sp>
          <p:sp>
            <p:nvSpPr>
              <p:cNvPr id="44" name="Oval 22"/>
              <p:cNvSpPr>
                <a:spLocks noChangeArrowheads="1"/>
              </p:cNvSpPr>
              <p:nvPr/>
            </p:nvSpPr>
            <p:spPr bwMode="hidden">
              <a:xfrm>
                <a:off x="2437" y="4026"/>
                <a:ext cx="306" cy="192"/>
              </a:xfrm>
              <a:prstGeom prst="ellipse">
                <a:avLst/>
              </a:prstGeom>
              <a:gradFill rotWithShape="0">
                <a:gsLst>
                  <a:gs pos="0">
                    <a:schemeClr val="accent2">
                      <a:gamma/>
                      <a:shade val="87843"/>
                      <a:invGamma/>
                    </a:schemeClr>
                  </a:gs>
                  <a:gs pos="100000">
                    <a:schemeClr val="accent2"/>
                  </a:gs>
                </a:gsLst>
                <a:lin ang="5400000" scaled="1"/>
              </a:gradFill>
              <a:ln w="9525">
                <a:noFill/>
                <a:round/>
                <a:headEnd/>
                <a:tailEnd/>
              </a:ln>
              <a:effectLst/>
            </p:spPr>
            <p:txBody>
              <a:bodyPr/>
              <a:lstStyle/>
              <a:p>
                <a:pPr>
                  <a:defRPr/>
                </a:pPr>
                <a:endParaRPr lang="en-US"/>
              </a:p>
            </p:txBody>
          </p:sp>
          <p:sp>
            <p:nvSpPr>
              <p:cNvPr id="45" name="Oval 23"/>
              <p:cNvSpPr>
                <a:spLocks noChangeArrowheads="1"/>
              </p:cNvSpPr>
              <p:nvPr/>
            </p:nvSpPr>
            <p:spPr bwMode="hidden">
              <a:xfrm>
                <a:off x="2476" y="4056"/>
                <a:ext cx="227" cy="135"/>
              </a:xfrm>
              <a:prstGeom prst="ellipse">
                <a:avLst/>
              </a:prstGeom>
              <a:gradFill rotWithShape="0">
                <a:gsLst>
                  <a:gs pos="0">
                    <a:schemeClr val="accent2"/>
                  </a:gs>
                  <a:gs pos="100000">
                    <a:schemeClr val="accent2">
                      <a:gamma/>
                      <a:shade val="90980"/>
                      <a:invGamma/>
                    </a:schemeClr>
                  </a:gs>
                </a:gsLst>
                <a:lin ang="2700000" scaled="1"/>
              </a:gradFill>
              <a:ln w="9525">
                <a:noFill/>
                <a:round/>
                <a:headEnd/>
                <a:tailEnd/>
              </a:ln>
              <a:effectLst/>
            </p:spPr>
            <p:txBody>
              <a:bodyPr/>
              <a:lstStyle/>
              <a:p>
                <a:pPr>
                  <a:defRPr/>
                </a:pPr>
                <a:endParaRPr lang="en-US"/>
              </a:p>
            </p:txBody>
          </p:sp>
          <p:sp>
            <p:nvSpPr>
              <p:cNvPr id="46" name="Oval 24"/>
              <p:cNvSpPr>
                <a:spLocks noChangeArrowheads="1"/>
              </p:cNvSpPr>
              <p:nvPr/>
            </p:nvSpPr>
            <p:spPr bwMode="hidden">
              <a:xfrm>
                <a:off x="2542" y="4097"/>
                <a:ext cx="90" cy="60"/>
              </a:xfrm>
              <a:prstGeom prst="ellipse">
                <a:avLst/>
              </a:prstGeom>
              <a:gradFill rotWithShape="0">
                <a:gsLst>
                  <a:gs pos="0">
                    <a:schemeClr val="accent2"/>
                  </a:gs>
                  <a:gs pos="100000">
                    <a:schemeClr val="accent2">
                      <a:gamma/>
                      <a:shade val="90980"/>
                      <a:invGamma/>
                    </a:schemeClr>
                  </a:gs>
                </a:gsLst>
                <a:lin ang="0" scaled="1"/>
              </a:gradFill>
              <a:ln w="9525">
                <a:noFill/>
                <a:round/>
                <a:headEnd/>
                <a:tailEnd/>
              </a:ln>
              <a:effectLst/>
            </p:spPr>
            <p:txBody>
              <a:bodyPr/>
              <a:lstStyle/>
              <a:p>
                <a:pPr>
                  <a:defRPr/>
                </a:pPr>
                <a:endParaRPr lang="en-US"/>
              </a:p>
            </p:txBody>
          </p:sp>
          <p:sp>
            <p:nvSpPr>
              <p:cNvPr id="47" name="Freeform 25"/>
              <p:cNvSpPr>
                <a:spLocks/>
              </p:cNvSpPr>
              <p:nvPr/>
            </p:nvSpPr>
            <p:spPr bwMode="hidden">
              <a:xfrm>
                <a:off x="2585" y="3822"/>
                <a:ext cx="449" cy="186"/>
              </a:xfrm>
              <a:custGeom>
                <a:avLst/>
                <a:gdLst/>
                <a:ahLst/>
                <a:cxnLst>
                  <a:cxn ang="0">
                    <a:pos x="6" y="6"/>
                  </a:cxn>
                  <a:cxn ang="0">
                    <a:pos x="78" y="12"/>
                  </a:cxn>
                  <a:cxn ang="0">
                    <a:pos x="150" y="18"/>
                  </a:cxn>
                  <a:cxn ang="0">
                    <a:pos x="215" y="36"/>
                  </a:cxn>
                  <a:cxn ang="0">
                    <a:pos x="275" y="60"/>
                  </a:cxn>
                  <a:cxn ang="0">
                    <a:pos x="329" y="84"/>
                  </a:cxn>
                  <a:cxn ang="0">
                    <a:pos x="377" y="114"/>
                  </a:cxn>
                  <a:cxn ang="0">
                    <a:pos x="419" y="150"/>
                  </a:cxn>
                  <a:cxn ang="0">
                    <a:pos x="448" y="186"/>
                  </a:cxn>
                  <a:cxn ang="0">
                    <a:pos x="448" y="162"/>
                  </a:cxn>
                  <a:cxn ang="0">
                    <a:pos x="413" y="126"/>
                  </a:cxn>
                  <a:cxn ang="0">
                    <a:pos x="371" y="96"/>
                  </a:cxn>
                  <a:cxn ang="0">
                    <a:pos x="323" y="66"/>
                  </a:cxn>
                  <a:cxn ang="0">
                    <a:pos x="269" y="48"/>
                  </a:cxn>
                  <a:cxn ang="0">
                    <a:pos x="144" y="12"/>
                  </a:cxn>
                  <a:cxn ang="0">
                    <a:pos x="78" y="6"/>
                  </a:cxn>
                  <a:cxn ang="0">
                    <a:pos x="6" y="0"/>
                  </a:cxn>
                  <a:cxn ang="0">
                    <a:pos x="0" y="0"/>
                  </a:cxn>
                  <a:cxn ang="0">
                    <a:pos x="0" y="0"/>
                  </a:cxn>
                  <a:cxn ang="0">
                    <a:pos x="0" y="6"/>
                  </a:cxn>
                  <a:cxn ang="0">
                    <a:pos x="0" y="6"/>
                  </a:cxn>
                  <a:cxn ang="0">
                    <a:pos x="6" y="6"/>
                  </a:cxn>
                  <a:cxn ang="0">
                    <a:pos x="6" y="6"/>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2">
                      <a:gamma/>
                      <a:shade val="90980"/>
                      <a:invGamma/>
                    </a:schemeClr>
                  </a:gs>
                  <a:gs pos="100000">
                    <a:schemeClr val="accent2"/>
                  </a:gs>
                </a:gsLst>
                <a:lin ang="5400000" scaled="1"/>
              </a:gradFill>
              <a:ln w="9525">
                <a:noFill/>
                <a:round/>
                <a:headEnd/>
                <a:tailEnd/>
              </a:ln>
            </p:spPr>
            <p:txBody>
              <a:bodyPr/>
              <a:lstStyle/>
              <a:p>
                <a:pPr>
                  <a:defRPr/>
                </a:pPr>
                <a:endParaRPr lang="en-US"/>
              </a:p>
            </p:txBody>
          </p:sp>
          <p:sp>
            <p:nvSpPr>
              <p:cNvPr id="48" name="Freeform 26"/>
              <p:cNvSpPr>
                <a:spLocks/>
              </p:cNvSpPr>
              <p:nvPr/>
            </p:nvSpPr>
            <p:spPr bwMode="hidden">
              <a:xfrm>
                <a:off x="2142" y="3852"/>
                <a:ext cx="892" cy="462"/>
              </a:xfrm>
              <a:custGeom>
                <a:avLst/>
                <a:gdLst/>
                <a:ahLst/>
                <a:cxnLst>
                  <a:cxn ang="0">
                    <a:pos x="23" y="276"/>
                  </a:cxn>
                  <a:cxn ang="0">
                    <a:pos x="29" y="222"/>
                  </a:cxn>
                  <a:cxn ang="0">
                    <a:pos x="59" y="174"/>
                  </a:cxn>
                  <a:cxn ang="0">
                    <a:pos x="95" y="132"/>
                  </a:cxn>
                  <a:cxn ang="0">
                    <a:pos x="149" y="96"/>
                  </a:cxn>
                  <a:cxn ang="0">
                    <a:pos x="209" y="60"/>
                  </a:cxn>
                  <a:cxn ang="0">
                    <a:pos x="281" y="36"/>
                  </a:cxn>
                  <a:cxn ang="0">
                    <a:pos x="364" y="24"/>
                  </a:cxn>
                  <a:cxn ang="0">
                    <a:pos x="448" y="18"/>
                  </a:cxn>
                  <a:cxn ang="0">
                    <a:pos x="532" y="24"/>
                  </a:cxn>
                  <a:cxn ang="0">
                    <a:pos x="609" y="36"/>
                  </a:cxn>
                  <a:cxn ang="0">
                    <a:pos x="681" y="60"/>
                  </a:cxn>
                  <a:cxn ang="0">
                    <a:pos x="741" y="96"/>
                  </a:cxn>
                  <a:cxn ang="0">
                    <a:pos x="795" y="132"/>
                  </a:cxn>
                  <a:cxn ang="0">
                    <a:pos x="831" y="174"/>
                  </a:cxn>
                  <a:cxn ang="0">
                    <a:pos x="861" y="222"/>
                  </a:cxn>
                  <a:cxn ang="0">
                    <a:pos x="867" y="276"/>
                  </a:cxn>
                  <a:cxn ang="0">
                    <a:pos x="855" y="330"/>
                  </a:cxn>
                  <a:cxn ang="0">
                    <a:pos x="831" y="378"/>
                  </a:cxn>
                  <a:cxn ang="0">
                    <a:pos x="783" y="426"/>
                  </a:cxn>
                  <a:cxn ang="0">
                    <a:pos x="723" y="462"/>
                  </a:cxn>
                  <a:cxn ang="0">
                    <a:pos x="765" y="462"/>
                  </a:cxn>
                  <a:cxn ang="0">
                    <a:pos x="819" y="426"/>
                  </a:cxn>
                  <a:cxn ang="0">
                    <a:pos x="855" y="378"/>
                  </a:cxn>
                  <a:cxn ang="0">
                    <a:pos x="884" y="330"/>
                  </a:cxn>
                  <a:cxn ang="0">
                    <a:pos x="890" y="276"/>
                  </a:cxn>
                  <a:cxn ang="0">
                    <a:pos x="884" y="222"/>
                  </a:cxn>
                  <a:cxn ang="0">
                    <a:pos x="855" y="168"/>
                  </a:cxn>
                  <a:cxn ang="0">
                    <a:pos x="813" y="120"/>
                  </a:cxn>
                  <a:cxn ang="0">
                    <a:pos x="759" y="84"/>
                  </a:cxn>
                  <a:cxn ang="0">
                    <a:pos x="693" y="48"/>
                  </a:cxn>
                  <a:cxn ang="0">
                    <a:pos x="621" y="24"/>
                  </a:cxn>
                  <a:cxn ang="0">
                    <a:pos x="538" y="6"/>
                  </a:cxn>
                  <a:cxn ang="0">
                    <a:pos x="448" y="0"/>
                  </a:cxn>
                  <a:cxn ang="0">
                    <a:pos x="358" y="6"/>
                  </a:cxn>
                  <a:cxn ang="0">
                    <a:pos x="275" y="24"/>
                  </a:cxn>
                  <a:cxn ang="0">
                    <a:pos x="197" y="48"/>
                  </a:cxn>
                  <a:cxn ang="0">
                    <a:pos x="131" y="84"/>
                  </a:cxn>
                  <a:cxn ang="0">
                    <a:pos x="77" y="120"/>
                  </a:cxn>
                  <a:cxn ang="0">
                    <a:pos x="35" y="168"/>
                  </a:cxn>
                  <a:cxn ang="0">
                    <a:pos x="12" y="222"/>
                  </a:cxn>
                  <a:cxn ang="0">
                    <a:pos x="0" y="276"/>
                  </a:cxn>
                  <a:cxn ang="0">
                    <a:pos x="6" y="330"/>
                  </a:cxn>
                  <a:cxn ang="0">
                    <a:pos x="35" y="378"/>
                  </a:cxn>
                  <a:cxn ang="0">
                    <a:pos x="71" y="426"/>
                  </a:cxn>
                  <a:cxn ang="0">
                    <a:pos x="125" y="462"/>
                  </a:cxn>
                  <a:cxn ang="0">
                    <a:pos x="167" y="462"/>
                  </a:cxn>
                  <a:cxn ang="0">
                    <a:pos x="107" y="426"/>
                  </a:cxn>
                  <a:cxn ang="0">
                    <a:pos x="59" y="378"/>
                  </a:cxn>
                  <a:cxn ang="0">
                    <a:pos x="35" y="330"/>
                  </a:cxn>
                  <a:cxn ang="0">
                    <a:pos x="23" y="276"/>
                  </a:cxn>
                  <a:cxn ang="0">
                    <a:pos x="23" y="276"/>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2"/>
                  </a:gs>
                  <a:gs pos="100000">
                    <a:schemeClr val="accent2">
                      <a:gamma/>
                      <a:shade val="84706"/>
                      <a:invGamma/>
                    </a:schemeClr>
                  </a:gs>
                </a:gsLst>
                <a:lin ang="2700000" scaled="1"/>
              </a:gradFill>
              <a:ln w="9525">
                <a:noFill/>
                <a:round/>
                <a:headEnd/>
                <a:tailEnd/>
              </a:ln>
            </p:spPr>
            <p:txBody>
              <a:bodyPr/>
              <a:lstStyle/>
              <a:p>
                <a:pPr>
                  <a:defRPr/>
                </a:pPr>
                <a:endParaRPr lang="en-US"/>
              </a:p>
            </p:txBody>
          </p:sp>
          <p:sp>
            <p:nvSpPr>
              <p:cNvPr id="49" name="Freeform 27"/>
              <p:cNvSpPr>
                <a:spLocks/>
              </p:cNvSpPr>
              <p:nvPr/>
            </p:nvSpPr>
            <p:spPr bwMode="hidden">
              <a:xfrm>
                <a:off x="2082" y="3828"/>
                <a:ext cx="407" cy="486"/>
              </a:xfrm>
              <a:custGeom>
                <a:avLst/>
                <a:gdLst/>
                <a:ahLst/>
                <a:cxnLst>
                  <a:cxn ang="0">
                    <a:pos x="18" y="300"/>
                  </a:cxn>
                  <a:cxn ang="0">
                    <a:pos x="24" y="246"/>
                  </a:cxn>
                  <a:cxn ang="0">
                    <a:pos x="48" y="198"/>
                  </a:cxn>
                  <a:cxn ang="0">
                    <a:pos x="83" y="150"/>
                  </a:cxn>
                  <a:cxn ang="0">
                    <a:pos x="131" y="108"/>
                  </a:cxn>
                  <a:cxn ang="0">
                    <a:pos x="185" y="72"/>
                  </a:cxn>
                  <a:cxn ang="0">
                    <a:pos x="251" y="42"/>
                  </a:cxn>
                  <a:cxn ang="0">
                    <a:pos x="329" y="24"/>
                  </a:cxn>
                  <a:cxn ang="0">
                    <a:pos x="406" y="6"/>
                  </a:cxn>
                  <a:cxn ang="0">
                    <a:pos x="406" y="0"/>
                  </a:cxn>
                  <a:cxn ang="0">
                    <a:pos x="323" y="12"/>
                  </a:cxn>
                  <a:cxn ang="0">
                    <a:pos x="245" y="36"/>
                  </a:cxn>
                  <a:cxn ang="0">
                    <a:pos x="179" y="66"/>
                  </a:cxn>
                  <a:cxn ang="0">
                    <a:pos x="119" y="102"/>
                  </a:cxn>
                  <a:cxn ang="0">
                    <a:pos x="72" y="144"/>
                  </a:cxn>
                  <a:cxn ang="0">
                    <a:pos x="30" y="192"/>
                  </a:cxn>
                  <a:cxn ang="0">
                    <a:pos x="6" y="246"/>
                  </a:cxn>
                  <a:cxn ang="0">
                    <a:pos x="0" y="300"/>
                  </a:cxn>
                  <a:cxn ang="0">
                    <a:pos x="6" y="348"/>
                  </a:cxn>
                  <a:cxn ang="0">
                    <a:pos x="30" y="396"/>
                  </a:cxn>
                  <a:cxn ang="0">
                    <a:pos x="66" y="444"/>
                  </a:cxn>
                  <a:cxn ang="0">
                    <a:pos x="107" y="486"/>
                  </a:cxn>
                  <a:cxn ang="0">
                    <a:pos x="131" y="486"/>
                  </a:cxn>
                  <a:cxn ang="0">
                    <a:pos x="83" y="450"/>
                  </a:cxn>
                  <a:cxn ang="0">
                    <a:pos x="48" y="402"/>
                  </a:cxn>
                  <a:cxn ang="0">
                    <a:pos x="24" y="354"/>
                  </a:cxn>
                  <a:cxn ang="0">
                    <a:pos x="18" y="300"/>
                  </a:cxn>
                  <a:cxn ang="0">
                    <a:pos x="18" y="300"/>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2"/>
                  </a:gs>
                  <a:gs pos="100000">
                    <a:schemeClr val="accent2">
                      <a:gamma/>
                      <a:shade val="90980"/>
                      <a:invGamma/>
                    </a:schemeClr>
                  </a:gs>
                </a:gsLst>
                <a:lin ang="0" scaled="1"/>
              </a:gradFill>
              <a:ln w="9525">
                <a:noFill/>
                <a:round/>
                <a:headEnd/>
                <a:tailEnd/>
              </a:ln>
            </p:spPr>
            <p:txBody>
              <a:bodyPr/>
              <a:lstStyle/>
              <a:p>
                <a:pPr>
                  <a:defRPr/>
                </a:pPr>
                <a:endParaRPr lang="en-US"/>
              </a:p>
            </p:txBody>
          </p:sp>
          <p:sp>
            <p:nvSpPr>
              <p:cNvPr id="50" name="Freeform 28"/>
              <p:cNvSpPr>
                <a:spLocks/>
              </p:cNvSpPr>
              <p:nvPr/>
            </p:nvSpPr>
            <p:spPr bwMode="hidden">
              <a:xfrm>
                <a:off x="2987" y="4044"/>
                <a:ext cx="108" cy="252"/>
              </a:xfrm>
              <a:custGeom>
                <a:avLst/>
                <a:gdLst/>
                <a:ahLst/>
                <a:cxnLst>
                  <a:cxn ang="0">
                    <a:pos x="89" y="84"/>
                  </a:cxn>
                  <a:cxn ang="0">
                    <a:pos x="83" y="132"/>
                  </a:cxn>
                  <a:cxn ang="0">
                    <a:pos x="65" y="174"/>
                  </a:cxn>
                  <a:cxn ang="0">
                    <a:pos x="36" y="216"/>
                  </a:cxn>
                  <a:cxn ang="0">
                    <a:pos x="0" y="252"/>
                  </a:cxn>
                  <a:cxn ang="0">
                    <a:pos x="18" y="252"/>
                  </a:cxn>
                  <a:cxn ang="0">
                    <a:pos x="53" y="216"/>
                  </a:cxn>
                  <a:cxn ang="0">
                    <a:pos x="83" y="174"/>
                  </a:cxn>
                  <a:cxn ang="0">
                    <a:pos x="101" y="132"/>
                  </a:cxn>
                  <a:cxn ang="0">
                    <a:pos x="107" y="84"/>
                  </a:cxn>
                  <a:cxn ang="0">
                    <a:pos x="101" y="42"/>
                  </a:cxn>
                  <a:cxn ang="0">
                    <a:pos x="89" y="0"/>
                  </a:cxn>
                  <a:cxn ang="0">
                    <a:pos x="65" y="0"/>
                  </a:cxn>
                  <a:cxn ang="0">
                    <a:pos x="83" y="42"/>
                  </a:cxn>
                  <a:cxn ang="0">
                    <a:pos x="89" y="84"/>
                  </a:cxn>
                  <a:cxn ang="0">
                    <a:pos x="89" y="84"/>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2"/>
                  </a:gs>
                  <a:gs pos="100000">
                    <a:schemeClr val="accent2">
                      <a:gamma/>
                      <a:shade val="81961"/>
                      <a:invGamma/>
                    </a:schemeClr>
                  </a:gs>
                </a:gsLst>
                <a:lin ang="5400000" scaled="1"/>
              </a:gradFill>
              <a:ln w="9525">
                <a:noFill/>
                <a:round/>
                <a:headEnd/>
                <a:tailEnd/>
              </a:ln>
            </p:spPr>
            <p:txBody>
              <a:bodyPr/>
              <a:lstStyle/>
              <a:p>
                <a:pPr>
                  <a:defRPr/>
                </a:pPr>
                <a:endParaRPr lang="en-US"/>
              </a:p>
            </p:txBody>
          </p:sp>
          <p:sp>
            <p:nvSpPr>
              <p:cNvPr id="51" name="Freeform 29"/>
              <p:cNvSpPr>
                <a:spLocks/>
              </p:cNvSpPr>
              <p:nvPr/>
            </p:nvSpPr>
            <p:spPr bwMode="hidden">
              <a:xfrm>
                <a:off x="2068" y="3685"/>
                <a:ext cx="835" cy="150"/>
              </a:xfrm>
              <a:custGeom>
                <a:avLst/>
                <a:gdLst/>
                <a:ahLst/>
                <a:cxnLst>
                  <a:cxn ang="0">
                    <a:pos x="518" y="18"/>
                  </a:cxn>
                  <a:cxn ang="0">
                    <a:pos x="597" y="24"/>
                  </a:cxn>
                  <a:cxn ang="0">
                    <a:pos x="682" y="30"/>
                  </a:cxn>
                  <a:cxn ang="0">
                    <a:pos x="755" y="42"/>
                  </a:cxn>
                  <a:cxn ang="0">
                    <a:pos x="828" y="60"/>
                  </a:cxn>
                  <a:cxn ang="0">
                    <a:pos x="835" y="42"/>
                  </a:cxn>
                  <a:cxn ang="0">
                    <a:pos x="761" y="24"/>
                  </a:cxn>
                  <a:cxn ang="0">
                    <a:pos x="688" y="12"/>
                  </a:cxn>
                  <a:cxn ang="0">
                    <a:pos x="603" y="6"/>
                  </a:cxn>
                  <a:cxn ang="0">
                    <a:pos x="518" y="0"/>
                  </a:cxn>
                  <a:cxn ang="0">
                    <a:pos x="372" y="12"/>
                  </a:cxn>
                  <a:cxn ang="0">
                    <a:pos x="232" y="36"/>
                  </a:cxn>
                  <a:cxn ang="0">
                    <a:pos x="110" y="78"/>
                  </a:cxn>
                  <a:cxn ang="0">
                    <a:pos x="0" y="132"/>
                  </a:cxn>
                  <a:cxn ang="0">
                    <a:pos x="19" y="150"/>
                  </a:cxn>
                  <a:cxn ang="0">
                    <a:pos x="122" y="96"/>
                  </a:cxn>
                  <a:cxn ang="0">
                    <a:pos x="244" y="54"/>
                  </a:cxn>
                  <a:cxn ang="0">
                    <a:pos x="378" y="30"/>
                  </a:cxn>
                  <a:cxn ang="0">
                    <a:pos x="518" y="18"/>
                  </a:cxn>
                  <a:cxn ang="0">
                    <a:pos x="518" y="18"/>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lnTo>
                      <a:pt x="518" y="18"/>
                    </a:lnTo>
                    <a:close/>
                  </a:path>
                </a:pathLst>
              </a:custGeom>
              <a:solidFill>
                <a:schemeClr val="accent2"/>
              </a:solidFill>
              <a:ln w="9525">
                <a:noFill/>
                <a:round/>
                <a:headEnd/>
                <a:tailEnd/>
              </a:ln>
            </p:spPr>
            <p:txBody>
              <a:bodyPr/>
              <a:lstStyle/>
              <a:p>
                <a:pPr>
                  <a:defRPr/>
                </a:pPr>
                <a:endParaRPr lang="en-US"/>
              </a:p>
            </p:txBody>
          </p:sp>
          <p:sp>
            <p:nvSpPr>
              <p:cNvPr id="52" name="Freeform 30"/>
              <p:cNvSpPr>
                <a:spLocks/>
              </p:cNvSpPr>
              <p:nvPr/>
            </p:nvSpPr>
            <p:spPr bwMode="hidden">
              <a:xfrm>
                <a:off x="1867" y="3853"/>
                <a:ext cx="171" cy="461"/>
              </a:xfrm>
              <a:custGeom>
                <a:avLst/>
                <a:gdLst/>
                <a:ahLst/>
                <a:cxnLst>
                  <a:cxn ang="0">
                    <a:pos x="31" y="263"/>
                  </a:cxn>
                  <a:cxn ang="0">
                    <a:pos x="43" y="191"/>
                  </a:cxn>
                  <a:cxn ang="0">
                    <a:pos x="67" y="131"/>
                  </a:cxn>
                  <a:cxn ang="0">
                    <a:pos x="116" y="72"/>
                  </a:cxn>
                  <a:cxn ang="0">
                    <a:pos x="171" y="18"/>
                  </a:cxn>
                  <a:cxn ang="0">
                    <a:pos x="153" y="0"/>
                  </a:cxn>
                  <a:cxn ang="0">
                    <a:pos x="86" y="60"/>
                  </a:cxn>
                  <a:cxn ang="0">
                    <a:pos x="43" y="120"/>
                  </a:cxn>
                  <a:cxn ang="0">
                    <a:pos x="13" y="191"/>
                  </a:cxn>
                  <a:cxn ang="0">
                    <a:pos x="0" y="263"/>
                  </a:cxn>
                  <a:cxn ang="0">
                    <a:pos x="6" y="317"/>
                  </a:cxn>
                  <a:cxn ang="0">
                    <a:pos x="25" y="365"/>
                  </a:cxn>
                  <a:cxn ang="0">
                    <a:pos x="49" y="413"/>
                  </a:cxn>
                  <a:cxn ang="0">
                    <a:pos x="86" y="461"/>
                  </a:cxn>
                  <a:cxn ang="0">
                    <a:pos x="122" y="461"/>
                  </a:cxn>
                  <a:cxn ang="0">
                    <a:pos x="86" y="413"/>
                  </a:cxn>
                  <a:cxn ang="0">
                    <a:pos x="55" y="365"/>
                  </a:cxn>
                  <a:cxn ang="0">
                    <a:pos x="37" y="317"/>
                  </a:cxn>
                  <a:cxn ang="0">
                    <a:pos x="31" y="263"/>
                  </a:cxn>
                  <a:cxn ang="0">
                    <a:pos x="31" y="263"/>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lnTo>
                      <a:pt x="31" y="263"/>
                    </a:lnTo>
                    <a:close/>
                  </a:path>
                </a:pathLst>
              </a:custGeom>
              <a:solidFill>
                <a:schemeClr val="accent2"/>
              </a:solidFill>
              <a:ln w="9525">
                <a:noFill/>
                <a:round/>
                <a:headEnd/>
                <a:tailEnd/>
              </a:ln>
            </p:spPr>
            <p:txBody>
              <a:bodyPr/>
              <a:lstStyle/>
              <a:p>
                <a:pPr>
                  <a:defRPr/>
                </a:pPr>
                <a:endParaRPr lang="en-US"/>
              </a:p>
            </p:txBody>
          </p:sp>
          <p:sp>
            <p:nvSpPr>
              <p:cNvPr id="53" name="Freeform 31"/>
              <p:cNvSpPr>
                <a:spLocks/>
              </p:cNvSpPr>
              <p:nvPr/>
            </p:nvSpPr>
            <p:spPr bwMode="hidden">
              <a:xfrm>
                <a:off x="2951" y="3751"/>
                <a:ext cx="360" cy="563"/>
              </a:xfrm>
              <a:custGeom>
                <a:avLst/>
                <a:gdLst/>
                <a:ahLst/>
                <a:cxnLst>
                  <a:cxn ang="0">
                    <a:pos x="360" y="365"/>
                  </a:cxn>
                  <a:cxn ang="0">
                    <a:pos x="353" y="305"/>
                  </a:cxn>
                  <a:cxn ang="0">
                    <a:pos x="335" y="251"/>
                  </a:cxn>
                  <a:cxn ang="0">
                    <a:pos x="305" y="204"/>
                  </a:cxn>
                  <a:cxn ang="0">
                    <a:pos x="262" y="156"/>
                  </a:cxn>
                  <a:cxn ang="0">
                    <a:pos x="213" y="108"/>
                  </a:cxn>
                  <a:cxn ang="0">
                    <a:pos x="159" y="66"/>
                  </a:cxn>
                  <a:cxn ang="0">
                    <a:pos x="92" y="30"/>
                  </a:cxn>
                  <a:cxn ang="0">
                    <a:pos x="19" y="0"/>
                  </a:cxn>
                  <a:cxn ang="0">
                    <a:pos x="0" y="12"/>
                  </a:cxn>
                  <a:cxn ang="0">
                    <a:pos x="67" y="42"/>
                  </a:cxn>
                  <a:cxn ang="0">
                    <a:pos x="134" y="78"/>
                  </a:cxn>
                  <a:cxn ang="0">
                    <a:pos x="189" y="114"/>
                  </a:cxn>
                  <a:cxn ang="0">
                    <a:pos x="238" y="162"/>
                  </a:cxn>
                  <a:cxn ang="0">
                    <a:pos x="274" y="210"/>
                  </a:cxn>
                  <a:cxn ang="0">
                    <a:pos x="299" y="257"/>
                  </a:cxn>
                  <a:cxn ang="0">
                    <a:pos x="317" y="311"/>
                  </a:cxn>
                  <a:cxn ang="0">
                    <a:pos x="323" y="365"/>
                  </a:cxn>
                  <a:cxn ang="0">
                    <a:pos x="317" y="419"/>
                  </a:cxn>
                  <a:cxn ang="0">
                    <a:pos x="299" y="467"/>
                  </a:cxn>
                  <a:cxn ang="0">
                    <a:pos x="274" y="515"/>
                  </a:cxn>
                  <a:cxn ang="0">
                    <a:pos x="238" y="563"/>
                  </a:cxn>
                  <a:cxn ang="0">
                    <a:pos x="268" y="563"/>
                  </a:cxn>
                  <a:cxn ang="0">
                    <a:pos x="311" y="515"/>
                  </a:cxn>
                  <a:cxn ang="0">
                    <a:pos x="335" y="467"/>
                  </a:cxn>
                  <a:cxn ang="0">
                    <a:pos x="353" y="419"/>
                  </a:cxn>
                  <a:cxn ang="0">
                    <a:pos x="360" y="365"/>
                  </a:cxn>
                  <a:cxn ang="0">
                    <a:pos x="360" y="36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a:defRPr/>
                </a:pPr>
                <a:endParaRPr lang="en-US"/>
              </a:p>
            </p:txBody>
          </p:sp>
          <p:sp>
            <p:nvSpPr>
              <p:cNvPr id="54" name="Freeform 32"/>
              <p:cNvSpPr>
                <a:spLocks/>
              </p:cNvSpPr>
              <p:nvPr/>
            </p:nvSpPr>
            <p:spPr bwMode="hidden">
              <a:xfrm>
                <a:off x="2318" y="3631"/>
                <a:ext cx="1078" cy="425"/>
              </a:xfrm>
              <a:custGeom>
                <a:avLst/>
                <a:gdLst/>
                <a:ahLst/>
                <a:cxnLst>
                  <a:cxn ang="0">
                    <a:pos x="1053" y="425"/>
                  </a:cxn>
                  <a:cxn ang="0">
                    <a:pos x="1078" y="419"/>
                  </a:cxn>
                  <a:cxn ang="0">
                    <a:pos x="1066" y="377"/>
                  </a:cxn>
                  <a:cxn ang="0">
                    <a:pos x="1047" y="336"/>
                  </a:cxn>
                  <a:cxn ang="0">
                    <a:pos x="986" y="252"/>
                  </a:cxn>
                  <a:cxn ang="0">
                    <a:pos x="907" y="180"/>
                  </a:cxn>
                  <a:cxn ang="0">
                    <a:pos x="810" y="120"/>
                  </a:cxn>
                  <a:cxn ang="0">
                    <a:pos x="694" y="72"/>
                  </a:cxn>
                  <a:cxn ang="0">
                    <a:pos x="560" y="30"/>
                  </a:cxn>
                  <a:cxn ang="0">
                    <a:pos x="420" y="6"/>
                  </a:cxn>
                  <a:cxn ang="0">
                    <a:pos x="268" y="0"/>
                  </a:cxn>
                  <a:cxn ang="0">
                    <a:pos x="134" y="6"/>
                  </a:cxn>
                  <a:cxn ang="0">
                    <a:pos x="0" y="24"/>
                  </a:cxn>
                  <a:cxn ang="0">
                    <a:pos x="12" y="36"/>
                  </a:cxn>
                  <a:cxn ang="0">
                    <a:pos x="134" y="18"/>
                  </a:cxn>
                  <a:cxn ang="0">
                    <a:pos x="268" y="12"/>
                  </a:cxn>
                  <a:cxn ang="0">
                    <a:pos x="420" y="18"/>
                  </a:cxn>
                  <a:cxn ang="0">
                    <a:pos x="554" y="42"/>
                  </a:cxn>
                  <a:cxn ang="0">
                    <a:pos x="682" y="84"/>
                  </a:cxn>
                  <a:cxn ang="0">
                    <a:pos x="798" y="132"/>
                  </a:cxn>
                  <a:cxn ang="0">
                    <a:pos x="895" y="192"/>
                  </a:cxn>
                  <a:cxn ang="0">
                    <a:pos x="968" y="264"/>
                  </a:cxn>
                  <a:cxn ang="0">
                    <a:pos x="999" y="300"/>
                  </a:cxn>
                  <a:cxn ang="0">
                    <a:pos x="1023" y="342"/>
                  </a:cxn>
                  <a:cxn ang="0">
                    <a:pos x="1041" y="383"/>
                  </a:cxn>
                  <a:cxn ang="0">
                    <a:pos x="1053" y="425"/>
                  </a:cxn>
                  <a:cxn ang="0">
                    <a:pos x="1053" y="425"/>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a:defRPr/>
                </a:pPr>
                <a:endParaRPr lang="en-US"/>
              </a:p>
            </p:txBody>
          </p:sp>
          <p:sp>
            <p:nvSpPr>
              <p:cNvPr id="55" name="Freeform 33"/>
              <p:cNvSpPr>
                <a:spLocks/>
              </p:cNvSpPr>
              <p:nvPr/>
            </p:nvSpPr>
            <p:spPr bwMode="hidden">
              <a:xfrm>
                <a:off x="3304" y="4080"/>
                <a:ext cx="98" cy="234"/>
              </a:xfrm>
              <a:custGeom>
                <a:avLst/>
                <a:gdLst/>
                <a:ahLst/>
                <a:cxnLst>
                  <a:cxn ang="0">
                    <a:pos x="0" y="234"/>
                  </a:cxn>
                  <a:cxn ang="0">
                    <a:pos x="25" y="234"/>
                  </a:cxn>
                  <a:cxn ang="0">
                    <a:pos x="55" y="186"/>
                  </a:cxn>
                  <a:cxn ang="0">
                    <a:pos x="80" y="138"/>
                  </a:cxn>
                  <a:cxn ang="0">
                    <a:pos x="92" y="90"/>
                  </a:cxn>
                  <a:cxn ang="0">
                    <a:pos x="98" y="36"/>
                  </a:cxn>
                  <a:cxn ang="0">
                    <a:pos x="98" y="0"/>
                  </a:cxn>
                  <a:cxn ang="0">
                    <a:pos x="74" y="0"/>
                  </a:cxn>
                  <a:cxn ang="0">
                    <a:pos x="74" y="36"/>
                  </a:cxn>
                  <a:cxn ang="0">
                    <a:pos x="67" y="90"/>
                  </a:cxn>
                  <a:cxn ang="0">
                    <a:pos x="55" y="138"/>
                  </a:cxn>
                  <a:cxn ang="0">
                    <a:pos x="31" y="186"/>
                  </a:cxn>
                  <a:cxn ang="0">
                    <a:pos x="0" y="234"/>
                  </a:cxn>
                  <a:cxn ang="0">
                    <a:pos x="0" y="234"/>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a:defRPr/>
                </a:pPr>
                <a:endParaRPr lang="en-US"/>
              </a:p>
            </p:txBody>
          </p:sp>
          <p:sp>
            <p:nvSpPr>
              <p:cNvPr id="56" name="Freeform 34"/>
              <p:cNvSpPr>
                <a:spLocks/>
              </p:cNvSpPr>
              <p:nvPr/>
            </p:nvSpPr>
            <p:spPr bwMode="hidden">
              <a:xfrm>
                <a:off x="1776" y="3673"/>
                <a:ext cx="481" cy="641"/>
              </a:xfrm>
              <a:custGeom>
                <a:avLst/>
                <a:gdLst/>
                <a:ahLst/>
                <a:cxnLst>
                  <a:cxn ang="0">
                    <a:pos x="18" y="443"/>
                  </a:cxn>
                  <a:cxn ang="0">
                    <a:pos x="24" y="371"/>
                  </a:cxn>
                  <a:cxn ang="0">
                    <a:pos x="55" y="305"/>
                  </a:cxn>
                  <a:cxn ang="0">
                    <a:pos x="91" y="246"/>
                  </a:cxn>
                  <a:cxn ang="0">
                    <a:pos x="146" y="186"/>
                  </a:cxn>
                  <a:cxn ang="0">
                    <a:pos x="213" y="132"/>
                  </a:cxn>
                  <a:cxn ang="0">
                    <a:pos x="292" y="84"/>
                  </a:cxn>
                  <a:cxn ang="0">
                    <a:pos x="384" y="48"/>
                  </a:cxn>
                  <a:cxn ang="0">
                    <a:pos x="481" y="12"/>
                  </a:cxn>
                  <a:cxn ang="0">
                    <a:pos x="457" y="0"/>
                  </a:cxn>
                  <a:cxn ang="0">
                    <a:pos x="359" y="36"/>
                  </a:cxn>
                  <a:cxn ang="0">
                    <a:pos x="274" y="78"/>
                  </a:cxn>
                  <a:cxn ang="0">
                    <a:pos x="195" y="126"/>
                  </a:cxn>
                  <a:cxn ang="0">
                    <a:pos x="128" y="180"/>
                  </a:cxn>
                  <a:cxn ang="0">
                    <a:pos x="73" y="240"/>
                  </a:cxn>
                  <a:cxn ang="0">
                    <a:pos x="37" y="305"/>
                  </a:cxn>
                  <a:cxn ang="0">
                    <a:pos x="6" y="371"/>
                  </a:cxn>
                  <a:cxn ang="0">
                    <a:pos x="0" y="443"/>
                  </a:cxn>
                  <a:cxn ang="0">
                    <a:pos x="6" y="497"/>
                  </a:cxn>
                  <a:cxn ang="0">
                    <a:pos x="18" y="545"/>
                  </a:cxn>
                  <a:cxn ang="0">
                    <a:pos x="43" y="593"/>
                  </a:cxn>
                  <a:cxn ang="0">
                    <a:pos x="73" y="641"/>
                  </a:cxn>
                  <a:cxn ang="0">
                    <a:pos x="97" y="641"/>
                  </a:cxn>
                  <a:cxn ang="0">
                    <a:pos x="67" y="593"/>
                  </a:cxn>
                  <a:cxn ang="0">
                    <a:pos x="43" y="545"/>
                  </a:cxn>
                  <a:cxn ang="0">
                    <a:pos x="24" y="497"/>
                  </a:cxn>
                  <a:cxn ang="0">
                    <a:pos x="18" y="443"/>
                  </a:cxn>
                  <a:cxn ang="0">
                    <a:pos x="18" y="443"/>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lnTo>
                      <a:pt x="18" y="443"/>
                    </a:lnTo>
                    <a:close/>
                  </a:path>
                </a:pathLst>
              </a:custGeom>
              <a:solidFill>
                <a:schemeClr val="accent2"/>
              </a:solidFill>
              <a:ln w="9525">
                <a:noFill/>
                <a:round/>
                <a:headEnd/>
                <a:tailEnd/>
              </a:ln>
            </p:spPr>
            <p:txBody>
              <a:bodyPr/>
              <a:lstStyle/>
              <a:p>
                <a:pPr>
                  <a:defRPr/>
                </a:pPr>
                <a:endParaRPr lang="en-US"/>
              </a:p>
            </p:txBody>
          </p:sp>
        </p:grpSp>
        <p:grpSp>
          <p:nvGrpSpPr>
            <p:cNvPr id="8" name="Group 35"/>
            <p:cNvGrpSpPr>
              <a:grpSpLocks/>
            </p:cNvGrpSpPr>
            <p:nvPr userDrawn="1"/>
          </p:nvGrpSpPr>
          <p:grpSpPr bwMode="auto">
            <a:xfrm>
              <a:off x="4128" y="3360"/>
              <a:ext cx="1351" cy="821"/>
              <a:chOff x="4128" y="3360"/>
              <a:chExt cx="1351" cy="821"/>
            </a:xfrm>
          </p:grpSpPr>
          <p:sp>
            <p:nvSpPr>
              <p:cNvPr id="22" name="Freeform 36"/>
              <p:cNvSpPr>
                <a:spLocks noEditPoints="1"/>
              </p:cNvSpPr>
              <p:nvPr/>
            </p:nvSpPr>
            <p:spPr bwMode="hidden">
              <a:xfrm>
                <a:off x="4200" y="3402"/>
                <a:ext cx="1201" cy="731"/>
              </a:xfrm>
              <a:custGeom>
                <a:avLst/>
                <a:gdLst/>
                <a:ahLst/>
                <a:cxnLst>
                  <a:cxn ang="0">
                    <a:pos x="484" y="6"/>
                  </a:cxn>
                  <a:cxn ang="0">
                    <a:pos x="263" y="60"/>
                  </a:cxn>
                  <a:cxn ang="0">
                    <a:pos x="101" y="162"/>
                  </a:cxn>
                  <a:cxn ang="0">
                    <a:pos x="12" y="294"/>
                  </a:cxn>
                  <a:cxn ang="0">
                    <a:pos x="0" y="366"/>
                  </a:cxn>
                  <a:cxn ang="0">
                    <a:pos x="12" y="437"/>
                  </a:cxn>
                  <a:cxn ang="0">
                    <a:pos x="101" y="569"/>
                  </a:cxn>
                  <a:cxn ang="0">
                    <a:pos x="263" y="671"/>
                  </a:cxn>
                  <a:cxn ang="0">
                    <a:pos x="484" y="725"/>
                  </a:cxn>
                  <a:cxn ang="0">
                    <a:pos x="723" y="725"/>
                  </a:cxn>
                  <a:cxn ang="0">
                    <a:pos x="938" y="671"/>
                  </a:cxn>
                  <a:cxn ang="0">
                    <a:pos x="1100" y="569"/>
                  </a:cxn>
                  <a:cxn ang="0">
                    <a:pos x="1189" y="437"/>
                  </a:cxn>
                  <a:cxn ang="0">
                    <a:pos x="1201" y="366"/>
                  </a:cxn>
                  <a:cxn ang="0">
                    <a:pos x="1189" y="294"/>
                  </a:cxn>
                  <a:cxn ang="0">
                    <a:pos x="1100" y="162"/>
                  </a:cxn>
                  <a:cxn ang="0">
                    <a:pos x="938" y="60"/>
                  </a:cxn>
                  <a:cxn ang="0">
                    <a:pos x="723" y="6"/>
                  </a:cxn>
                  <a:cxn ang="0">
                    <a:pos x="604" y="0"/>
                  </a:cxn>
                  <a:cxn ang="0">
                    <a:pos x="490" y="701"/>
                  </a:cxn>
                  <a:cxn ang="0">
                    <a:pos x="287" y="647"/>
                  </a:cxn>
                  <a:cxn ang="0">
                    <a:pos x="131" y="557"/>
                  </a:cxn>
                  <a:cxn ang="0">
                    <a:pos x="48" y="437"/>
                  </a:cxn>
                  <a:cxn ang="0">
                    <a:pos x="36" y="366"/>
                  </a:cxn>
                  <a:cxn ang="0">
                    <a:pos x="48" y="300"/>
                  </a:cxn>
                  <a:cxn ang="0">
                    <a:pos x="131" y="174"/>
                  </a:cxn>
                  <a:cxn ang="0">
                    <a:pos x="287" y="84"/>
                  </a:cxn>
                  <a:cxn ang="0">
                    <a:pos x="490" y="30"/>
                  </a:cxn>
                  <a:cxn ang="0">
                    <a:pos x="717" y="30"/>
                  </a:cxn>
                  <a:cxn ang="0">
                    <a:pos x="920" y="84"/>
                  </a:cxn>
                  <a:cxn ang="0">
                    <a:pos x="1070" y="174"/>
                  </a:cxn>
                  <a:cxn ang="0">
                    <a:pos x="1153" y="300"/>
                  </a:cxn>
                  <a:cxn ang="0">
                    <a:pos x="1153" y="437"/>
                  </a:cxn>
                  <a:cxn ang="0">
                    <a:pos x="1070" y="557"/>
                  </a:cxn>
                  <a:cxn ang="0">
                    <a:pos x="920" y="647"/>
                  </a:cxn>
                  <a:cxn ang="0">
                    <a:pos x="717" y="701"/>
                  </a:cxn>
                  <a:cxn ang="0">
                    <a:pos x="604" y="707"/>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a:defRPr/>
                </a:pPr>
                <a:endParaRPr lang="en-US"/>
              </a:p>
            </p:txBody>
          </p:sp>
          <p:sp>
            <p:nvSpPr>
              <p:cNvPr id="23" name="Freeform 37"/>
              <p:cNvSpPr>
                <a:spLocks/>
              </p:cNvSpPr>
              <p:nvPr/>
            </p:nvSpPr>
            <p:spPr bwMode="hidden">
              <a:xfrm>
                <a:off x="4128" y="3366"/>
                <a:ext cx="544" cy="737"/>
              </a:xfrm>
              <a:custGeom>
                <a:avLst/>
                <a:gdLst/>
                <a:ahLst/>
                <a:cxnLst>
                  <a:cxn ang="0">
                    <a:pos x="24" y="402"/>
                  </a:cxn>
                  <a:cxn ang="0">
                    <a:pos x="36" y="330"/>
                  </a:cxn>
                  <a:cxn ang="0">
                    <a:pos x="66" y="264"/>
                  </a:cxn>
                  <a:cxn ang="0">
                    <a:pos x="108" y="204"/>
                  </a:cxn>
                  <a:cxn ang="0">
                    <a:pos x="173" y="150"/>
                  </a:cxn>
                  <a:cxn ang="0">
                    <a:pos x="251" y="102"/>
                  </a:cxn>
                  <a:cxn ang="0">
                    <a:pos x="335" y="60"/>
                  </a:cxn>
                  <a:cxn ang="0">
                    <a:pos x="436" y="30"/>
                  </a:cxn>
                  <a:cxn ang="0">
                    <a:pos x="544" y="12"/>
                  </a:cxn>
                  <a:cxn ang="0">
                    <a:pos x="544" y="0"/>
                  </a:cxn>
                  <a:cxn ang="0">
                    <a:pos x="430" y="18"/>
                  </a:cxn>
                  <a:cxn ang="0">
                    <a:pos x="329" y="48"/>
                  </a:cxn>
                  <a:cxn ang="0">
                    <a:pos x="233" y="90"/>
                  </a:cxn>
                  <a:cxn ang="0">
                    <a:pos x="155" y="138"/>
                  </a:cxn>
                  <a:cxn ang="0">
                    <a:pos x="90" y="198"/>
                  </a:cxn>
                  <a:cxn ang="0">
                    <a:pos x="42" y="258"/>
                  </a:cxn>
                  <a:cxn ang="0">
                    <a:pos x="12" y="330"/>
                  </a:cxn>
                  <a:cxn ang="0">
                    <a:pos x="0" y="402"/>
                  </a:cxn>
                  <a:cxn ang="0">
                    <a:pos x="6" y="455"/>
                  </a:cxn>
                  <a:cxn ang="0">
                    <a:pos x="18" y="503"/>
                  </a:cxn>
                  <a:cxn ang="0">
                    <a:pos x="42" y="545"/>
                  </a:cxn>
                  <a:cxn ang="0">
                    <a:pos x="78" y="593"/>
                  </a:cxn>
                  <a:cxn ang="0">
                    <a:pos x="114" y="635"/>
                  </a:cxn>
                  <a:cxn ang="0">
                    <a:pos x="161" y="671"/>
                  </a:cxn>
                  <a:cxn ang="0">
                    <a:pos x="221" y="707"/>
                  </a:cxn>
                  <a:cxn ang="0">
                    <a:pos x="281" y="737"/>
                  </a:cxn>
                  <a:cxn ang="0">
                    <a:pos x="323" y="737"/>
                  </a:cxn>
                  <a:cxn ang="0">
                    <a:pos x="257" y="707"/>
                  </a:cxn>
                  <a:cxn ang="0">
                    <a:pos x="203" y="671"/>
                  </a:cxn>
                  <a:cxn ang="0">
                    <a:pos x="149" y="635"/>
                  </a:cxn>
                  <a:cxn ang="0">
                    <a:pos x="108" y="593"/>
                  </a:cxn>
                  <a:cxn ang="0">
                    <a:pos x="72" y="551"/>
                  </a:cxn>
                  <a:cxn ang="0">
                    <a:pos x="48" y="503"/>
                  </a:cxn>
                  <a:cxn ang="0">
                    <a:pos x="30" y="455"/>
                  </a:cxn>
                  <a:cxn ang="0">
                    <a:pos x="24" y="402"/>
                  </a:cxn>
                  <a:cxn ang="0">
                    <a:pos x="24" y="402"/>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a:defRPr/>
                </a:pPr>
                <a:endParaRPr lang="en-US"/>
              </a:p>
            </p:txBody>
          </p:sp>
          <p:sp>
            <p:nvSpPr>
              <p:cNvPr id="24" name="Freeform 38"/>
              <p:cNvSpPr>
                <a:spLocks/>
              </p:cNvSpPr>
              <p:nvPr/>
            </p:nvSpPr>
            <p:spPr bwMode="hidden">
              <a:xfrm>
                <a:off x="4792" y="3360"/>
                <a:ext cx="609" cy="252"/>
              </a:xfrm>
              <a:custGeom>
                <a:avLst/>
                <a:gdLst/>
                <a:ahLst/>
                <a:cxnLst>
                  <a:cxn ang="0">
                    <a:pos x="12" y="12"/>
                  </a:cxn>
                  <a:cxn ang="0">
                    <a:pos x="113" y="18"/>
                  </a:cxn>
                  <a:cxn ang="0">
                    <a:pos x="203" y="30"/>
                  </a:cxn>
                  <a:cxn ang="0">
                    <a:pos x="292" y="48"/>
                  </a:cxn>
                  <a:cxn ang="0">
                    <a:pos x="376" y="78"/>
                  </a:cxn>
                  <a:cxn ang="0">
                    <a:pos x="448" y="114"/>
                  </a:cxn>
                  <a:cxn ang="0">
                    <a:pos x="514" y="156"/>
                  </a:cxn>
                  <a:cxn ang="0">
                    <a:pos x="567" y="198"/>
                  </a:cxn>
                  <a:cxn ang="0">
                    <a:pos x="609" y="252"/>
                  </a:cxn>
                  <a:cxn ang="0">
                    <a:pos x="609" y="216"/>
                  </a:cxn>
                  <a:cxn ang="0">
                    <a:pos x="561" y="168"/>
                  </a:cxn>
                  <a:cxn ang="0">
                    <a:pos x="502" y="126"/>
                  </a:cxn>
                  <a:cxn ang="0">
                    <a:pos x="436" y="90"/>
                  </a:cxn>
                  <a:cxn ang="0">
                    <a:pos x="364" y="60"/>
                  </a:cxn>
                  <a:cxn ang="0">
                    <a:pos x="286" y="36"/>
                  </a:cxn>
                  <a:cxn ang="0">
                    <a:pos x="197" y="18"/>
                  </a:cxn>
                  <a:cxn ang="0">
                    <a:pos x="107" y="6"/>
                  </a:cxn>
                  <a:cxn ang="0">
                    <a:pos x="12" y="0"/>
                  </a:cxn>
                  <a:cxn ang="0">
                    <a:pos x="6" y="0"/>
                  </a:cxn>
                  <a:cxn ang="0">
                    <a:pos x="0" y="0"/>
                  </a:cxn>
                  <a:cxn ang="0">
                    <a:pos x="0" y="12"/>
                  </a:cxn>
                  <a:cxn ang="0">
                    <a:pos x="6" y="12"/>
                  </a:cxn>
                  <a:cxn ang="0">
                    <a:pos x="12" y="12"/>
                  </a:cxn>
                  <a:cxn ang="0">
                    <a:pos x="12" y="12"/>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2">
                      <a:gamma/>
                      <a:tint val="94118"/>
                      <a:invGamma/>
                    </a:schemeClr>
                  </a:gs>
                  <a:gs pos="100000">
                    <a:schemeClr val="accent2"/>
                  </a:gs>
                </a:gsLst>
                <a:lin ang="5400000" scaled="1"/>
              </a:gradFill>
              <a:ln w="9525">
                <a:noFill/>
                <a:round/>
                <a:headEnd/>
                <a:tailEnd/>
              </a:ln>
            </p:spPr>
            <p:txBody>
              <a:bodyPr/>
              <a:lstStyle/>
              <a:p>
                <a:pPr>
                  <a:defRPr/>
                </a:pPr>
                <a:endParaRPr lang="en-US"/>
              </a:p>
            </p:txBody>
          </p:sp>
          <p:sp>
            <p:nvSpPr>
              <p:cNvPr id="25" name="Freeform 39"/>
              <p:cNvSpPr>
                <a:spLocks/>
              </p:cNvSpPr>
              <p:nvPr/>
            </p:nvSpPr>
            <p:spPr bwMode="hidden">
              <a:xfrm>
                <a:off x="5246" y="4007"/>
                <a:ext cx="72" cy="54"/>
              </a:xfrm>
              <a:custGeom>
                <a:avLst/>
                <a:gdLst/>
                <a:ahLst/>
                <a:cxnLst>
                  <a:cxn ang="0">
                    <a:pos x="72" y="0"/>
                  </a:cxn>
                  <a:cxn ang="0">
                    <a:pos x="36" y="30"/>
                  </a:cxn>
                  <a:cxn ang="0">
                    <a:pos x="0" y="54"/>
                  </a:cxn>
                  <a:cxn ang="0">
                    <a:pos x="36" y="54"/>
                  </a:cxn>
                  <a:cxn ang="0">
                    <a:pos x="54" y="42"/>
                  </a:cxn>
                  <a:cxn ang="0">
                    <a:pos x="72" y="24"/>
                  </a:cxn>
                  <a:cxn ang="0">
                    <a:pos x="72" y="24"/>
                  </a:cxn>
                  <a:cxn ang="0">
                    <a:pos x="72" y="0"/>
                  </a:cxn>
                  <a:cxn ang="0">
                    <a:pos x="72" y="0"/>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a:defRPr/>
                </a:pPr>
                <a:endParaRPr lang="en-US"/>
              </a:p>
            </p:txBody>
          </p:sp>
          <p:sp>
            <p:nvSpPr>
              <p:cNvPr id="26" name="Freeform 40"/>
              <p:cNvSpPr>
                <a:spLocks/>
              </p:cNvSpPr>
              <p:nvPr/>
            </p:nvSpPr>
            <p:spPr bwMode="hidden">
              <a:xfrm>
                <a:off x="4505" y="4073"/>
                <a:ext cx="705" cy="108"/>
              </a:xfrm>
              <a:custGeom>
                <a:avLst/>
                <a:gdLst/>
                <a:ahLst/>
                <a:cxnLst>
                  <a:cxn ang="0">
                    <a:pos x="299" y="90"/>
                  </a:cxn>
                  <a:cxn ang="0">
                    <a:pos x="221" y="90"/>
                  </a:cxn>
                  <a:cxn ang="0">
                    <a:pos x="143" y="78"/>
                  </a:cxn>
                  <a:cxn ang="0">
                    <a:pos x="0" y="48"/>
                  </a:cxn>
                  <a:cxn ang="0">
                    <a:pos x="0" y="66"/>
                  </a:cxn>
                  <a:cxn ang="0">
                    <a:pos x="143" y="96"/>
                  </a:cxn>
                  <a:cxn ang="0">
                    <a:pos x="221" y="108"/>
                  </a:cxn>
                  <a:cxn ang="0">
                    <a:pos x="299" y="108"/>
                  </a:cxn>
                  <a:cxn ang="0">
                    <a:pos x="412" y="102"/>
                  </a:cxn>
                  <a:cxn ang="0">
                    <a:pos x="520" y="84"/>
                  </a:cxn>
                  <a:cxn ang="0">
                    <a:pos x="615" y="60"/>
                  </a:cxn>
                  <a:cxn ang="0">
                    <a:pos x="705" y="24"/>
                  </a:cxn>
                  <a:cxn ang="0">
                    <a:pos x="705" y="0"/>
                  </a:cxn>
                  <a:cxn ang="0">
                    <a:pos x="615" y="42"/>
                  </a:cxn>
                  <a:cxn ang="0">
                    <a:pos x="520" y="66"/>
                  </a:cxn>
                  <a:cxn ang="0">
                    <a:pos x="412" y="84"/>
                  </a:cxn>
                  <a:cxn ang="0">
                    <a:pos x="299" y="90"/>
                  </a:cxn>
                  <a:cxn ang="0">
                    <a:pos x="299" y="90"/>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a:defRPr/>
                </a:pPr>
                <a:endParaRPr lang="en-US"/>
              </a:p>
            </p:txBody>
          </p:sp>
          <p:sp>
            <p:nvSpPr>
              <p:cNvPr id="27" name="Freeform 41"/>
              <p:cNvSpPr>
                <a:spLocks/>
              </p:cNvSpPr>
              <p:nvPr/>
            </p:nvSpPr>
            <p:spPr bwMode="hidden">
              <a:xfrm>
                <a:off x="5336" y="3654"/>
                <a:ext cx="143" cy="341"/>
              </a:xfrm>
              <a:custGeom>
                <a:avLst/>
                <a:gdLst/>
                <a:ahLst/>
                <a:cxnLst>
                  <a:cxn ang="0">
                    <a:pos x="119" y="114"/>
                  </a:cxn>
                  <a:cxn ang="0">
                    <a:pos x="113" y="173"/>
                  </a:cxn>
                  <a:cxn ang="0">
                    <a:pos x="89" y="239"/>
                  </a:cxn>
                  <a:cxn ang="0">
                    <a:pos x="47" y="293"/>
                  </a:cxn>
                  <a:cxn ang="0">
                    <a:pos x="0" y="341"/>
                  </a:cxn>
                  <a:cxn ang="0">
                    <a:pos x="29" y="341"/>
                  </a:cxn>
                  <a:cxn ang="0">
                    <a:pos x="77" y="287"/>
                  </a:cxn>
                  <a:cxn ang="0">
                    <a:pos x="113" y="233"/>
                  </a:cxn>
                  <a:cxn ang="0">
                    <a:pos x="137" y="173"/>
                  </a:cxn>
                  <a:cxn ang="0">
                    <a:pos x="143" y="114"/>
                  </a:cxn>
                  <a:cxn ang="0">
                    <a:pos x="137" y="60"/>
                  </a:cxn>
                  <a:cxn ang="0">
                    <a:pos x="119" y="0"/>
                  </a:cxn>
                  <a:cxn ang="0">
                    <a:pos x="89" y="0"/>
                  </a:cxn>
                  <a:cxn ang="0">
                    <a:pos x="113" y="60"/>
                  </a:cxn>
                  <a:cxn ang="0">
                    <a:pos x="119" y="114"/>
                  </a:cxn>
                  <a:cxn ang="0">
                    <a:pos x="119" y="114"/>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a:defRPr/>
                </a:pPr>
                <a:endParaRPr lang="en-US"/>
              </a:p>
            </p:txBody>
          </p:sp>
          <p:sp>
            <p:nvSpPr>
              <p:cNvPr id="28" name="Freeform 42"/>
              <p:cNvSpPr>
                <a:spLocks/>
              </p:cNvSpPr>
              <p:nvPr/>
            </p:nvSpPr>
            <p:spPr bwMode="hidden">
              <a:xfrm>
                <a:off x="5061" y="3624"/>
                <a:ext cx="83" cy="90"/>
              </a:xfrm>
              <a:custGeom>
                <a:avLst/>
                <a:gdLst/>
                <a:ahLst/>
                <a:cxnLst>
                  <a:cxn ang="0">
                    <a:pos x="59" y="90"/>
                  </a:cxn>
                  <a:cxn ang="0">
                    <a:pos x="83" y="84"/>
                  </a:cxn>
                  <a:cxn ang="0">
                    <a:pos x="71" y="60"/>
                  </a:cxn>
                  <a:cxn ang="0">
                    <a:pos x="53" y="42"/>
                  </a:cxn>
                  <a:cxn ang="0">
                    <a:pos x="6" y="0"/>
                  </a:cxn>
                  <a:cxn ang="0">
                    <a:pos x="0" y="18"/>
                  </a:cxn>
                  <a:cxn ang="0">
                    <a:pos x="35" y="48"/>
                  </a:cxn>
                  <a:cxn ang="0">
                    <a:pos x="59" y="90"/>
                  </a:cxn>
                  <a:cxn ang="0">
                    <a:pos x="59" y="90"/>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a:defRPr/>
                </a:pPr>
                <a:endParaRPr lang="en-US"/>
              </a:p>
            </p:txBody>
          </p:sp>
          <p:sp>
            <p:nvSpPr>
              <p:cNvPr id="29" name="Freeform 43"/>
              <p:cNvSpPr>
                <a:spLocks/>
              </p:cNvSpPr>
              <p:nvPr/>
            </p:nvSpPr>
            <p:spPr bwMode="hidden">
              <a:xfrm>
                <a:off x="4445" y="3552"/>
                <a:ext cx="717" cy="431"/>
              </a:xfrm>
              <a:custGeom>
                <a:avLst/>
                <a:gdLst/>
                <a:ahLst/>
                <a:cxnLst>
                  <a:cxn ang="0">
                    <a:pos x="693" y="216"/>
                  </a:cxn>
                  <a:cxn ang="0">
                    <a:pos x="687" y="257"/>
                  </a:cxn>
                  <a:cxn ang="0">
                    <a:pos x="669" y="293"/>
                  </a:cxn>
                  <a:cxn ang="0">
                    <a:pos x="633" y="329"/>
                  </a:cxn>
                  <a:cxn ang="0">
                    <a:pos x="598" y="359"/>
                  </a:cxn>
                  <a:cxn ang="0">
                    <a:pos x="544" y="383"/>
                  </a:cxn>
                  <a:cxn ang="0">
                    <a:pos x="490" y="401"/>
                  </a:cxn>
                  <a:cxn ang="0">
                    <a:pos x="424" y="413"/>
                  </a:cxn>
                  <a:cxn ang="0">
                    <a:pos x="359" y="419"/>
                  </a:cxn>
                  <a:cxn ang="0">
                    <a:pos x="293" y="413"/>
                  </a:cxn>
                  <a:cxn ang="0">
                    <a:pos x="227" y="401"/>
                  </a:cxn>
                  <a:cxn ang="0">
                    <a:pos x="173" y="383"/>
                  </a:cxn>
                  <a:cxn ang="0">
                    <a:pos x="119" y="359"/>
                  </a:cxn>
                  <a:cxn ang="0">
                    <a:pos x="84" y="329"/>
                  </a:cxn>
                  <a:cxn ang="0">
                    <a:pos x="48" y="293"/>
                  </a:cxn>
                  <a:cxn ang="0">
                    <a:pos x="30" y="257"/>
                  </a:cxn>
                  <a:cxn ang="0">
                    <a:pos x="24" y="216"/>
                  </a:cxn>
                  <a:cxn ang="0">
                    <a:pos x="30" y="174"/>
                  </a:cxn>
                  <a:cxn ang="0">
                    <a:pos x="48" y="138"/>
                  </a:cxn>
                  <a:cxn ang="0">
                    <a:pos x="84" y="102"/>
                  </a:cxn>
                  <a:cxn ang="0">
                    <a:pos x="119" y="72"/>
                  </a:cxn>
                  <a:cxn ang="0">
                    <a:pos x="173" y="48"/>
                  </a:cxn>
                  <a:cxn ang="0">
                    <a:pos x="227" y="30"/>
                  </a:cxn>
                  <a:cxn ang="0">
                    <a:pos x="293" y="18"/>
                  </a:cxn>
                  <a:cxn ang="0">
                    <a:pos x="359" y="12"/>
                  </a:cxn>
                  <a:cxn ang="0">
                    <a:pos x="418" y="18"/>
                  </a:cxn>
                  <a:cxn ang="0">
                    <a:pos x="478" y="30"/>
                  </a:cxn>
                  <a:cxn ang="0">
                    <a:pos x="532" y="48"/>
                  </a:cxn>
                  <a:cxn ang="0">
                    <a:pos x="580" y="66"/>
                  </a:cxn>
                  <a:cxn ang="0">
                    <a:pos x="586" y="48"/>
                  </a:cxn>
                  <a:cxn ang="0">
                    <a:pos x="478" y="12"/>
                  </a:cxn>
                  <a:cxn ang="0">
                    <a:pos x="418" y="6"/>
                  </a:cxn>
                  <a:cxn ang="0">
                    <a:pos x="359" y="0"/>
                  </a:cxn>
                  <a:cxn ang="0">
                    <a:pos x="287" y="6"/>
                  </a:cxn>
                  <a:cxn ang="0">
                    <a:pos x="221" y="18"/>
                  </a:cxn>
                  <a:cxn ang="0">
                    <a:pos x="161" y="36"/>
                  </a:cxn>
                  <a:cxn ang="0">
                    <a:pos x="107" y="66"/>
                  </a:cxn>
                  <a:cxn ang="0">
                    <a:pos x="60" y="96"/>
                  </a:cxn>
                  <a:cxn ang="0">
                    <a:pos x="30" y="132"/>
                  </a:cxn>
                  <a:cxn ang="0">
                    <a:pos x="6" y="174"/>
                  </a:cxn>
                  <a:cxn ang="0">
                    <a:pos x="0" y="216"/>
                  </a:cxn>
                  <a:cxn ang="0">
                    <a:pos x="6" y="257"/>
                  </a:cxn>
                  <a:cxn ang="0">
                    <a:pos x="30" y="299"/>
                  </a:cxn>
                  <a:cxn ang="0">
                    <a:pos x="60" y="335"/>
                  </a:cxn>
                  <a:cxn ang="0">
                    <a:pos x="107" y="371"/>
                  </a:cxn>
                  <a:cxn ang="0">
                    <a:pos x="161" y="395"/>
                  </a:cxn>
                  <a:cxn ang="0">
                    <a:pos x="221" y="413"/>
                  </a:cxn>
                  <a:cxn ang="0">
                    <a:pos x="287" y="425"/>
                  </a:cxn>
                  <a:cxn ang="0">
                    <a:pos x="359" y="431"/>
                  </a:cxn>
                  <a:cxn ang="0">
                    <a:pos x="430" y="425"/>
                  </a:cxn>
                  <a:cxn ang="0">
                    <a:pos x="496" y="413"/>
                  </a:cxn>
                  <a:cxn ang="0">
                    <a:pos x="562" y="395"/>
                  </a:cxn>
                  <a:cxn ang="0">
                    <a:pos x="610" y="371"/>
                  </a:cxn>
                  <a:cxn ang="0">
                    <a:pos x="657" y="335"/>
                  </a:cxn>
                  <a:cxn ang="0">
                    <a:pos x="687" y="299"/>
                  </a:cxn>
                  <a:cxn ang="0">
                    <a:pos x="711" y="257"/>
                  </a:cxn>
                  <a:cxn ang="0">
                    <a:pos x="717" y="216"/>
                  </a:cxn>
                  <a:cxn ang="0">
                    <a:pos x="717" y="204"/>
                  </a:cxn>
                  <a:cxn ang="0">
                    <a:pos x="711" y="192"/>
                  </a:cxn>
                  <a:cxn ang="0">
                    <a:pos x="687" y="198"/>
                  </a:cxn>
                  <a:cxn ang="0">
                    <a:pos x="693" y="210"/>
                  </a:cxn>
                  <a:cxn ang="0">
                    <a:pos x="693" y="216"/>
                  </a:cxn>
                  <a:cxn ang="0">
                    <a:pos x="693" y="216"/>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lnTo>
                      <a:pt x="693" y="216"/>
                    </a:lnTo>
                    <a:close/>
                  </a:path>
                </a:pathLst>
              </a:custGeom>
              <a:solidFill>
                <a:schemeClr val="accent2"/>
              </a:solidFill>
              <a:ln w="9525">
                <a:noFill/>
                <a:round/>
                <a:headEnd/>
                <a:tailEnd/>
              </a:ln>
            </p:spPr>
            <p:txBody>
              <a:bodyPr/>
              <a:lstStyle/>
              <a:p>
                <a:pPr>
                  <a:defRPr/>
                </a:pPr>
                <a:endParaRPr lang="en-US"/>
              </a:p>
            </p:txBody>
          </p:sp>
          <p:sp>
            <p:nvSpPr>
              <p:cNvPr id="30" name="Freeform 44"/>
              <p:cNvSpPr>
                <a:spLocks/>
              </p:cNvSpPr>
              <p:nvPr/>
            </p:nvSpPr>
            <p:spPr bwMode="hidden">
              <a:xfrm>
                <a:off x="4349" y="3510"/>
                <a:ext cx="909" cy="533"/>
              </a:xfrm>
              <a:custGeom>
                <a:avLst/>
                <a:gdLst/>
                <a:ahLst/>
                <a:cxnLst>
                  <a:cxn ang="0">
                    <a:pos x="616" y="0"/>
                  </a:cxn>
                  <a:cxn ang="0">
                    <a:pos x="616" y="18"/>
                  </a:cxn>
                  <a:cxn ang="0">
                    <a:pos x="724" y="60"/>
                  </a:cxn>
                  <a:cxn ang="0">
                    <a:pos x="765" y="84"/>
                  </a:cxn>
                  <a:cxn ang="0">
                    <a:pos x="807" y="114"/>
                  </a:cxn>
                  <a:cxn ang="0">
                    <a:pos x="837" y="144"/>
                  </a:cxn>
                  <a:cxn ang="0">
                    <a:pos x="861" y="180"/>
                  </a:cxn>
                  <a:cxn ang="0">
                    <a:pos x="873" y="216"/>
                  </a:cxn>
                  <a:cxn ang="0">
                    <a:pos x="879" y="258"/>
                  </a:cxn>
                  <a:cxn ang="0">
                    <a:pos x="873" y="311"/>
                  </a:cxn>
                  <a:cxn ang="0">
                    <a:pos x="843" y="359"/>
                  </a:cxn>
                  <a:cxn ang="0">
                    <a:pos x="807" y="401"/>
                  </a:cxn>
                  <a:cxn ang="0">
                    <a:pos x="753" y="443"/>
                  </a:cxn>
                  <a:cxn ang="0">
                    <a:pos x="694" y="473"/>
                  </a:cxn>
                  <a:cxn ang="0">
                    <a:pos x="622" y="497"/>
                  </a:cxn>
                  <a:cxn ang="0">
                    <a:pos x="538" y="509"/>
                  </a:cxn>
                  <a:cxn ang="0">
                    <a:pos x="455" y="515"/>
                  </a:cxn>
                  <a:cxn ang="0">
                    <a:pos x="371" y="509"/>
                  </a:cxn>
                  <a:cxn ang="0">
                    <a:pos x="287" y="497"/>
                  </a:cxn>
                  <a:cxn ang="0">
                    <a:pos x="215" y="473"/>
                  </a:cxn>
                  <a:cxn ang="0">
                    <a:pos x="156" y="443"/>
                  </a:cxn>
                  <a:cxn ang="0">
                    <a:pos x="102" y="401"/>
                  </a:cxn>
                  <a:cxn ang="0">
                    <a:pos x="66" y="359"/>
                  </a:cxn>
                  <a:cxn ang="0">
                    <a:pos x="36" y="311"/>
                  </a:cxn>
                  <a:cxn ang="0">
                    <a:pos x="30" y="258"/>
                  </a:cxn>
                  <a:cxn ang="0">
                    <a:pos x="36" y="222"/>
                  </a:cxn>
                  <a:cxn ang="0">
                    <a:pos x="48" y="186"/>
                  </a:cxn>
                  <a:cxn ang="0">
                    <a:pos x="66" y="156"/>
                  </a:cxn>
                  <a:cxn ang="0">
                    <a:pos x="90" y="126"/>
                  </a:cxn>
                  <a:cxn ang="0">
                    <a:pos x="66" y="114"/>
                  </a:cxn>
                  <a:cxn ang="0">
                    <a:pos x="36" y="144"/>
                  </a:cxn>
                  <a:cxn ang="0">
                    <a:pos x="18" y="180"/>
                  </a:cxn>
                  <a:cxn ang="0">
                    <a:pos x="6" y="216"/>
                  </a:cxn>
                  <a:cxn ang="0">
                    <a:pos x="0" y="258"/>
                  </a:cxn>
                  <a:cxn ang="0">
                    <a:pos x="12" y="311"/>
                  </a:cxn>
                  <a:cxn ang="0">
                    <a:pos x="36" y="365"/>
                  </a:cxn>
                  <a:cxn ang="0">
                    <a:pos x="78" y="413"/>
                  </a:cxn>
                  <a:cxn ang="0">
                    <a:pos x="132" y="449"/>
                  </a:cxn>
                  <a:cxn ang="0">
                    <a:pos x="203" y="485"/>
                  </a:cxn>
                  <a:cxn ang="0">
                    <a:pos x="275" y="509"/>
                  </a:cxn>
                  <a:cxn ang="0">
                    <a:pos x="365" y="527"/>
                  </a:cxn>
                  <a:cxn ang="0">
                    <a:pos x="455" y="533"/>
                  </a:cxn>
                  <a:cxn ang="0">
                    <a:pos x="544" y="527"/>
                  </a:cxn>
                  <a:cxn ang="0">
                    <a:pos x="634" y="509"/>
                  </a:cxn>
                  <a:cxn ang="0">
                    <a:pos x="712" y="485"/>
                  </a:cxn>
                  <a:cxn ang="0">
                    <a:pos x="777" y="449"/>
                  </a:cxn>
                  <a:cxn ang="0">
                    <a:pos x="831" y="413"/>
                  </a:cxn>
                  <a:cxn ang="0">
                    <a:pos x="873" y="365"/>
                  </a:cxn>
                  <a:cxn ang="0">
                    <a:pos x="897" y="311"/>
                  </a:cxn>
                  <a:cxn ang="0">
                    <a:pos x="909" y="258"/>
                  </a:cxn>
                  <a:cxn ang="0">
                    <a:pos x="903" y="216"/>
                  </a:cxn>
                  <a:cxn ang="0">
                    <a:pos x="885" y="174"/>
                  </a:cxn>
                  <a:cxn ang="0">
                    <a:pos x="861" y="132"/>
                  </a:cxn>
                  <a:cxn ang="0">
                    <a:pos x="825" y="102"/>
                  </a:cxn>
                  <a:cxn ang="0">
                    <a:pos x="783" y="66"/>
                  </a:cxn>
                  <a:cxn ang="0">
                    <a:pos x="735" y="42"/>
                  </a:cxn>
                  <a:cxn ang="0">
                    <a:pos x="616" y="0"/>
                  </a:cxn>
                  <a:cxn ang="0">
                    <a:pos x="616" y="0"/>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2">
                      <a:gamma/>
                      <a:tint val="96863"/>
                      <a:invGamma/>
                    </a:schemeClr>
                  </a:gs>
                  <a:gs pos="100000">
                    <a:schemeClr val="accent2"/>
                  </a:gs>
                </a:gsLst>
                <a:lin ang="0" scaled="1"/>
              </a:gradFill>
              <a:ln w="9525">
                <a:noFill/>
                <a:round/>
                <a:headEnd/>
                <a:tailEnd/>
              </a:ln>
            </p:spPr>
            <p:txBody>
              <a:bodyPr/>
              <a:lstStyle/>
              <a:p>
                <a:pPr>
                  <a:defRPr/>
                </a:pPr>
                <a:endParaRPr lang="en-US"/>
              </a:p>
            </p:txBody>
          </p:sp>
          <p:sp>
            <p:nvSpPr>
              <p:cNvPr id="31" name="Freeform 45"/>
              <p:cNvSpPr>
                <a:spLocks/>
              </p:cNvSpPr>
              <p:nvPr/>
            </p:nvSpPr>
            <p:spPr bwMode="hidden">
              <a:xfrm>
                <a:off x="4564" y="3492"/>
                <a:ext cx="365" cy="66"/>
              </a:xfrm>
              <a:custGeom>
                <a:avLst/>
                <a:gdLst/>
                <a:ahLst/>
                <a:cxnLst>
                  <a:cxn ang="0">
                    <a:pos x="240" y="18"/>
                  </a:cxn>
                  <a:cxn ang="0">
                    <a:pos x="299" y="24"/>
                  </a:cxn>
                  <a:cxn ang="0">
                    <a:pos x="359" y="30"/>
                  </a:cxn>
                  <a:cxn ang="0">
                    <a:pos x="365" y="12"/>
                  </a:cxn>
                  <a:cxn ang="0">
                    <a:pos x="305" y="6"/>
                  </a:cxn>
                  <a:cxn ang="0">
                    <a:pos x="240" y="0"/>
                  </a:cxn>
                  <a:cxn ang="0">
                    <a:pos x="174" y="6"/>
                  </a:cxn>
                  <a:cxn ang="0">
                    <a:pos x="114" y="12"/>
                  </a:cxn>
                  <a:cxn ang="0">
                    <a:pos x="0" y="42"/>
                  </a:cxn>
                  <a:cxn ang="0">
                    <a:pos x="0" y="66"/>
                  </a:cxn>
                  <a:cxn ang="0">
                    <a:pos x="54" y="48"/>
                  </a:cxn>
                  <a:cxn ang="0">
                    <a:pos x="114" y="30"/>
                  </a:cxn>
                  <a:cxn ang="0">
                    <a:pos x="174" y="24"/>
                  </a:cxn>
                  <a:cxn ang="0">
                    <a:pos x="240" y="18"/>
                  </a:cxn>
                  <a:cxn ang="0">
                    <a:pos x="240" y="18"/>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a:defRPr/>
                </a:pPr>
                <a:endParaRPr lang="en-US"/>
              </a:p>
            </p:txBody>
          </p:sp>
          <p:sp>
            <p:nvSpPr>
              <p:cNvPr id="32" name="Freeform 46"/>
              <p:cNvSpPr>
                <a:spLocks/>
              </p:cNvSpPr>
              <p:nvPr/>
            </p:nvSpPr>
            <p:spPr bwMode="hidden">
              <a:xfrm>
                <a:off x="4463" y="3558"/>
                <a:ext cx="66" cy="48"/>
              </a:xfrm>
              <a:custGeom>
                <a:avLst/>
                <a:gdLst/>
                <a:ahLst/>
                <a:cxnLst>
                  <a:cxn ang="0">
                    <a:pos x="66" y="18"/>
                  </a:cxn>
                  <a:cxn ang="0">
                    <a:pos x="48" y="0"/>
                  </a:cxn>
                  <a:cxn ang="0">
                    <a:pos x="24" y="12"/>
                  </a:cxn>
                  <a:cxn ang="0">
                    <a:pos x="0" y="30"/>
                  </a:cxn>
                  <a:cxn ang="0">
                    <a:pos x="12" y="48"/>
                  </a:cxn>
                  <a:cxn ang="0">
                    <a:pos x="42" y="30"/>
                  </a:cxn>
                  <a:cxn ang="0">
                    <a:pos x="66" y="18"/>
                  </a:cxn>
                  <a:cxn ang="0">
                    <a:pos x="66" y="18"/>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a:defRPr/>
                </a:pPr>
                <a:endParaRPr lang="en-US"/>
              </a:p>
            </p:txBody>
          </p:sp>
          <p:sp>
            <p:nvSpPr>
              <p:cNvPr id="33" name="Oval 47"/>
              <p:cNvSpPr>
                <a:spLocks noChangeArrowheads="1"/>
              </p:cNvSpPr>
              <p:nvPr/>
            </p:nvSpPr>
            <p:spPr bwMode="hidden">
              <a:xfrm>
                <a:off x="4546" y="3608"/>
                <a:ext cx="518" cy="319"/>
              </a:xfrm>
              <a:prstGeom prst="ellipse">
                <a:avLst/>
              </a:prstGeom>
              <a:gradFill rotWithShape="0">
                <a:gsLst>
                  <a:gs pos="0">
                    <a:schemeClr val="accent2">
                      <a:gamma/>
                      <a:shade val="94118"/>
                      <a:invGamma/>
                    </a:schemeClr>
                  </a:gs>
                  <a:gs pos="100000">
                    <a:schemeClr val="accent2"/>
                  </a:gs>
                </a:gsLst>
                <a:lin ang="0" scaled="1"/>
              </a:gradFill>
              <a:ln w="9525">
                <a:noFill/>
                <a:round/>
                <a:headEnd/>
                <a:tailEnd/>
              </a:ln>
              <a:effectLst/>
            </p:spPr>
            <p:txBody>
              <a:bodyPr/>
              <a:lstStyle/>
              <a:p>
                <a:pPr>
                  <a:defRPr/>
                </a:pPr>
                <a:endParaRPr lang="en-US"/>
              </a:p>
            </p:txBody>
          </p:sp>
          <p:sp>
            <p:nvSpPr>
              <p:cNvPr id="34" name="Oval 48"/>
              <p:cNvSpPr>
                <a:spLocks noChangeArrowheads="1"/>
              </p:cNvSpPr>
              <p:nvPr/>
            </p:nvSpPr>
            <p:spPr bwMode="hidden">
              <a:xfrm>
                <a:off x="4578" y="3630"/>
                <a:ext cx="446" cy="271"/>
              </a:xfrm>
              <a:prstGeom prst="ellipse">
                <a:avLst/>
              </a:prstGeom>
              <a:gradFill rotWithShape="0">
                <a:gsLst>
                  <a:gs pos="0">
                    <a:schemeClr val="accent2">
                      <a:gamma/>
                      <a:tint val="96863"/>
                      <a:invGamma/>
                    </a:schemeClr>
                  </a:gs>
                  <a:gs pos="100000">
                    <a:schemeClr val="accent2"/>
                  </a:gs>
                </a:gsLst>
                <a:lin ang="5400000" scaled="1"/>
              </a:gradFill>
              <a:ln w="9525">
                <a:noFill/>
                <a:round/>
                <a:headEnd/>
                <a:tailEnd/>
              </a:ln>
              <a:effectLst/>
            </p:spPr>
            <p:txBody>
              <a:bodyPr/>
              <a:lstStyle/>
              <a:p>
                <a:pPr>
                  <a:defRPr/>
                </a:pPr>
                <a:endParaRPr lang="en-US"/>
              </a:p>
            </p:txBody>
          </p:sp>
          <p:sp>
            <p:nvSpPr>
              <p:cNvPr id="35" name="Oval 49"/>
              <p:cNvSpPr>
                <a:spLocks noChangeArrowheads="1"/>
              </p:cNvSpPr>
              <p:nvPr/>
            </p:nvSpPr>
            <p:spPr bwMode="hidden">
              <a:xfrm>
                <a:off x="4610" y="3650"/>
                <a:ext cx="386" cy="233"/>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a:defRPr/>
                </a:pPr>
                <a:endParaRPr lang="en-US"/>
              </a:p>
            </p:txBody>
          </p:sp>
          <p:sp>
            <p:nvSpPr>
              <p:cNvPr id="36" name="Oval 50"/>
              <p:cNvSpPr>
                <a:spLocks noChangeArrowheads="1"/>
              </p:cNvSpPr>
              <p:nvPr/>
            </p:nvSpPr>
            <p:spPr bwMode="hidden">
              <a:xfrm>
                <a:off x="4654" y="3678"/>
                <a:ext cx="298" cy="177"/>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a:defRPr/>
                </a:pPr>
                <a:endParaRPr lang="en-US"/>
              </a:p>
            </p:txBody>
          </p:sp>
          <p:sp>
            <p:nvSpPr>
              <p:cNvPr id="37" name="Oval 51"/>
              <p:cNvSpPr>
                <a:spLocks noChangeArrowheads="1"/>
              </p:cNvSpPr>
              <p:nvPr/>
            </p:nvSpPr>
            <p:spPr bwMode="hidden">
              <a:xfrm>
                <a:off x="4690" y="3698"/>
                <a:ext cx="222" cy="139"/>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a:defRPr/>
                </a:pPr>
                <a:endParaRPr lang="en-US"/>
              </a:p>
            </p:txBody>
          </p:sp>
          <p:sp>
            <p:nvSpPr>
              <p:cNvPr id="38" name="Oval 52"/>
              <p:cNvSpPr>
                <a:spLocks noChangeArrowheads="1"/>
              </p:cNvSpPr>
              <p:nvPr/>
            </p:nvSpPr>
            <p:spPr bwMode="hidden">
              <a:xfrm>
                <a:off x="4738" y="3728"/>
                <a:ext cx="126" cy="81"/>
              </a:xfrm>
              <a:prstGeom prst="ellipse">
                <a:avLst/>
              </a:prstGeom>
              <a:gradFill rotWithShape="0">
                <a:gsLst>
                  <a:gs pos="0">
                    <a:schemeClr val="accent2">
                      <a:gamma/>
                      <a:shade val="96863"/>
                      <a:invGamma/>
                    </a:schemeClr>
                  </a:gs>
                  <a:gs pos="100000">
                    <a:schemeClr val="accent2"/>
                  </a:gs>
                </a:gsLst>
                <a:lin ang="5400000" scaled="1"/>
              </a:gradFill>
              <a:ln w="9525">
                <a:noFill/>
                <a:round/>
                <a:headEnd/>
                <a:tailEnd/>
              </a:ln>
              <a:effectLst/>
            </p:spPr>
            <p:txBody>
              <a:bodyPr/>
              <a:lstStyle/>
              <a:p>
                <a:pPr>
                  <a:defRPr/>
                </a:pPr>
                <a:endParaRPr lang="en-US"/>
              </a:p>
            </p:txBody>
          </p:sp>
        </p:grpSp>
        <p:grpSp>
          <p:nvGrpSpPr>
            <p:cNvPr id="9" name="Group 53"/>
            <p:cNvGrpSpPr>
              <a:grpSpLocks/>
            </p:cNvGrpSpPr>
            <p:nvPr userDrawn="1"/>
          </p:nvGrpSpPr>
          <p:grpSpPr bwMode="auto">
            <a:xfrm>
              <a:off x="5280" y="3024"/>
              <a:ext cx="425" cy="258"/>
              <a:chOff x="5280" y="3024"/>
              <a:chExt cx="425" cy="258"/>
            </a:xfrm>
          </p:grpSpPr>
          <p:sp>
            <p:nvSpPr>
              <p:cNvPr id="10" name="Freeform 54"/>
              <p:cNvSpPr>
                <a:spLocks/>
              </p:cNvSpPr>
              <p:nvPr/>
            </p:nvSpPr>
            <p:spPr bwMode="hidden">
              <a:xfrm>
                <a:off x="5280" y="3186"/>
                <a:ext cx="383" cy="96"/>
              </a:xfrm>
              <a:custGeom>
                <a:avLst/>
                <a:gdLst/>
                <a:ahLst/>
                <a:cxnLst>
                  <a:cxn ang="0">
                    <a:pos x="209" y="96"/>
                  </a:cxn>
                  <a:cxn ang="0">
                    <a:pos x="143" y="90"/>
                  </a:cxn>
                  <a:cxn ang="0">
                    <a:pos x="83" y="66"/>
                  </a:cxn>
                  <a:cxn ang="0">
                    <a:pos x="35" y="36"/>
                  </a:cxn>
                  <a:cxn ang="0">
                    <a:pos x="6" y="0"/>
                  </a:cxn>
                  <a:cxn ang="0">
                    <a:pos x="0" y="6"/>
                  </a:cxn>
                  <a:cxn ang="0">
                    <a:pos x="29" y="42"/>
                  </a:cxn>
                  <a:cxn ang="0">
                    <a:pos x="77" y="72"/>
                  </a:cxn>
                  <a:cxn ang="0">
                    <a:pos x="137" y="90"/>
                  </a:cxn>
                  <a:cxn ang="0">
                    <a:pos x="209" y="96"/>
                  </a:cxn>
                  <a:cxn ang="0">
                    <a:pos x="263" y="90"/>
                  </a:cxn>
                  <a:cxn ang="0">
                    <a:pos x="311" y="84"/>
                  </a:cxn>
                  <a:cxn ang="0">
                    <a:pos x="352" y="66"/>
                  </a:cxn>
                  <a:cxn ang="0">
                    <a:pos x="382" y="42"/>
                  </a:cxn>
                  <a:cxn ang="0">
                    <a:pos x="376" y="42"/>
                  </a:cxn>
                  <a:cxn ang="0">
                    <a:pos x="346" y="66"/>
                  </a:cxn>
                  <a:cxn ang="0">
                    <a:pos x="305" y="78"/>
                  </a:cxn>
                  <a:cxn ang="0">
                    <a:pos x="263" y="90"/>
                  </a:cxn>
                  <a:cxn ang="0">
                    <a:pos x="209" y="96"/>
                  </a:cxn>
                  <a:cxn ang="0">
                    <a:pos x="209" y="96"/>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lnTo>
                      <a:pt x="209" y="96"/>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p>
            </p:txBody>
          </p:sp>
          <p:sp>
            <p:nvSpPr>
              <p:cNvPr id="11" name="Freeform 55"/>
              <p:cNvSpPr>
                <a:spLocks/>
              </p:cNvSpPr>
              <p:nvPr/>
            </p:nvSpPr>
            <p:spPr bwMode="hidden">
              <a:xfrm>
                <a:off x="5315" y="3024"/>
                <a:ext cx="258" cy="54"/>
              </a:xfrm>
              <a:custGeom>
                <a:avLst/>
                <a:gdLst/>
                <a:ahLst/>
                <a:cxnLst>
                  <a:cxn ang="0">
                    <a:pos x="174" y="0"/>
                  </a:cxn>
                  <a:cxn ang="0">
                    <a:pos x="216" y="6"/>
                  </a:cxn>
                  <a:cxn ang="0">
                    <a:pos x="258" y="12"/>
                  </a:cxn>
                  <a:cxn ang="0">
                    <a:pos x="252" y="6"/>
                  </a:cxn>
                  <a:cxn ang="0">
                    <a:pos x="216" y="0"/>
                  </a:cxn>
                  <a:cxn ang="0">
                    <a:pos x="174" y="0"/>
                  </a:cxn>
                  <a:cxn ang="0">
                    <a:pos x="120" y="6"/>
                  </a:cxn>
                  <a:cxn ang="0">
                    <a:pos x="78" y="12"/>
                  </a:cxn>
                  <a:cxn ang="0">
                    <a:pos x="36" y="30"/>
                  </a:cxn>
                  <a:cxn ang="0">
                    <a:pos x="0" y="48"/>
                  </a:cxn>
                  <a:cxn ang="0">
                    <a:pos x="6" y="54"/>
                  </a:cxn>
                  <a:cxn ang="0">
                    <a:pos x="36" y="36"/>
                  </a:cxn>
                  <a:cxn ang="0">
                    <a:pos x="78" y="18"/>
                  </a:cxn>
                  <a:cxn ang="0">
                    <a:pos x="120" y="6"/>
                  </a:cxn>
                  <a:cxn ang="0">
                    <a:pos x="174" y="0"/>
                  </a:cxn>
                  <a:cxn ang="0">
                    <a:pos x="174" y="0"/>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lnTo>
                      <a:pt x="174" y="0"/>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p>
            </p:txBody>
          </p:sp>
          <p:sp>
            <p:nvSpPr>
              <p:cNvPr id="12" name="Freeform 56"/>
              <p:cNvSpPr>
                <a:spLocks/>
              </p:cNvSpPr>
              <p:nvPr/>
            </p:nvSpPr>
            <p:spPr bwMode="hidden">
              <a:xfrm>
                <a:off x="5645" y="3066"/>
                <a:ext cx="60" cy="156"/>
              </a:xfrm>
              <a:custGeom>
                <a:avLst/>
                <a:gdLst/>
                <a:ahLst/>
                <a:cxnLst>
                  <a:cxn ang="0">
                    <a:pos x="54" y="90"/>
                  </a:cxn>
                  <a:cxn ang="0">
                    <a:pos x="48" y="126"/>
                  </a:cxn>
                  <a:cxn ang="0">
                    <a:pos x="24" y="156"/>
                  </a:cxn>
                  <a:cxn ang="0">
                    <a:pos x="30" y="156"/>
                  </a:cxn>
                  <a:cxn ang="0">
                    <a:pos x="54" y="126"/>
                  </a:cxn>
                  <a:cxn ang="0">
                    <a:pos x="60" y="90"/>
                  </a:cxn>
                  <a:cxn ang="0">
                    <a:pos x="54" y="66"/>
                  </a:cxn>
                  <a:cxn ang="0">
                    <a:pos x="48" y="42"/>
                  </a:cxn>
                  <a:cxn ang="0">
                    <a:pos x="30" y="18"/>
                  </a:cxn>
                  <a:cxn ang="0">
                    <a:pos x="6" y="0"/>
                  </a:cxn>
                  <a:cxn ang="0">
                    <a:pos x="0" y="6"/>
                  </a:cxn>
                  <a:cxn ang="0">
                    <a:pos x="24" y="24"/>
                  </a:cxn>
                  <a:cxn ang="0">
                    <a:pos x="42" y="42"/>
                  </a:cxn>
                  <a:cxn ang="0">
                    <a:pos x="48" y="66"/>
                  </a:cxn>
                  <a:cxn ang="0">
                    <a:pos x="54" y="90"/>
                  </a:cxn>
                  <a:cxn ang="0">
                    <a:pos x="54" y="90"/>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lnTo>
                      <a:pt x="54" y="90"/>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p>
            </p:txBody>
          </p:sp>
          <p:sp>
            <p:nvSpPr>
              <p:cNvPr id="13" name="Freeform 57"/>
              <p:cNvSpPr>
                <a:spLocks/>
              </p:cNvSpPr>
              <p:nvPr/>
            </p:nvSpPr>
            <p:spPr bwMode="hidden">
              <a:xfrm>
                <a:off x="5375" y="3246"/>
                <a:ext cx="192" cy="18"/>
              </a:xfrm>
              <a:custGeom>
                <a:avLst/>
                <a:gdLst/>
                <a:ahLst/>
                <a:cxnLst>
                  <a:cxn ang="0">
                    <a:pos x="114" y="12"/>
                  </a:cxn>
                  <a:cxn ang="0">
                    <a:pos x="72" y="6"/>
                  </a:cxn>
                  <a:cxn ang="0">
                    <a:pos x="30" y="0"/>
                  </a:cxn>
                  <a:cxn ang="0">
                    <a:pos x="0" y="0"/>
                  </a:cxn>
                  <a:cxn ang="0">
                    <a:pos x="54" y="12"/>
                  </a:cxn>
                  <a:cxn ang="0">
                    <a:pos x="114" y="18"/>
                  </a:cxn>
                  <a:cxn ang="0">
                    <a:pos x="156" y="18"/>
                  </a:cxn>
                  <a:cxn ang="0">
                    <a:pos x="192" y="12"/>
                  </a:cxn>
                  <a:cxn ang="0">
                    <a:pos x="186" y="0"/>
                  </a:cxn>
                  <a:cxn ang="0">
                    <a:pos x="150" y="6"/>
                  </a:cxn>
                  <a:cxn ang="0">
                    <a:pos x="114" y="12"/>
                  </a:cxn>
                  <a:cxn ang="0">
                    <a:pos x="114" y="12"/>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lnTo>
                      <a:pt x="114" y="12"/>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p>
            </p:txBody>
          </p:sp>
          <p:sp>
            <p:nvSpPr>
              <p:cNvPr id="14" name="Freeform 58"/>
              <p:cNvSpPr>
                <a:spLocks/>
              </p:cNvSpPr>
              <p:nvPr/>
            </p:nvSpPr>
            <p:spPr bwMode="hidden">
              <a:xfrm>
                <a:off x="5304" y="3042"/>
                <a:ext cx="161" cy="186"/>
              </a:xfrm>
              <a:custGeom>
                <a:avLst/>
                <a:gdLst/>
                <a:ahLst/>
                <a:cxnLst>
                  <a:cxn ang="0">
                    <a:pos x="11" y="114"/>
                  </a:cxn>
                  <a:cxn ang="0">
                    <a:pos x="17" y="96"/>
                  </a:cxn>
                  <a:cxn ang="0">
                    <a:pos x="23" y="78"/>
                  </a:cxn>
                  <a:cxn ang="0">
                    <a:pos x="53" y="42"/>
                  </a:cxn>
                  <a:cxn ang="0">
                    <a:pos x="101" y="18"/>
                  </a:cxn>
                  <a:cxn ang="0">
                    <a:pos x="155" y="6"/>
                  </a:cxn>
                  <a:cxn ang="0">
                    <a:pos x="161" y="0"/>
                  </a:cxn>
                  <a:cxn ang="0">
                    <a:pos x="95" y="12"/>
                  </a:cxn>
                  <a:cxn ang="0">
                    <a:pos x="47" y="36"/>
                  </a:cxn>
                  <a:cxn ang="0">
                    <a:pos x="11" y="72"/>
                  </a:cxn>
                  <a:cxn ang="0">
                    <a:pos x="5" y="90"/>
                  </a:cxn>
                  <a:cxn ang="0">
                    <a:pos x="0" y="114"/>
                  </a:cxn>
                  <a:cxn ang="0">
                    <a:pos x="11" y="150"/>
                  </a:cxn>
                  <a:cxn ang="0">
                    <a:pos x="23" y="168"/>
                  </a:cxn>
                  <a:cxn ang="0">
                    <a:pos x="41" y="186"/>
                  </a:cxn>
                  <a:cxn ang="0">
                    <a:pos x="65" y="186"/>
                  </a:cxn>
                  <a:cxn ang="0">
                    <a:pos x="41" y="168"/>
                  </a:cxn>
                  <a:cxn ang="0">
                    <a:pos x="23" y="150"/>
                  </a:cxn>
                  <a:cxn ang="0">
                    <a:pos x="17" y="132"/>
                  </a:cxn>
                  <a:cxn ang="0">
                    <a:pos x="11" y="114"/>
                  </a:cxn>
                  <a:cxn ang="0">
                    <a:pos x="11" y="114"/>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lnTo>
                      <a:pt x="11" y="114"/>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a:p>
            </p:txBody>
          </p:sp>
          <p:sp>
            <p:nvSpPr>
              <p:cNvPr id="15" name="Freeform 59"/>
              <p:cNvSpPr>
                <a:spLocks/>
              </p:cNvSpPr>
              <p:nvPr/>
            </p:nvSpPr>
            <p:spPr bwMode="hidden">
              <a:xfrm>
                <a:off x="5489" y="3042"/>
                <a:ext cx="186" cy="210"/>
              </a:xfrm>
              <a:custGeom>
                <a:avLst/>
                <a:gdLst/>
                <a:ahLst/>
                <a:cxnLst>
                  <a:cxn ang="0">
                    <a:pos x="0" y="6"/>
                  </a:cxn>
                  <a:cxn ang="0">
                    <a:pos x="66" y="12"/>
                  </a:cxn>
                  <a:cxn ang="0">
                    <a:pos x="119" y="36"/>
                  </a:cxn>
                  <a:cxn ang="0">
                    <a:pos x="155" y="72"/>
                  </a:cxn>
                  <a:cxn ang="0">
                    <a:pos x="161" y="90"/>
                  </a:cxn>
                  <a:cxn ang="0">
                    <a:pos x="167" y="114"/>
                  </a:cxn>
                  <a:cxn ang="0">
                    <a:pos x="161" y="138"/>
                  </a:cxn>
                  <a:cxn ang="0">
                    <a:pos x="149" y="162"/>
                  </a:cxn>
                  <a:cxn ang="0">
                    <a:pos x="119" y="180"/>
                  </a:cxn>
                  <a:cxn ang="0">
                    <a:pos x="90" y="198"/>
                  </a:cxn>
                  <a:cxn ang="0">
                    <a:pos x="96" y="210"/>
                  </a:cxn>
                  <a:cxn ang="0">
                    <a:pos x="131" y="192"/>
                  </a:cxn>
                  <a:cxn ang="0">
                    <a:pos x="161" y="168"/>
                  </a:cxn>
                  <a:cxn ang="0">
                    <a:pos x="179" y="144"/>
                  </a:cxn>
                  <a:cxn ang="0">
                    <a:pos x="185" y="114"/>
                  </a:cxn>
                  <a:cxn ang="0">
                    <a:pos x="179" y="90"/>
                  </a:cxn>
                  <a:cxn ang="0">
                    <a:pos x="173" y="66"/>
                  </a:cxn>
                  <a:cxn ang="0">
                    <a:pos x="155" y="48"/>
                  </a:cxn>
                  <a:cxn ang="0">
                    <a:pos x="131" y="30"/>
                  </a:cxn>
                  <a:cxn ang="0">
                    <a:pos x="72" y="6"/>
                  </a:cxn>
                  <a:cxn ang="0">
                    <a:pos x="0" y="0"/>
                  </a:cxn>
                  <a:cxn ang="0">
                    <a:pos x="0" y="6"/>
                  </a:cxn>
                  <a:cxn ang="0">
                    <a:pos x="0" y="6"/>
                  </a:cxn>
                  <a:cxn ang="0">
                    <a:pos x="0" y="6"/>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lnTo>
                      <a:pt x="0" y="6"/>
                    </a:lnTo>
                    <a:lnTo>
                      <a:pt x="0" y="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a:p>
            </p:txBody>
          </p:sp>
          <p:sp>
            <p:nvSpPr>
              <p:cNvPr id="16" name="Freeform 60"/>
              <p:cNvSpPr>
                <a:spLocks noEditPoints="1"/>
              </p:cNvSpPr>
              <p:nvPr/>
            </p:nvSpPr>
            <p:spPr bwMode="hidden">
              <a:xfrm>
                <a:off x="5345" y="3058"/>
                <a:ext cx="299" cy="186"/>
              </a:xfrm>
              <a:custGeom>
                <a:avLst/>
                <a:gdLst/>
                <a:ahLst/>
                <a:cxnLst>
                  <a:cxn ang="0">
                    <a:pos x="150" y="0"/>
                  </a:cxn>
                  <a:cxn ang="0">
                    <a:pos x="90" y="6"/>
                  </a:cxn>
                  <a:cxn ang="0">
                    <a:pos x="42" y="30"/>
                  </a:cxn>
                  <a:cxn ang="0">
                    <a:pos x="12" y="54"/>
                  </a:cxn>
                  <a:cxn ang="0">
                    <a:pos x="6" y="72"/>
                  </a:cxn>
                  <a:cxn ang="0">
                    <a:pos x="0" y="90"/>
                  </a:cxn>
                  <a:cxn ang="0">
                    <a:pos x="6" y="108"/>
                  </a:cxn>
                  <a:cxn ang="0">
                    <a:pos x="12" y="126"/>
                  </a:cxn>
                  <a:cxn ang="0">
                    <a:pos x="42" y="156"/>
                  </a:cxn>
                  <a:cxn ang="0">
                    <a:pos x="90" y="180"/>
                  </a:cxn>
                  <a:cxn ang="0">
                    <a:pos x="150" y="186"/>
                  </a:cxn>
                  <a:cxn ang="0">
                    <a:pos x="209" y="180"/>
                  </a:cxn>
                  <a:cxn ang="0">
                    <a:pos x="257" y="156"/>
                  </a:cxn>
                  <a:cxn ang="0">
                    <a:pos x="287" y="126"/>
                  </a:cxn>
                  <a:cxn ang="0">
                    <a:pos x="299" y="108"/>
                  </a:cxn>
                  <a:cxn ang="0">
                    <a:pos x="299" y="90"/>
                  </a:cxn>
                  <a:cxn ang="0">
                    <a:pos x="299" y="72"/>
                  </a:cxn>
                  <a:cxn ang="0">
                    <a:pos x="287" y="54"/>
                  </a:cxn>
                  <a:cxn ang="0">
                    <a:pos x="257" y="30"/>
                  </a:cxn>
                  <a:cxn ang="0">
                    <a:pos x="209" y="6"/>
                  </a:cxn>
                  <a:cxn ang="0">
                    <a:pos x="150" y="0"/>
                  </a:cxn>
                  <a:cxn ang="0">
                    <a:pos x="150" y="0"/>
                  </a:cxn>
                  <a:cxn ang="0">
                    <a:pos x="150" y="180"/>
                  </a:cxn>
                  <a:cxn ang="0">
                    <a:pos x="96" y="174"/>
                  </a:cxn>
                  <a:cxn ang="0">
                    <a:pos x="48" y="156"/>
                  </a:cxn>
                  <a:cxn ang="0">
                    <a:pos x="18" y="126"/>
                  </a:cxn>
                  <a:cxn ang="0">
                    <a:pos x="12" y="108"/>
                  </a:cxn>
                  <a:cxn ang="0">
                    <a:pos x="6" y="90"/>
                  </a:cxn>
                  <a:cxn ang="0">
                    <a:pos x="12" y="72"/>
                  </a:cxn>
                  <a:cxn ang="0">
                    <a:pos x="18" y="54"/>
                  </a:cxn>
                  <a:cxn ang="0">
                    <a:pos x="48" y="30"/>
                  </a:cxn>
                  <a:cxn ang="0">
                    <a:pos x="96" y="12"/>
                  </a:cxn>
                  <a:cxn ang="0">
                    <a:pos x="150" y="6"/>
                  </a:cxn>
                  <a:cxn ang="0">
                    <a:pos x="203" y="12"/>
                  </a:cxn>
                  <a:cxn ang="0">
                    <a:pos x="251" y="30"/>
                  </a:cxn>
                  <a:cxn ang="0">
                    <a:pos x="281" y="54"/>
                  </a:cxn>
                  <a:cxn ang="0">
                    <a:pos x="293" y="72"/>
                  </a:cxn>
                  <a:cxn ang="0">
                    <a:pos x="293" y="90"/>
                  </a:cxn>
                  <a:cxn ang="0">
                    <a:pos x="293" y="108"/>
                  </a:cxn>
                  <a:cxn ang="0">
                    <a:pos x="281" y="126"/>
                  </a:cxn>
                  <a:cxn ang="0">
                    <a:pos x="251" y="156"/>
                  </a:cxn>
                  <a:cxn ang="0">
                    <a:pos x="203" y="174"/>
                  </a:cxn>
                  <a:cxn ang="0">
                    <a:pos x="150" y="180"/>
                  </a:cxn>
                  <a:cxn ang="0">
                    <a:pos x="150" y="180"/>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lnTo>
                      <a:pt x="150" y="180"/>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p>
            </p:txBody>
          </p:sp>
          <p:grpSp>
            <p:nvGrpSpPr>
              <p:cNvPr id="17" name="Group 61"/>
              <p:cNvGrpSpPr>
                <a:grpSpLocks/>
              </p:cNvGrpSpPr>
              <p:nvPr/>
            </p:nvGrpSpPr>
            <p:grpSpPr bwMode="auto">
              <a:xfrm>
                <a:off x="5381" y="3085"/>
                <a:ext cx="227" cy="132"/>
                <a:chOff x="5381" y="3085"/>
                <a:chExt cx="227" cy="132"/>
              </a:xfrm>
            </p:grpSpPr>
            <p:sp>
              <p:nvSpPr>
                <p:cNvPr id="18" name="Oval 62"/>
                <p:cNvSpPr>
                  <a:spLocks noChangeArrowheads="1"/>
                </p:cNvSpPr>
                <p:nvPr userDrawn="1"/>
              </p:nvSpPr>
              <p:spPr bwMode="hidden">
                <a:xfrm>
                  <a:off x="5381" y="3085"/>
                  <a:ext cx="227" cy="132"/>
                </a:xfrm>
                <a:prstGeom prst="ellipse">
                  <a:avLst/>
                </a:prstGeom>
                <a:gradFill rotWithShape="0">
                  <a:gsLst>
                    <a:gs pos="0">
                      <a:schemeClr val="bg1"/>
                    </a:gs>
                    <a:gs pos="100000">
                      <a:schemeClr val="accent2"/>
                    </a:gs>
                  </a:gsLst>
                  <a:lin ang="5400000" scaled="1"/>
                </a:gradFill>
                <a:ln w="9525">
                  <a:noFill/>
                  <a:round/>
                  <a:headEnd/>
                  <a:tailEnd/>
                </a:ln>
                <a:effectLst/>
              </p:spPr>
              <p:txBody>
                <a:bodyPr/>
                <a:lstStyle/>
                <a:p>
                  <a:pPr>
                    <a:defRPr/>
                  </a:pPr>
                  <a:endParaRPr lang="en-US"/>
                </a:p>
              </p:txBody>
            </p:sp>
            <p:sp>
              <p:nvSpPr>
                <p:cNvPr id="19" name="Oval 63"/>
                <p:cNvSpPr>
                  <a:spLocks noChangeArrowheads="1"/>
                </p:cNvSpPr>
                <p:nvPr userDrawn="1"/>
              </p:nvSpPr>
              <p:spPr bwMode="hidden">
                <a:xfrm>
                  <a:off x="5403" y="3099"/>
                  <a:ext cx="182" cy="102"/>
                </a:xfrm>
                <a:prstGeom prst="ellipse">
                  <a:avLst/>
                </a:prstGeom>
                <a:gradFill rotWithShape="0">
                  <a:gsLst>
                    <a:gs pos="0">
                      <a:schemeClr val="accent2"/>
                    </a:gs>
                    <a:gs pos="100000">
                      <a:schemeClr val="bg1"/>
                    </a:gs>
                  </a:gsLst>
                  <a:lin ang="5400000" scaled="1"/>
                </a:gradFill>
                <a:ln w="9525">
                  <a:noFill/>
                  <a:round/>
                  <a:headEnd/>
                  <a:tailEnd/>
                </a:ln>
                <a:effectLst/>
              </p:spPr>
              <p:txBody>
                <a:bodyPr/>
                <a:lstStyle/>
                <a:p>
                  <a:pPr>
                    <a:defRPr/>
                  </a:pPr>
                  <a:endParaRPr lang="en-US"/>
                </a:p>
              </p:txBody>
            </p:sp>
            <p:sp>
              <p:nvSpPr>
                <p:cNvPr id="20" name="Oval 64"/>
                <p:cNvSpPr>
                  <a:spLocks noChangeArrowheads="1"/>
                </p:cNvSpPr>
                <p:nvPr userDrawn="1"/>
              </p:nvSpPr>
              <p:spPr bwMode="hidden">
                <a:xfrm>
                  <a:off x="5431" y="3109"/>
                  <a:ext cx="125" cy="82"/>
                </a:xfrm>
                <a:prstGeom prst="ellipse">
                  <a:avLst/>
                </a:prstGeom>
                <a:gradFill rotWithShape="0">
                  <a:gsLst>
                    <a:gs pos="0">
                      <a:schemeClr val="bg1"/>
                    </a:gs>
                    <a:gs pos="100000">
                      <a:schemeClr val="accent2"/>
                    </a:gs>
                  </a:gsLst>
                  <a:lin ang="5400000" scaled="1"/>
                </a:gradFill>
                <a:ln w="9525">
                  <a:noFill/>
                  <a:round/>
                  <a:headEnd/>
                  <a:tailEnd/>
                </a:ln>
                <a:effectLst/>
              </p:spPr>
              <p:txBody>
                <a:bodyPr/>
                <a:lstStyle/>
                <a:p>
                  <a:pPr>
                    <a:defRPr/>
                  </a:pPr>
                  <a:endParaRPr lang="en-US"/>
                </a:p>
              </p:txBody>
            </p:sp>
            <p:sp>
              <p:nvSpPr>
                <p:cNvPr id="21" name="Oval 65"/>
                <p:cNvSpPr>
                  <a:spLocks noChangeArrowheads="1"/>
                </p:cNvSpPr>
                <p:nvPr userDrawn="1"/>
              </p:nvSpPr>
              <p:spPr bwMode="hidden">
                <a:xfrm>
                  <a:off x="5458" y="3125"/>
                  <a:ext cx="73" cy="47"/>
                </a:xfrm>
                <a:prstGeom prst="ellipse">
                  <a:avLst/>
                </a:prstGeom>
                <a:gradFill rotWithShape="0">
                  <a:gsLst>
                    <a:gs pos="0">
                      <a:schemeClr val="accent2"/>
                    </a:gs>
                    <a:gs pos="100000">
                      <a:schemeClr val="bg1"/>
                    </a:gs>
                  </a:gsLst>
                  <a:lin ang="5400000" scaled="1"/>
                </a:gradFill>
                <a:ln w="9525">
                  <a:noFill/>
                  <a:round/>
                  <a:headEnd/>
                  <a:tailEnd/>
                </a:ln>
                <a:effectLst/>
              </p:spPr>
              <p:txBody>
                <a:bodyPr/>
                <a:lstStyle/>
                <a:p>
                  <a:pPr>
                    <a:defRPr/>
                  </a:pPr>
                  <a:endParaRPr lang="en-US"/>
                </a:p>
              </p:txBody>
            </p:sp>
          </p:grpSp>
        </p:grpSp>
      </p:grpSp>
      <p:sp>
        <p:nvSpPr>
          <p:cNvPr id="4162" name="Rectangle 66"/>
          <p:cNvSpPr>
            <a:spLocks noGrp="1" noChangeArrowheads="1"/>
          </p:cNvSpPr>
          <p:nvPr>
            <p:ph type="ctrTitle" sz="quarter"/>
          </p:nvPr>
        </p:nvSpPr>
        <p:spPr>
          <a:xfrm>
            <a:off x="685800" y="1692275"/>
            <a:ext cx="7772400" cy="1736725"/>
          </a:xfrm>
        </p:spPr>
        <p:txBody>
          <a:bodyPr anchor="b"/>
          <a:lstStyle>
            <a:lvl1pPr>
              <a:defRPr sz="4800"/>
            </a:lvl1pPr>
          </a:lstStyle>
          <a:p>
            <a:r>
              <a:rPr lang="en-US"/>
              <a:t>Click to edit Master title style</a:t>
            </a:r>
          </a:p>
        </p:txBody>
      </p:sp>
      <p:sp>
        <p:nvSpPr>
          <p:cNvPr id="4163" name="Rectangle 67"/>
          <p:cNvSpPr>
            <a:spLocks noGrp="1" noChangeArrowheads="1"/>
          </p:cNvSpPr>
          <p:nvPr>
            <p:ph type="subTitle" sz="quarter" idx="1"/>
          </p:nvPr>
        </p:nvSpPr>
        <p:spPr>
          <a:xfrm>
            <a:off x="1371600" y="3886200"/>
            <a:ext cx="6400800" cy="1752600"/>
          </a:xfrm>
        </p:spPr>
        <p:txBody>
          <a:bodyPr/>
          <a:lstStyle>
            <a:lvl1pPr marL="0" indent="0" algn="ctr">
              <a:buFont typeface="Wingdings" pitchFamily="1" charset="2"/>
              <a:buNone/>
              <a:defRPr>
                <a:solidFill>
                  <a:schemeClr val="tx1"/>
                </a:solidFill>
              </a:defRPr>
            </a:lvl1pPr>
          </a:lstStyle>
          <a:p>
            <a:r>
              <a:rPr lang="en-US"/>
              <a:t>Click to edit Master subtitle style</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91013"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72013" y="1371600"/>
            <a:ext cx="4291012"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96540BE-74D1-4A2D-B47E-D93AC4DD4D23}"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00850" y="68263"/>
            <a:ext cx="2190750" cy="65611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68263"/>
            <a:ext cx="6419850" cy="65611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5570337-824F-45CB-A0D8-B88A9213CC77}"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7A935D3C-78BC-457A-84ED-298EE4367AD6}"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E5264899-ECCE-4B32-9258-360A9920A354}"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4FC51E3C-26B4-4EA6-AD35-D88074F6E9C9}"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7BCAE9C-E18A-4EB0-806F-D8C01799CA05}"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CC55180-AD15-4935-AA82-4475DB9B0078}"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smtClean="0"/>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smtClean="0"/>
            </a:lvl1pPr>
          </a:lstStyle>
          <a:p>
            <a:pPr>
              <a:defRPr/>
            </a:pPr>
            <a:fld id="{DB757AC3-B260-4C17-BDF3-569B6F21E84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pitchFamily="1" charset="-128"/>
        </a:defRPr>
      </a:lvl2pPr>
      <a:lvl3pPr algn="ctr" rtl="0" eaLnBrk="0" fontAlgn="base" hangingPunct="0">
        <a:spcBef>
          <a:spcPct val="0"/>
        </a:spcBef>
        <a:spcAft>
          <a:spcPct val="0"/>
        </a:spcAft>
        <a:defRPr sz="4400">
          <a:solidFill>
            <a:schemeClr val="tx2"/>
          </a:solidFill>
          <a:latin typeface="Arial" charset="0"/>
          <a:ea typeface="ＭＳ Ｐゴシック" pitchFamily="1" charset="-128"/>
        </a:defRPr>
      </a:lvl3pPr>
      <a:lvl4pPr algn="ctr" rtl="0" eaLnBrk="0" fontAlgn="base" hangingPunct="0">
        <a:spcBef>
          <a:spcPct val="0"/>
        </a:spcBef>
        <a:spcAft>
          <a:spcPct val="0"/>
        </a:spcAft>
        <a:defRPr sz="4400">
          <a:solidFill>
            <a:schemeClr val="tx2"/>
          </a:solidFill>
          <a:latin typeface="Arial" charset="0"/>
          <a:ea typeface="ＭＳ Ｐゴシック" pitchFamily="1" charset="-128"/>
        </a:defRPr>
      </a:lvl4pPr>
      <a:lvl5pPr algn="ctr" rtl="0" eaLnBrk="0" fontAlgn="base" hangingPunct="0">
        <a:spcBef>
          <a:spcPct val="0"/>
        </a:spcBef>
        <a:spcAft>
          <a:spcPct val="0"/>
        </a:spcAft>
        <a:defRPr sz="4400">
          <a:solidFill>
            <a:schemeClr val="tx2"/>
          </a:solidFill>
          <a:latin typeface="Arial" charset="0"/>
          <a:ea typeface="ＭＳ Ｐゴシック" pitchFamily="1" charset="-128"/>
        </a:defRPr>
      </a:lvl5pPr>
      <a:lvl6pPr marL="457200" algn="ctr" rtl="0" fontAlgn="base">
        <a:spcBef>
          <a:spcPct val="0"/>
        </a:spcBef>
        <a:spcAft>
          <a:spcPct val="0"/>
        </a:spcAft>
        <a:defRPr sz="4400">
          <a:solidFill>
            <a:schemeClr val="tx2"/>
          </a:solidFill>
          <a:latin typeface="Arial" charset="0"/>
          <a:ea typeface="ＭＳ Ｐゴシック" pitchFamily="1" charset="-128"/>
        </a:defRPr>
      </a:lvl6pPr>
      <a:lvl7pPr marL="914400" algn="ctr" rtl="0" fontAlgn="base">
        <a:spcBef>
          <a:spcPct val="0"/>
        </a:spcBef>
        <a:spcAft>
          <a:spcPct val="0"/>
        </a:spcAft>
        <a:defRPr sz="4400">
          <a:solidFill>
            <a:schemeClr val="tx2"/>
          </a:solidFill>
          <a:latin typeface="Arial" charset="0"/>
          <a:ea typeface="ＭＳ Ｐゴシック" pitchFamily="1" charset="-128"/>
        </a:defRPr>
      </a:lvl7pPr>
      <a:lvl8pPr marL="1371600" algn="ctr" rtl="0" fontAlgn="base">
        <a:spcBef>
          <a:spcPct val="0"/>
        </a:spcBef>
        <a:spcAft>
          <a:spcPct val="0"/>
        </a:spcAft>
        <a:defRPr sz="4400">
          <a:solidFill>
            <a:schemeClr val="tx2"/>
          </a:solidFill>
          <a:latin typeface="Arial" charset="0"/>
          <a:ea typeface="ＭＳ Ｐゴシック" pitchFamily="1" charset="-128"/>
        </a:defRPr>
      </a:lvl8pPr>
      <a:lvl9pPr marL="1828800" algn="ctr" rtl="0" fontAlgn="base">
        <a:spcBef>
          <a:spcPct val="0"/>
        </a:spcBef>
        <a:spcAft>
          <a:spcPct val="0"/>
        </a:spcAft>
        <a:defRPr sz="4400">
          <a:solidFill>
            <a:schemeClr val="tx2"/>
          </a:solidFill>
          <a:latin typeface="Arial" charset="0"/>
          <a:ea typeface="ＭＳ Ｐゴシック" pitchFamily="1"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946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smtClean="0"/>
            </a:lvl1pPr>
          </a:lstStyle>
          <a:p>
            <a:pPr>
              <a:defRPr/>
            </a:pPr>
            <a:endParaRPr lang="en-US"/>
          </a:p>
        </p:txBody>
      </p:sp>
      <p:sp>
        <p:nvSpPr>
          <p:cNvPr id="1946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smtClean="0"/>
            </a:lvl1pPr>
          </a:lstStyle>
          <a:p>
            <a:pPr>
              <a:defRPr/>
            </a:pPr>
            <a:endParaRPr lang="en-US"/>
          </a:p>
        </p:txBody>
      </p:sp>
      <p:sp>
        <p:nvSpPr>
          <p:cNvPr id="1946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E0F33C4C-059E-4D58-8902-6C025CD0291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074" name="Group 2"/>
          <p:cNvGrpSpPr>
            <a:grpSpLocks/>
          </p:cNvGrpSpPr>
          <p:nvPr userDrawn="1"/>
        </p:nvGrpSpPr>
        <p:grpSpPr bwMode="auto">
          <a:xfrm>
            <a:off x="3175" y="4267200"/>
            <a:ext cx="9140825" cy="2590800"/>
            <a:chOff x="2" y="2688"/>
            <a:chExt cx="5758" cy="1632"/>
          </a:xfrm>
        </p:grpSpPr>
        <p:sp>
          <p:nvSpPr>
            <p:cNvPr id="3075" name="Freeform 3"/>
            <p:cNvSpPr>
              <a:spLocks/>
            </p:cNvSpPr>
            <p:nvPr userDrawn="1"/>
          </p:nvSpPr>
          <p:spPr bwMode="hidden">
            <a:xfrm>
              <a:off x="2" y="2688"/>
              <a:ext cx="5758" cy="1632"/>
            </a:xfrm>
            <a:custGeom>
              <a:avLst/>
              <a:gdLst/>
              <a:ahLst/>
              <a:cxnLst>
                <a:cxn ang="0">
                  <a:pos x="5740" y="4316"/>
                </a:cxn>
                <a:cxn ang="0">
                  <a:pos x="0" y="4316"/>
                </a:cxn>
                <a:cxn ang="0">
                  <a:pos x="0" y="0"/>
                </a:cxn>
                <a:cxn ang="0">
                  <a:pos x="5740" y="0"/>
                </a:cxn>
                <a:cxn ang="0">
                  <a:pos x="5740" y="4316"/>
                </a:cxn>
                <a:cxn ang="0">
                  <a:pos x="5740" y="4316"/>
                </a:cxn>
              </a:cxnLst>
              <a:rect l="0" t="0" r="r" b="b"/>
              <a:pathLst>
                <a:path w="5740" h="4316">
                  <a:moveTo>
                    <a:pt x="5740" y="4316"/>
                  </a:moveTo>
                  <a:lnTo>
                    <a:pt x="0" y="4316"/>
                  </a:lnTo>
                  <a:lnTo>
                    <a:pt x="0" y="0"/>
                  </a:lnTo>
                  <a:lnTo>
                    <a:pt x="5740" y="0"/>
                  </a:lnTo>
                  <a:lnTo>
                    <a:pt x="5740" y="4316"/>
                  </a:lnTo>
                  <a:lnTo>
                    <a:pt x="5740" y="431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a:p>
          </p:txBody>
        </p:sp>
        <p:grpSp>
          <p:nvGrpSpPr>
            <p:cNvPr id="3078" name="Group 4"/>
            <p:cNvGrpSpPr>
              <a:grpSpLocks/>
            </p:cNvGrpSpPr>
            <p:nvPr userDrawn="1"/>
          </p:nvGrpSpPr>
          <p:grpSpPr bwMode="auto">
            <a:xfrm>
              <a:off x="3528" y="3715"/>
              <a:ext cx="792" cy="521"/>
              <a:chOff x="3527" y="3715"/>
              <a:chExt cx="792" cy="521"/>
            </a:xfrm>
          </p:grpSpPr>
          <p:sp>
            <p:nvSpPr>
              <p:cNvPr id="3077" name="Oval 5"/>
              <p:cNvSpPr>
                <a:spLocks noChangeArrowheads="1"/>
              </p:cNvSpPr>
              <p:nvPr userDrawn="1"/>
            </p:nvSpPr>
            <p:spPr bwMode="hidden">
              <a:xfrm>
                <a:off x="3686" y="3810"/>
                <a:ext cx="532" cy="327"/>
              </a:xfrm>
              <a:prstGeom prst="ellipse">
                <a:avLst/>
              </a:prstGeom>
              <a:gradFill rotWithShape="0">
                <a:gsLst>
                  <a:gs pos="0">
                    <a:schemeClr val="accent2"/>
                  </a:gs>
                  <a:gs pos="100000">
                    <a:schemeClr val="accent2">
                      <a:gamma/>
                      <a:shade val="90980"/>
                      <a:invGamma/>
                    </a:schemeClr>
                  </a:gs>
                </a:gsLst>
                <a:path path="shape">
                  <a:fillToRect l="50000" t="50000" r="50000" b="50000"/>
                </a:path>
              </a:gradFill>
              <a:ln w="9525">
                <a:noFill/>
                <a:round/>
                <a:headEnd/>
                <a:tailEnd/>
              </a:ln>
              <a:effectLst/>
            </p:spPr>
            <p:txBody>
              <a:bodyPr/>
              <a:lstStyle/>
              <a:p>
                <a:pPr>
                  <a:defRPr/>
                </a:pPr>
                <a:endParaRPr lang="en-US"/>
              </a:p>
            </p:txBody>
          </p:sp>
          <p:sp>
            <p:nvSpPr>
              <p:cNvPr id="2" name="Oval 6"/>
              <p:cNvSpPr>
                <a:spLocks noChangeArrowheads="1"/>
              </p:cNvSpPr>
              <p:nvPr userDrawn="1"/>
            </p:nvSpPr>
            <p:spPr bwMode="hidden">
              <a:xfrm>
                <a:off x="3726" y="3840"/>
                <a:ext cx="452" cy="275"/>
              </a:xfrm>
              <a:prstGeom prst="ellipse">
                <a:avLst/>
              </a:prstGeom>
              <a:gradFill rotWithShape="0">
                <a:gsLst>
                  <a:gs pos="0">
                    <a:schemeClr val="accent2">
                      <a:gamma/>
                      <a:shade val="90980"/>
                      <a:invGamma/>
                    </a:schemeClr>
                  </a:gs>
                  <a:gs pos="100000">
                    <a:schemeClr val="accent2"/>
                  </a:gs>
                </a:gsLst>
                <a:lin ang="5400000" scaled="1"/>
              </a:gradFill>
              <a:ln w="9525">
                <a:noFill/>
                <a:round/>
                <a:headEnd/>
                <a:tailEnd/>
              </a:ln>
              <a:effectLst/>
            </p:spPr>
            <p:txBody>
              <a:bodyPr/>
              <a:lstStyle/>
              <a:p>
                <a:pPr>
                  <a:defRPr/>
                </a:pPr>
                <a:endParaRPr lang="en-US"/>
              </a:p>
            </p:txBody>
          </p:sp>
          <p:sp>
            <p:nvSpPr>
              <p:cNvPr id="3" name="Oval 7"/>
              <p:cNvSpPr>
                <a:spLocks noChangeArrowheads="1"/>
              </p:cNvSpPr>
              <p:nvPr userDrawn="1"/>
            </p:nvSpPr>
            <p:spPr bwMode="hidden">
              <a:xfrm>
                <a:off x="3782" y="3872"/>
                <a:ext cx="344" cy="207"/>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a:defRPr/>
                </a:pPr>
                <a:endParaRPr lang="en-US"/>
              </a:p>
            </p:txBody>
          </p:sp>
          <p:sp>
            <p:nvSpPr>
              <p:cNvPr id="4" name="Oval 8"/>
              <p:cNvSpPr>
                <a:spLocks noChangeArrowheads="1"/>
              </p:cNvSpPr>
              <p:nvPr userDrawn="1"/>
            </p:nvSpPr>
            <p:spPr bwMode="hidden">
              <a:xfrm>
                <a:off x="3822" y="3896"/>
                <a:ext cx="262" cy="159"/>
              </a:xfrm>
              <a:prstGeom prst="ellipse">
                <a:avLst/>
              </a:prstGeom>
              <a:gradFill rotWithShape="0">
                <a:gsLst>
                  <a:gs pos="0">
                    <a:schemeClr val="accent2">
                      <a:gamma/>
                      <a:shade val="96863"/>
                      <a:invGamma/>
                    </a:schemeClr>
                  </a:gs>
                  <a:gs pos="100000">
                    <a:schemeClr val="accent2"/>
                  </a:gs>
                </a:gsLst>
                <a:lin ang="5400000" scaled="1"/>
              </a:gradFill>
              <a:ln w="9525">
                <a:noFill/>
                <a:round/>
                <a:headEnd/>
                <a:tailEnd/>
              </a:ln>
              <a:effectLst/>
            </p:spPr>
            <p:txBody>
              <a:bodyPr/>
              <a:lstStyle/>
              <a:p>
                <a:pPr>
                  <a:defRPr/>
                </a:pPr>
                <a:endParaRPr lang="en-US"/>
              </a:p>
            </p:txBody>
          </p:sp>
          <p:sp>
            <p:nvSpPr>
              <p:cNvPr id="5" name="Oval 9"/>
              <p:cNvSpPr>
                <a:spLocks noChangeArrowheads="1"/>
              </p:cNvSpPr>
              <p:nvPr userDrawn="1"/>
            </p:nvSpPr>
            <p:spPr bwMode="hidden">
              <a:xfrm>
                <a:off x="3856" y="3922"/>
                <a:ext cx="192" cy="107"/>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a:defRPr/>
                </a:pPr>
                <a:endParaRPr lang="en-US"/>
              </a:p>
            </p:txBody>
          </p:sp>
          <p:sp>
            <p:nvSpPr>
              <p:cNvPr id="3082" name="Freeform 10"/>
              <p:cNvSpPr>
                <a:spLocks/>
              </p:cNvSpPr>
              <p:nvPr userDrawn="1"/>
            </p:nvSpPr>
            <p:spPr bwMode="hidden">
              <a:xfrm>
                <a:off x="3575" y="3715"/>
                <a:ext cx="383" cy="161"/>
              </a:xfrm>
              <a:custGeom>
                <a:avLst/>
                <a:gdLst/>
                <a:ahLst/>
                <a:cxnLst>
                  <a:cxn ang="0">
                    <a:pos x="376" y="12"/>
                  </a:cxn>
                  <a:cxn ang="0">
                    <a:pos x="257" y="24"/>
                  </a:cxn>
                  <a:cxn ang="0">
                    <a:pos x="149" y="54"/>
                  </a:cxn>
                  <a:cxn ang="0">
                    <a:pos x="101" y="77"/>
                  </a:cxn>
                  <a:cxn ang="0">
                    <a:pos x="59" y="101"/>
                  </a:cxn>
                  <a:cxn ang="0">
                    <a:pos x="24" y="131"/>
                  </a:cxn>
                  <a:cxn ang="0">
                    <a:pos x="0" y="161"/>
                  </a:cxn>
                  <a:cxn ang="0">
                    <a:pos x="0" y="137"/>
                  </a:cxn>
                  <a:cxn ang="0">
                    <a:pos x="29" y="107"/>
                  </a:cxn>
                  <a:cxn ang="0">
                    <a:pos x="65" y="83"/>
                  </a:cxn>
                  <a:cxn ang="0">
                    <a:pos x="155" y="36"/>
                  </a:cxn>
                  <a:cxn ang="0">
                    <a:pos x="257" y="12"/>
                  </a:cxn>
                  <a:cxn ang="0">
                    <a:pos x="376" y="0"/>
                  </a:cxn>
                  <a:cxn ang="0">
                    <a:pos x="376" y="0"/>
                  </a:cxn>
                  <a:cxn ang="0">
                    <a:pos x="382" y="0"/>
                  </a:cxn>
                  <a:cxn ang="0">
                    <a:pos x="382" y="12"/>
                  </a:cxn>
                  <a:cxn ang="0">
                    <a:pos x="376" y="12"/>
                  </a:cxn>
                  <a:cxn ang="0">
                    <a:pos x="376" y="12"/>
                  </a:cxn>
                  <a:cxn ang="0">
                    <a:pos x="376" y="12"/>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2">
                      <a:gamma/>
                      <a:shade val="94118"/>
                      <a:invGamma/>
                    </a:schemeClr>
                  </a:gs>
                  <a:gs pos="100000">
                    <a:schemeClr val="accent2"/>
                  </a:gs>
                </a:gsLst>
                <a:lin ang="5400000" scaled="1"/>
              </a:gradFill>
              <a:ln w="9525">
                <a:noFill/>
                <a:round/>
                <a:headEnd/>
                <a:tailEnd/>
              </a:ln>
            </p:spPr>
            <p:txBody>
              <a:bodyPr/>
              <a:lstStyle/>
              <a:p>
                <a:pPr>
                  <a:defRPr/>
                </a:pPr>
                <a:endParaRPr lang="en-US"/>
              </a:p>
            </p:txBody>
          </p:sp>
          <p:sp>
            <p:nvSpPr>
              <p:cNvPr id="3083" name="Freeform 11"/>
              <p:cNvSpPr>
                <a:spLocks/>
              </p:cNvSpPr>
              <p:nvPr userDrawn="1"/>
            </p:nvSpPr>
            <p:spPr bwMode="hidden">
              <a:xfrm>
                <a:off x="3695" y="4170"/>
                <a:ext cx="444" cy="66"/>
              </a:xfrm>
              <a:custGeom>
                <a:avLst/>
                <a:gdLst/>
                <a:ahLst/>
                <a:cxnLst>
                  <a:cxn ang="0">
                    <a:pos x="257" y="54"/>
                  </a:cxn>
                  <a:cxn ang="0">
                    <a:pos x="353" y="48"/>
                  </a:cxn>
                  <a:cxn ang="0">
                    <a:pos x="443" y="24"/>
                  </a:cxn>
                  <a:cxn ang="0">
                    <a:pos x="443" y="36"/>
                  </a:cxn>
                  <a:cxn ang="0">
                    <a:pos x="353" y="60"/>
                  </a:cxn>
                  <a:cxn ang="0">
                    <a:pos x="257" y="66"/>
                  </a:cxn>
                  <a:cxn ang="0">
                    <a:pos x="186" y="60"/>
                  </a:cxn>
                  <a:cxn ang="0">
                    <a:pos x="120" y="48"/>
                  </a:cxn>
                  <a:cxn ang="0">
                    <a:pos x="60" y="36"/>
                  </a:cxn>
                  <a:cxn ang="0">
                    <a:pos x="0" y="12"/>
                  </a:cxn>
                  <a:cxn ang="0">
                    <a:pos x="0" y="0"/>
                  </a:cxn>
                  <a:cxn ang="0">
                    <a:pos x="54" y="24"/>
                  </a:cxn>
                  <a:cxn ang="0">
                    <a:pos x="120" y="36"/>
                  </a:cxn>
                  <a:cxn ang="0">
                    <a:pos x="186" y="48"/>
                  </a:cxn>
                  <a:cxn ang="0">
                    <a:pos x="257" y="54"/>
                  </a:cxn>
                  <a:cxn ang="0">
                    <a:pos x="257" y="54"/>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2">
                      <a:gamma/>
                      <a:shade val="84706"/>
                      <a:invGamma/>
                    </a:schemeClr>
                  </a:gs>
                  <a:gs pos="100000">
                    <a:schemeClr val="accent2"/>
                  </a:gs>
                </a:gsLst>
                <a:lin ang="18900000" scaled="1"/>
              </a:gradFill>
              <a:ln w="9525">
                <a:noFill/>
                <a:round/>
                <a:headEnd/>
                <a:tailEnd/>
              </a:ln>
            </p:spPr>
            <p:txBody>
              <a:bodyPr/>
              <a:lstStyle/>
              <a:p>
                <a:pPr>
                  <a:defRPr/>
                </a:pPr>
                <a:endParaRPr lang="en-US"/>
              </a:p>
            </p:txBody>
          </p:sp>
          <p:sp>
            <p:nvSpPr>
              <p:cNvPr id="3084" name="Freeform 12"/>
              <p:cNvSpPr>
                <a:spLocks/>
              </p:cNvSpPr>
              <p:nvPr userDrawn="1"/>
            </p:nvSpPr>
            <p:spPr bwMode="hidden">
              <a:xfrm>
                <a:off x="3527" y="3906"/>
                <a:ext cx="89" cy="216"/>
              </a:xfrm>
              <a:custGeom>
                <a:avLst/>
                <a:gdLst/>
                <a:ahLst/>
                <a:cxnLst>
                  <a:cxn ang="0">
                    <a:pos x="12" y="66"/>
                  </a:cxn>
                  <a:cxn ang="0">
                    <a:pos x="18" y="108"/>
                  </a:cxn>
                  <a:cxn ang="0">
                    <a:pos x="36" y="144"/>
                  </a:cxn>
                  <a:cxn ang="0">
                    <a:pos x="60" y="180"/>
                  </a:cxn>
                  <a:cxn ang="0">
                    <a:pos x="89" y="216"/>
                  </a:cxn>
                  <a:cxn ang="0">
                    <a:pos x="72" y="216"/>
                  </a:cxn>
                  <a:cxn ang="0">
                    <a:pos x="42" y="180"/>
                  </a:cxn>
                  <a:cxn ang="0">
                    <a:pos x="18" y="144"/>
                  </a:cxn>
                  <a:cxn ang="0">
                    <a:pos x="6" y="108"/>
                  </a:cxn>
                  <a:cxn ang="0">
                    <a:pos x="0" y="66"/>
                  </a:cxn>
                  <a:cxn ang="0">
                    <a:pos x="0" y="30"/>
                  </a:cxn>
                  <a:cxn ang="0">
                    <a:pos x="12" y="0"/>
                  </a:cxn>
                  <a:cxn ang="0">
                    <a:pos x="30" y="0"/>
                  </a:cxn>
                  <a:cxn ang="0">
                    <a:pos x="18" y="30"/>
                  </a:cxn>
                  <a:cxn ang="0">
                    <a:pos x="12" y="66"/>
                  </a:cxn>
                  <a:cxn ang="0">
                    <a:pos x="12" y="66"/>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a:defRPr/>
                </a:pPr>
                <a:endParaRPr lang="en-US"/>
              </a:p>
            </p:txBody>
          </p:sp>
          <p:sp>
            <p:nvSpPr>
              <p:cNvPr id="3085" name="Freeform 13"/>
              <p:cNvSpPr>
                <a:spLocks/>
              </p:cNvSpPr>
              <p:nvPr userDrawn="1"/>
            </p:nvSpPr>
            <p:spPr bwMode="hidden">
              <a:xfrm>
                <a:off x="3569" y="3745"/>
                <a:ext cx="750" cy="461"/>
              </a:xfrm>
              <a:custGeom>
                <a:avLst/>
                <a:gdLst/>
                <a:ahLst/>
                <a:cxnLst>
                  <a:cxn ang="0">
                    <a:pos x="382" y="443"/>
                  </a:cxn>
                  <a:cxn ang="0">
                    <a:pos x="311" y="437"/>
                  </a:cxn>
                  <a:cxn ang="0">
                    <a:pos x="245" y="425"/>
                  </a:cxn>
                  <a:cxn ang="0">
                    <a:pos x="185" y="407"/>
                  </a:cxn>
                  <a:cxn ang="0">
                    <a:pos x="131" y="383"/>
                  </a:cxn>
                  <a:cxn ang="0">
                    <a:pos x="83" y="347"/>
                  </a:cxn>
                  <a:cxn ang="0">
                    <a:pos x="53" y="311"/>
                  </a:cxn>
                  <a:cxn ang="0">
                    <a:pos x="30" y="269"/>
                  </a:cxn>
                  <a:cxn ang="0">
                    <a:pos x="24" y="227"/>
                  </a:cxn>
                  <a:cxn ang="0">
                    <a:pos x="30" y="185"/>
                  </a:cxn>
                  <a:cxn ang="0">
                    <a:pos x="53" y="143"/>
                  </a:cxn>
                  <a:cxn ang="0">
                    <a:pos x="83" y="107"/>
                  </a:cxn>
                  <a:cxn ang="0">
                    <a:pos x="131" y="77"/>
                  </a:cxn>
                  <a:cxn ang="0">
                    <a:pos x="185" y="47"/>
                  </a:cxn>
                  <a:cxn ang="0">
                    <a:pos x="245" y="30"/>
                  </a:cxn>
                  <a:cxn ang="0">
                    <a:pos x="311" y="18"/>
                  </a:cxn>
                  <a:cxn ang="0">
                    <a:pos x="382" y="12"/>
                  </a:cxn>
                  <a:cxn ang="0">
                    <a:pos x="478" y="18"/>
                  </a:cxn>
                  <a:cxn ang="0">
                    <a:pos x="562" y="41"/>
                  </a:cxn>
                  <a:cxn ang="0">
                    <a:pos x="562" y="36"/>
                  </a:cxn>
                  <a:cxn ang="0">
                    <a:pos x="562" y="30"/>
                  </a:cxn>
                  <a:cxn ang="0">
                    <a:pos x="478" y="6"/>
                  </a:cxn>
                  <a:cxn ang="0">
                    <a:pos x="382" y="0"/>
                  </a:cxn>
                  <a:cxn ang="0">
                    <a:pos x="305" y="6"/>
                  </a:cxn>
                  <a:cxn ang="0">
                    <a:pos x="233" y="18"/>
                  </a:cxn>
                  <a:cxn ang="0">
                    <a:pos x="167" y="41"/>
                  </a:cxn>
                  <a:cxn ang="0">
                    <a:pos x="113" y="65"/>
                  </a:cxn>
                  <a:cxn ang="0">
                    <a:pos x="65" y="101"/>
                  </a:cxn>
                  <a:cxn ang="0">
                    <a:pos x="30" y="137"/>
                  </a:cxn>
                  <a:cxn ang="0">
                    <a:pos x="6" y="179"/>
                  </a:cxn>
                  <a:cxn ang="0">
                    <a:pos x="0" y="227"/>
                  </a:cxn>
                  <a:cxn ang="0">
                    <a:pos x="6" y="275"/>
                  </a:cxn>
                  <a:cxn ang="0">
                    <a:pos x="30" y="317"/>
                  </a:cxn>
                  <a:cxn ang="0">
                    <a:pos x="65" y="359"/>
                  </a:cxn>
                  <a:cxn ang="0">
                    <a:pos x="113" y="395"/>
                  </a:cxn>
                  <a:cxn ang="0">
                    <a:pos x="167" y="419"/>
                  </a:cxn>
                  <a:cxn ang="0">
                    <a:pos x="233" y="443"/>
                  </a:cxn>
                  <a:cxn ang="0">
                    <a:pos x="305" y="455"/>
                  </a:cxn>
                  <a:cxn ang="0">
                    <a:pos x="382" y="461"/>
                  </a:cxn>
                  <a:cxn ang="0">
                    <a:pos x="448" y="455"/>
                  </a:cxn>
                  <a:cxn ang="0">
                    <a:pos x="508" y="449"/>
                  </a:cxn>
                  <a:cxn ang="0">
                    <a:pos x="609" y="413"/>
                  </a:cxn>
                  <a:cxn ang="0">
                    <a:pos x="657" y="389"/>
                  </a:cxn>
                  <a:cxn ang="0">
                    <a:pos x="693" y="359"/>
                  </a:cxn>
                  <a:cxn ang="0">
                    <a:pos x="723" y="329"/>
                  </a:cxn>
                  <a:cxn ang="0">
                    <a:pos x="747" y="293"/>
                  </a:cxn>
                  <a:cxn ang="0">
                    <a:pos x="741" y="287"/>
                  </a:cxn>
                  <a:cxn ang="0">
                    <a:pos x="729" y="281"/>
                  </a:cxn>
                  <a:cxn ang="0">
                    <a:pos x="711" y="317"/>
                  </a:cxn>
                  <a:cxn ang="0">
                    <a:pos x="681" y="347"/>
                  </a:cxn>
                  <a:cxn ang="0">
                    <a:pos x="645" y="377"/>
                  </a:cxn>
                  <a:cxn ang="0">
                    <a:pos x="604" y="401"/>
                  </a:cxn>
                  <a:cxn ang="0">
                    <a:pos x="502" y="431"/>
                  </a:cxn>
                  <a:cxn ang="0">
                    <a:pos x="442" y="443"/>
                  </a:cxn>
                  <a:cxn ang="0">
                    <a:pos x="382" y="443"/>
                  </a:cxn>
                  <a:cxn ang="0">
                    <a:pos x="382" y="443"/>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2"/>
                  </a:gs>
                  <a:gs pos="100000">
                    <a:schemeClr val="accent2">
                      <a:gamma/>
                      <a:shade val="90980"/>
                      <a:invGamma/>
                    </a:schemeClr>
                  </a:gs>
                </a:gsLst>
                <a:path path="rect">
                  <a:fillToRect l="50000" t="50000" r="50000" b="50000"/>
                </a:path>
              </a:gradFill>
              <a:ln w="9525">
                <a:noFill/>
                <a:round/>
                <a:headEnd/>
                <a:tailEnd/>
              </a:ln>
            </p:spPr>
            <p:txBody>
              <a:bodyPr/>
              <a:lstStyle/>
              <a:p>
                <a:pPr>
                  <a:defRPr/>
                </a:pPr>
                <a:endParaRPr lang="en-US"/>
              </a:p>
            </p:txBody>
          </p:sp>
          <p:sp>
            <p:nvSpPr>
              <p:cNvPr id="3086" name="Freeform 14"/>
              <p:cNvSpPr>
                <a:spLocks/>
              </p:cNvSpPr>
              <p:nvPr userDrawn="1"/>
            </p:nvSpPr>
            <p:spPr bwMode="hidden">
              <a:xfrm>
                <a:off x="4037" y="3721"/>
                <a:ext cx="96" cy="30"/>
              </a:xfrm>
              <a:custGeom>
                <a:avLst/>
                <a:gdLst/>
                <a:ahLst/>
                <a:cxnLst>
                  <a:cxn ang="0">
                    <a:pos x="0" y="0"/>
                  </a:cxn>
                  <a:cxn ang="0">
                    <a:pos x="0" y="12"/>
                  </a:cxn>
                  <a:cxn ang="0">
                    <a:pos x="48" y="18"/>
                  </a:cxn>
                  <a:cxn ang="0">
                    <a:pos x="96" y="30"/>
                  </a:cxn>
                  <a:cxn ang="0">
                    <a:pos x="96" y="24"/>
                  </a:cxn>
                  <a:cxn ang="0">
                    <a:pos x="96" y="18"/>
                  </a:cxn>
                  <a:cxn ang="0">
                    <a:pos x="48" y="12"/>
                  </a:cxn>
                  <a:cxn ang="0">
                    <a:pos x="0" y="0"/>
                  </a:cxn>
                  <a:cxn ang="0">
                    <a:pos x="0" y="0"/>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2"/>
                  </a:gs>
                  <a:gs pos="100000">
                    <a:schemeClr val="accent2">
                      <a:gamma/>
                      <a:shade val="87843"/>
                      <a:invGamma/>
                    </a:schemeClr>
                  </a:gs>
                </a:gsLst>
                <a:lin ang="0" scaled="1"/>
              </a:gradFill>
              <a:ln w="9525">
                <a:noFill/>
                <a:round/>
                <a:headEnd/>
                <a:tailEnd/>
              </a:ln>
            </p:spPr>
            <p:txBody>
              <a:bodyPr/>
              <a:lstStyle/>
              <a:p>
                <a:pPr>
                  <a:defRPr/>
                </a:pPr>
                <a:endParaRPr lang="en-US"/>
              </a:p>
            </p:txBody>
          </p:sp>
          <p:sp>
            <p:nvSpPr>
              <p:cNvPr id="3087" name="Oval 15"/>
              <p:cNvSpPr>
                <a:spLocks noChangeArrowheads="1"/>
              </p:cNvSpPr>
              <p:nvPr userDrawn="1"/>
            </p:nvSpPr>
            <p:spPr bwMode="hidden">
              <a:xfrm>
                <a:off x="3910" y="3948"/>
                <a:ext cx="84" cy="53"/>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a:defRPr/>
                </a:pPr>
                <a:endParaRPr lang="en-US"/>
              </a:p>
            </p:txBody>
          </p:sp>
        </p:grpSp>
        <p:grpSp>
          <p:nvGrpSpPr>
            <p:cNvPr id="3079" name="Group 16"/>
            <p:cNvGrpSpPr>
              <a:grpSpLocks/>
            </p:cNvGrpSpPr>
            <p:nvPr userDrawn="1"/>
          </p:nvGrpSpPr>
          <p:grpSpPr bwMode="auto">
            <a:xfrm>
              <a:off x="1776" y="3631"/>
              <a:ext cx="1626" cy="683"/>
              <a:chOff x="1776" y="3631"/>
              <a:chExt cx="1626" cy="683"/>
            </a:xfrm>
          </p:grpSpPr>
          <p:sp>
            <p:nvSpPr>
              <p:cNvPr id="6" name="Oval 17"/>
              <p:cNvSpPr>
                <a:spLocks noChangeArrowheads="1"/>
              </p:cNvSpPr>
              <p:nvPr userDrawn="1"/>
            </p:nvSpPr>
            <p:spPr bwMode="hidden">
              <a:xfrm>
                <a:off x="2268" y="3934"/>
                <a:ext cx="638" cy="377"/>
              </a:xfrm>
              <a:prstGeom prst="ellipse">
                <a:avLst/>
              </a:prstGeom>
              <a:gradFill rotWithShape="0">
                <a:gsLst>
                  <a:gs pos="0">
                    <a:schemeClr val="accent2">
                      <a:gamma/>
                      <a:shade val="87843"/>
                      <a:invGamma/>
                    </a:schemeClr>
                  </a:gs>
                  <a:gs pos="100000">
                    <a:schemeClr val="accent2"/>
                  </a:gs>
                </a:gsLst>
                <a:lin ang="2700000" scaled="1"/>
              </a:gradFill>
              <a:ln w="9525">
                <a:noFill/>
                <a:round/>
                <a:headEnd/>
                <a:tailEnd/>
              </a:ln>
              <a:effectLst/>
            </p:spPr>
            <p:txBody>
              <a:bodyPr/>
              <a:lstStyle/>
              <a:p>
                <a:pPr>
                  <a:defRPr/>
                </a:pPr>
                <a:endParaRPr lang="en-US"/>
              </a:p>
            </p:txBody>
          </p:sp>
          <p:sp>
            <p:nvSpPr>
              <p:cNvPr id="3090" name="Oval 18"/>
              <p:cNvSpPr>
                <a:spLocks noChangeArrowheads="1"/>
              </p:cNvSpPr>
              <p:nvPr userDrawn="1"/>
            </p:nvSpPr>
            <p:spPr bwMode="hidden">
              <a:xfrm>
                <a:off x="2314" y="3958"/>
                <a:ext cx="543" cy="332"/>
              </a:xfrm>
              <a:prstGeom prst="ellipse">
                <a:avLst/>
              </a:prstGeom>
              <a:gradFill rotWithShape="0">
                <a:gsLst>
                  <a:gs pos="0">
                    <a:schemeClr val="accent2"/>
                  </a:gs>
                  <a:gs pos="100000">
                    <a:schemeClr val="accent2">
                      <a:gamma/>
                      <a:shade val="87843"/>
                      <a:invGamma/>
                    </a:schemeClr>
                  </a:gs>
                </a:gsLst>
                <a:lin ang="2700000" scaled="1"/>
              </a:gradFill>
              <a:ln w="9525">
                <a:noFill/>
                <a:round/>
                <a:headEnd/>
                <a:tailEnd/>
              </a:ln>
              <a:effectLst/>
            </p:spPr>
            <p:txBody>
              <a:bodyPr/>
              <a:lstStyle/>
              <a:p>
                <a:pPr>
                  <a:defRPr/>
                </a:pPr>
                <a:endParaRPr lang="en-US"/>
              </a:p>
            </p:txBody>
          </p:sp>
          <p:sp>
            <p:nvSpPr>
              <p:cNvPr id="3091" name="Oval 19"/>
              <p:cNvSpPr>
                <a:spLocks noChangeArrowheads="1"/>
              </p:cNvSpPr>
              <p:nvPr userDrawn="1"/>
            </p:nvSpPr>
            <p:spPr bwMode="hidden">
              <a:xfrm>
                <a:off x="2341" y="3979"/>
                <a:ext cx="501" cy="299"/>
              </a:xfrm>
              <a:prstGeom prst="ellipse">
                <a:avLst/>
              </a:prstGeom>
              <a:gradFill rotWithShape="0">
                <a:gsLst>
                  <a:gs pos="0">
                    <a:schemeClr val="accent2">
                      <a:gamma/>
                      <a:shade val="90980"/>
                      <a:invGamma/>
                    </a:schemeClr>
                  </a:gs>
                  <a:gs pos="100000">
                    <a:schemeClr val="accent2"/>
                  </a:gs>
                </a:gsLst>
                <a:lin ang="2700000" scaled="1"/>
              </a:gradFill>
              <a:ln w="9525">
                <a:noFill/>
                <a:round/>
                <a:headEnd/>
                <a:tailEnd/>
              </a:ln>
              <a:effectLst/>
            </p:spPr>
            <p:txBody>
              <a:bodyPr/>
              <a:lstStyle/>
              <a:p>
                <a:pPr>
                  <a:defRPr/>
                </a:pPr>
                <a:endParaRPr lang="en-US"/>
              </a:p>
            </p:txBody>
          </p:sp>
          <p:sp>
            <p:nvSpPr>
              <p:cNvPr id="3092" name="Oval 20"/>
              <p:cNvSpPr>
                <a:spLocks noChangeArrowheads="1"/>
              </p:cNvSpPr>
              <p:nvPr userDrawn="1"/>
            </p:nvSpPr>
            <p:spPr bwMode="hidden">
              <a:xfrm>
                <a:off x="2368" y="3997"/>
                <a:ext cx="444" cy="258"/>
              </a:xfrm>
              <a:prstGeom prst="ellipse">
                <a:avLst/>
              </a:prstGeom>
              <a:gradFill rotWithShape="0">
                <a:gsLst>
                  <a:gs pos="0">
                    <a:schemeClr val="accent2">
                      <a:gamma/>
                      <a:shade val="87843"/>
                      <a:invGamma/>
                    </a:schemeClr>
                  </a:gs>
                  <a:gs pos="100000">
                    <a:schemeClr val="accent2"/>
                  </a:gs>
                </a:gsLst>
                <a:lin ang="5400000" scaled="1"/>
              </a:gradFill>
              <a:ln w="9525">
                <a:noFill/>
                <a:round/>
                <a:headEnd/>
                <a:tailEnd/>
              </a:ln>
              <a:effectLst/>
            </p:spPr>
            <p:txBody>
              <a:bodyPr/>
              <a:lstStyle/>
              <a:p>
                <a:pPr>
                  <a:defRPr/>
                </a:pPr>
                <a:endParaRPr lang="en-US"/>
              </a:p>
            </p:txBody>
          </p:sp>
          <p:sp>
            <p:nvSpPr>
              <p:cNvPr id="3093" name="Oval 21"/>
              <p:cNvSpPr>
                <a:spLocks noChangeArrowheads="1"/>
              </p:cNvSpPr>
              <p:nvPr userDrawn="1"/>
            </p:nvSpPr>
            <p:spPr bwMode="hidden">
              <a:xfrm>
                <a:off x="2385" y="4005"/>
                <a:ext cx="413" cy="240"/>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a:defRPr/>
                </a:pPr>
                <a:endParaRPr lang="en-US"/>
              </a:p>
            </p:txBody>
          </p:sp>
          <p:sp>
            <p:nvSpPr>
              <p:cNvPr id="3094" name="Oval 22"/>
              <p:cNvSpPr>
                <a:spLocks noChangeArrowheads="1"/>
              </p:cNvSpPr>
              <p:nvPr userDrawn="1"/>
            </p:nvSpPr>
            <p:spPr bwMode="hidden">
              <a:xfrm>
                <a:off x="2437" y="4026"/>
                <a:ext cx="306" cy="192"/>
              </a:xfrm>
              <a:prstGeom prst="ellipse">
                <a:avLst/>
              </a:prstGeom>
              <a:gradFill rotWithShape="0">
                <a:gsLst>
                  <a:gs pos="0">
                    <a:schemeClr val="accent2">
                      <a:gamma/>
                      <a:shade val="87843"/>
                      <a:invGamma/>
                    </a:schemeClr>
                  </a:gs>
                  <a:gs pos="100000">
                    <a:schemeClr val="accent2"/>
                  </a:gs>
                </a:gsLst>
                <a:lin ang="5400000" scaled="1"/>
              </a:gradFill>
              <a:ln w="9525">
                <a:noFill/>
                <a:round/>
                <a:headEnd/>
                <a:tailEnd/>
              </a:ln>
              <a:effectLst/>
            </p:spPr>
            <p:txBody>
              <a:bodyPr/>
              <a:lstStyle/>
              <a:p>
                <a:pPr>
                  <a:defRPr/>
                </a:pPr>
                <a:endParaRPr lang="en-US"/>
              </a:p>
            </p:txBody>
          </p:sp>
          <p:sp>
            <p:nvSpPr>
              <p:cNvPr id="3095" name="Oval 23"/>
              <p:cNvSpPr>
                <a:spLocks noChangeArrowheads="1"/>
              </p:cNvSpPr>
              <p:nvPr userDrawn="1"/>
            </p:nvSpPr>
            <p:spPr bwMode="hidden">
              <a:xfrm>
                <a:off x="2476" y="4056"/>
                <a:ext cx="227" cy="135"/>
              </a:xfrm>
              <a:prstGeom prst="ellipse">
                <a:avLst/>
              </a:prstGeom>
              <a:gradFill rotWithShape="0">
                <a:gsLst>
                  <a:gs pos="0">
                    <a:schemeClr val="accent2"/>
                  </a:gs>
                  <a:gs pos="100000">
                    <a:schemeClr val="accent2">
                      <a:gamma/>
                      <a:shade val="90980"/>
                      <a:invGamma/>
                    </a:schemeClr>
                  </a:gs>
                </a:gsLst>
                <a:lin ang="2700000" scaled="1"/>
              </a:gradFill>
              <a:ln w="9525">
                <a:noFill/>
                <a:round/>
                <a:headEnd/>
                <a:tailEnd/>
              </a:ln>
              <a:effectLst/>
            </p:spPr>
            <p:txBody>
              <a:bodyPr/>
              <a:lstStyle/>
              <a:p>
                <a:pPr>
                  <a:defRPr/>
                </a:pPr>
                <a:endParaRPr lang="en-US"/>
              </a:p>
            </p:txBody>
          </p:sp>
          <p:sp>
            <p:nvSpPr>
              <p:cNvPr id="3096" name="Oval 24"/>
              <p:cNvSpPr>
                <a:spLocks noChangeArrowheads="1"/>
              </p:cNvSpPr>
              <p:nvPr userDrawn="1"/>
            </p:nvSpPr>
            <p:spPr bwMode="hidden">
              <a:xfrm>
                <a:off x="2542" y="4097"/>
                <a:ext cx="90" cy="60"/>
              </a:xfrm>
              <a:prstGeom prst="ellipse">
                <a:avLst/>
              </a:prstGeom>
              <a:gradFill rotWithShape="0">
                <a:gsLst>
                  <a:gs pos="0">
                    <a:schemeClr val="accent2"/>
                  </a:gs>
                  <a:gs pos="100000">
                    <a:schemeClr val="accent2">
                      <a:gamma/>
                      <a:shade val="90980"/>
                      <a:invGamma/>
                    </a:schemeClr>
                  </a:gs>
                </a:gsLst>
                <a:lin ang="0" scaled="1"/>
              </a:gradFill>
              <a:ln w="9525">
                <a:noFill/>
                <a:round/>
                <a:headEnd/>
                <a:tailEnd/>
              </a:ln>
              <a:effectLst/>
            </p:spPr>
            <p:txBody>
              <a:bodyPr/>
              <a:lstStyle/>
              <a:p>
                <a:pPr>
                  <a:defRPr/>
                </a:pPr>
                <a:endParaRPr lang="en-US"/>
              </a:p>
            </p:txBody>
          </p:sp>
          <p:sp>
            <p:nvSpPr>
              <p:cNvPr id="3097" name="Freeform 25"/>
              <p:cNvSpPr>
                <a:spLocks/>
              </p:cNvSpPr>
              <p:nvPr userDrawn="1"/>
            </p:nvSpPr>
            <p:spPr bwMode="hidden">
              <a:xfrm>
                <a:off x="2585" y="3822"/>
                <a:ext cx="449" cy="186"/>
              </a:xfrm>
              <a:custGeom>
                <a:avLst/>
                <a:gdLst/>
                <a:ahLst/>
                <a:cxnLst>
                  <a:cxn ang="0">
                    <a:pos x="6" y="6"/>
                  </a:cxn>
                  <a:cxn ang="0">
                    <a:pos x="78" y="12"/>
                  </a:cxn>
                  <a:cxn ang="0">
                    <a:pos x="150" y="18"/>
                  </a:cxn>
                  <a:cxn ang="0">
                    <a:pos x="215" y="36"/>
                  </a:cxn>
                  <a:cxn ang="0">
                    <a:pos x="275" y="60"/>
                  </a:cxn>
                  <a:cxn ang="0">
                    <a:pos x="329" y="84"/>
                  </a:cxn>
                  <a:cxn ang="0">
                    <a:pos x="377" y="114"/>
                  </a:cxn>
                  <a:cxn ang="0">
                    <a:pos x="419" y="150"/>
                  </a:cxn>
                  <a:cxn ang="0">
                    <a:pos x="448" y="186"/>
                  </a:cxn>
                  <a:cxn ang="0">
                    <a:pos x="448" y="162"/>
                  </a:cxn>
                  <a:cxn ang="0">
                    <a:pos x="413" y="126"/>
                  </a:cxn>
                  <a:cxn ang="0">
                    <a:pos x="371" y="96"/>
                  </a:cxn>
                  <a:cxn ang="0">
                    <a:pos x="323" y="66"/>
                  </a:cxn>
                  <a:cxn ang="0">
                    <a:pos x="269" y="48"/>
                  </a:cxn>
                  <a:cxn ang="0">
                    <a:pos x="144" y="12"/>
                  </a:cxn>
                  <a:cxn ang="0">
                    <a:pos x="78" y="6"/>
                  </a:cxn>
                  <a:cxn ang="0">
                    <a:pos x="6" y="0"/>
                  </a:cxn>
                  <a:cxn ang="0">
                    <a:pos x="0" y="0"/>
                  </a:cxn>
                  <a:cxn ang="0">
                    <a:pos x="0" y="0"/>
                  </a:cxn>
                  <a:cxn ang="0">
                    <a:pos x="0" y="6"/>
                  </a:cxn>
                  <a:cxn ang="0">
                    <a:pos x="0" y="6"/>
                  </a:cxn>
                  <a:cxn ang="0">
                    <a:pos x="6" y="6"/>
                  </a:cxn>
                  <a:cxn ang="0">
                    <a:pos x="6" y="6"/>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2">
                      <a:gamma/>
                      <a:shade val="90980"/>
                      <a:invGamma/>
                    </a:schemeClr>
                  </a:gs>
                  <a:gs pos="100000">
                    <a:schemeClr val="accent2"/>
                  </a:gs>
                </a:gsLst>
                <a:lin ang="5400000" scaled="1"/>
              </a:gradFill>
              <a:ln w="9525">
                <a:noFill/>
                <a:round/>
                <a:headEnd/>
                <a:tailEnd/>
              </a:ln>
            </p:spPr>
            <p:txBody>
              <a:bodyPr/>
              <a:lstStyle/>
              <a:p>
                <a:pPr>
                  <a:defRPr/>
                </a:pPr>
                <a:endParaRPr lang="en-US"/>
              </a:p>
            </p:txBody>
          </p:sp>
          <p:sp>
            <p:nvSpPr>
              <p:cNvPr id="3098" name="Freeform 26"/>
              <p:cNvSpPr>
                <a:spLocks/>
              </p:cNvSpPr>
              <p:nvPr userDrawn="1"/>
            </p:nvSpPr>
            <p:spPr bwMode="hidden">
              <a:xfrm>
                <a:off x="2142" y="3852"/>
                <a:ext cx="892" cy="462"/>
              </a:xfrm>
              <a:custGeom>
                <a:avLst/>
                <a:gdLst/>
                <a:ahLst/>
                <a:cxnLst>
                  <a:cxn ang="0">
                    <a:pos x="23" y="276"/>
                  </a:cxn>
                  <a:cxn ang="0">
                    <a:pos x="29" y="222"/>
                  </a:cxn>
                  <a:cxn ang="0">
                    <a:pos x="59" y="174"/>
                  </a:cxn>
                  <a:cxn ang="0">
                    <a:pos x="95" y="132"/>
                  </a:cxn>
                  <a:cxn ang="0">
                    <a:pos x="149" y="96"/>
                  </a:cxn>
                  <a:cxn ang="0">
                    <a:pos x="209" y="60"/>
                  </a:cxn>
                  <a:cxn ang="0">
                    <a:pos x="281" y="36"/>
                  </a:cxn>
                  <a:cxn ang="0">
                    <a:pos x="364" y="24"/>
                  </a:cxn>
                  <a:cxn ang="0">
                    <a:pos x="448" y="18"/>
                  </a:cxn>
                  <a:cxn ang="0">
                    <a:pos x="532" y="24"/>
                  </a:cxn>
                  <a:cxn ang="0">
                    <a:pos x="609" y="36"/>
                  </a:cxn>
                  <a:cxn ang="0">
                    <a:pos x="681" y="60"/>
                  </a:cxn>
                  <a:cxn ang="0">
                    <a:pos x="741" y="96"/>
                  </a:cxn>
                  <a:cxn ang="0">
                    <a:pos x="795" y="132"/>
                  </a:cxn>
                  <a:cxn ang="0">
                    <a:pos x="831" y="174"/>
                  </a:cxn>
                  <a:cxn ang="0">
                    <a:pos x="861" y="222"/>
                  </a:cxn>
                  <a:cxn ang="0">
                    <a:pos x="867" y="276"/>
                  </a:cxn>
                  <a:cxn ang="0">
                    <a:pos x="855" y="330"/>
                  </a:cxn>
                  <a:cxn ang="0">
                    <a:pos x="831" y="378"/>
                  </a:cxn>
                  <a:cxn ang="0">
                    <a:pos x="783" y="426"/>
                  </a:cxn>
                  <a:cxn ang="0">
                    <a:pos x="723" y="462"/>
                  </a:cxn>
                  <a:cxn ang="0">
                    <a:pos x="765" y="462"/>
                  </a:cxn>
                  <a:cxn ang="0">
                    <a:pos x="819" y="426"/>
                  </a:cxn>
                  <a:cxn ang="0">
                    <a:pos x="855" y="378"/>
                  </a:cxn>
                  <a:cxn ang="0">
                    <a:pos x="884" y="330"/>
                  </a:cxn>
                  <a:cxn ang="0">
                    <a:pos x="890" y="276"/>
                  </a:cxn>
                  <a:cxn ang="0">
                    <a:pos x="884" y="222"/>
                  </a:cxn>
                  <a:cxn ang="0">
                    <a:pos x="855" y="168"/>
                  </a:cxn>
                  <a:cxn ang="0">
                    <a:pos x="813" y="120"/>
                  </a:cxn>
                  <a:cxn ang="0">
                    <a:pos x="759" y="84"/>
                  </a:cxn>
                  <a:cxn ang="0">
                    <a:pos x="693" y="48"/>
                  </a:cxn>
                  <a:cxn ang="0">
                    <a:pos x="621" y="24"/>
                  </a:cxn>
                  <a:cxn ang="0">
                    <a:pos x="538" y="6"/>
                  </a:cxn>
                  <a:cxn ang="0">
                    <a:pos x="448" y="0"/>
                  </a:cxn>
                  <a:cxn ang="0">
                    <a:pos x="358" y="6"/>
                  </a:cxn>
                  <a:cxn ang="0">
                    <a:pos x="275" y="24"/>
                  </a:cxn>
                  <a:cxn ang="0">
                    <a:pos x="197" y="48"/>
                  </a:cxn>
                  <a:cxn ang="0">
                    <a:pos x="131" y="84"/>
                  </a:cxn>
                  <a:cxn ang="0">
                    <a:pos x="77" y="120"/>
                  </a:cxn>
                  <a:cxn ang="0">
                    <a:pos x="35" y="168"/>
                  </a:cxn>
                  <a:cxn ang="0">
                    <a:pos x="12" y="222"/>
                  </a:cxn>
                  <a:cxn ang="0">
                    <a:pos x="0" y="276"/>
                  </a:cxn>
                  <a:cxn ang="0">
                    <a:pos x="6" y="330"/>
                  </a:cxn>
                  <a:cxn ang="0">
                    <a:pos x="35" y="378"/>
                  </a:cxn>
                  <a:cxn ang="0">
                    <a:pos x="71" y="426"/>
                  </a:cxn>
                  <a:cxn ang="0">
                    <a:pos x="125" y="462"/>
                  </a:cxn>
                  <a:cxn ang="0">
                    <a:pos x="167" y="462"/>
                  </a:cxn>
                  <a:cxn ang="0">
                    <a:pos x="107" y="426"/>
                  </a:cxn>
                  <a:cxn ang="0">
                    <a:pos x="59" y="378"/>
                  </a:cxn>
                  <a:cxn ang="0">
                    <a:pos x="35" y="330"/>
                  </a:cxn>
                  <a:cxn ang="0">
                    <a:pos x="23" y="276"/>
                  </a:cxn>
                  <a:cxn ang="0">
                    <a:pos x="23" y="276"/>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2"/>
                  </a:gs>
                  <a:gs pos="100000">
                    <a:schemeClr val="accent2">
                      <a:gamma/>
                      <a:shade val="84706"/>
                      <a:invGamma/>
                    </a:schemeClr>
                  </a:gs>
                </a:gsLst>
                <a:lin ang="2700000" scaled="1"/>
              </a:gradFill>
              <a:ln w="9525">
                <a:noFill/>
                <a:round/>
                <a:headEnd/>
                <a:tailEnd/>
              </a:ln>
            </p:spPr>
            <p:txBody>
              <a:bodyPr/>
              <a:lstStyle/>
              <a:p>
                <a:pPr>
                  <a:defRPr/>
                </a:pPr>
                <a:endParaRPr lang="en-US"/>
              </a:p>
            </p:txBody>
          </p:sp>
          <p:sp>
            <p:nvSpPr>
              <p:cNvPr id="3099" name="Freeform 27"/>
              <p:cNvSpPr>
                <a:spLocks/>
              </p:cNvSpPr>
              <p:nvPr userDrawn="1"/>
            </p:nvSpPr>
            <p:spPr bwMode="hidden">
              <a:xfrm>
                <a:off x="2082" y="3828"/>
                <a:ext cx="407" cy="486"/>
              </a:xfrm>
              <a:custGeom>
                <a:avLst/>
                <a:gdLst/>
                <a:ahLst/>
                <a:cxnLst>
                  <a:cxn ang="0">
                    <a:pos x="18" y="300"/>
                  </a:cxn>
                  <a:cxn ang="0">
                    <a:pos x="24" y="246"/>
                  </a:cxn>
                  <a:cxn ang="0">
                    <a:pos x="48" y="198"/>
                  </a:cxn>
                  <a:cxn ang="0">
                    <a:pos x="83" y="150"/>
                  </a:cxn>
                  <a:cxn ang="0">
                    <a:pos x="131" y="108"/>
                  </a:cxn>
                  <a:cxn ang="0">
                    <a:pos x="185" y="72"/>
                  </a:cxn>
                  <a:cxn ang="0">
                    <a:pos x="251" y="42"/>
                  </a:cxn>
                  <a:cxn ang="0">
                    <a:pos x="329" y="24"/>
                  </a:cxn>
                  <a:cxn ang="0">
                    <a:pos x="406" y="6"/>
                  </a:cxn>
                  <a:cxn ang="0">
                    <a:pos x="406" y="0"/>
                  </a:cxn>
                  <a:cxn ang="0">
                    <a:pos x="323" y="12"/>
                  </a:cxn>
                  <a:cxn ang="0">
                    <a:pos x="245" y="36"/>
                  </a:cxn>
                  <a:cxn ang="0">
                    <a:pos x="179" y="66"/>
                  </a:cxn>
                  <a:cxn ang="0">
                    <a:pos x="119" y="102"/>
                  </a:cxn>
                  <a:cxn ang="0">
                    <a:pos x="72" y="144"/>
                  </a:cxn>
                  <a:cxn ang="0">
                    <a:pos x="30" y="192"/>
                  </a:cxn>
                  <a:cxn ang="0">
                    <a:pos x="6" y="246"/>
                  </a:cxn>
                  <a:cxn ang="0">
                    <a:pos x="0" y="300"/>
                  </a:cxn>
                  <a:cxn ang="0">
                    <a:pos x="6" y="348"/>
                  </a:cxn>
                  <a:cxn ang="0">
                    <a:pos x="30" y="396"/>
                  </a:cxn>
                  <a:cxn ang="0">
                    <a:pos x="66" y="444"/>
                  </a:cxn>
                  <a:cxn ang="0">
                    <a:pos x="107" y="486"/>
                  </a:cxn>
                  <a:cxn ang="0">
                    <a:pos x="131" y="486"/>
                  </a:cxn>
                  <a:cxn ang="0">
                    <a:pos x="83" y="450"/>
                  </a:cxn>
                  <a:cxn ang="0">
                    <a:pos x="48" y="402"/>
                  </a:cxn>
                  <a:cxn ang="0">
                    <a:pos x="24" y="354"/>
                  </a:cxn>
                  <a:cxn ang="0">
                    <a:pos x="18" y="300"/>
                  </a:cxn>
                  <a:cxn ang="0">
                    <a:pos x="18" y="300"/>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2"/>
                  </a:gs>
                  <a:gs pos="100000">
                    <a:schemeClr val="accent2">
                      <a:gamma/>
                      <a:shade val="90980"/>
                      <a:invGamma/>
                    </a:schemeClr>
                  </a:gs>
                </a:gsLst>
                <a:lin ang="0" scaled="1"/>
              </a:gradFill>
              <a:ln w="9525">
                <a:noFill/>
                <a:round/>
                <a:headEnd/>
                <a:tailEnd/>
              </a:ln>
            </p:spPr>
            <p:txBody>
              <a:bodyPr/>
              <a:lstStyle/>
              <a:p>
                <a:pPr>
                  <a:defRPr/>
                </a:pPr>
                <a:endParaRPr lang="en-US"/>
              </a:p>
            </p:txBody>
          </p:sp>
          <p:sp>
            <p:nvSpPr>
              <p:cNvPr id="3100" name="Freeform 28"/>
              <p:cNvSpPr>
                <a:spLocks/>
              </p:cNvSpPr>
              <p:nvPr userDrawn="1"/>
            </p:nvSpPr>
            <p:spPr bwMode="hidden">
              <a:xfrm>
                <a:off x="2987" y="4044"/>
                <a:ext cx="108" cy="252"/>
              </a:xfrm>
              <a:custGeom>
                <a:avLst/>
                <a:gdLst/>
                <a:ahLst/>
                <a:cxnLst>
                  <a:cxn ang="0">
                    <a:pos x="89" y="84"/>
                  </a:cxn>
                  <a:cxn ang="0">
                    <a:pos x="83" y="132"/>
                  </a:cxn>
                  <a:cxn ang="0">
                    <a:pos x="65" y="174"/>
                  </a:cxn>
                  <a:cxn ang="0">
                    <a:pos x="36" y="216"/>
                  </a:cxn>
                  <a:cxn ang="0">
                    <a:pos x="0" y="252"/>
                  </a:cxn>
                  <a:cxn ang="0">
                    <a:pos x="18" y="252"/>
                  </a:cxn>
                  <a:cxn ang="0">
                    <a:pos x="53" y="216"/>
                  </a:cxn>
                  <a:cxn ang="0">
                    <a:pos x="83" y="174"/>
                  </a:cxn>
                  <a:cxn ang="0">
                    <a:pos x="101" y="132"/>
                  </a:cxn>
                  <a:cxn ang="0">
                    <a:pos x="107" y="84"/>
                  </a:cxn>
                  <a:cxn ang="0">
                    <a:pos x="101" y="42"/>
                  </a:cxn>
                  <a:cxn ang="0">
                    <a:pos x="89" y="0"/>
                  </a:cxn>
                  <a:cxn ang="0">
                    <a:pos x="65" y="0"/>
                  </a:cxn>
                  <a:cxn ang="0">
                    <a:pos x="83" y="42"/>
                  </a:cxn>
                  <a:cxn ang="0">
                    <a:pos x="89" y="84"/>
                  </a:cxn>
                  <a:cxn ang="0">
                    <a:pos x="89" y="84"/>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2"/>
                  </a:gs>
                  <a:gs pos="100000">
                    <a:schemeClr val="accent2">
                      <a:gamma/>
                      <a:shade val="81961"/>
                      <a:invGamma/>
                    </a:schemeClr>
                  </a:gs>
                </a:gsLst>
                <a:lin ang="5400000" scaled="1"/>
              </a:gradFill>
              <a:ln w="9525">
                <a:noFill/>
                <a:round/>
                <a:headEnd/>
                <a:tailEnd/>
              </a:ln>
            </p:spPr>
            <p:txBody>
              <a:bodyPr/>
              <a:lstStyle/>
              <a:p>
                <a:pPr>
                  <a:defRPr/>
                </a:pPr>
                <a:endParaRPr lang="en-US"/>
              </a:p>
            </p:txBody>
          </p:sp>
          <p:sp>
            <p:nvSpPr>
              <p:cNvPr id="3101" name="Freeform 29"/>
              <p:cNvSpPr>
                <a:spLocks/>
              </p:cNvSpPr>
              <p:nvPr userDrawn="1"/>
            </p:nvSpPr>
            <p:spPr bwMode="hidden">
              <a:xfrm>
                <a:off x="2068" y="3685"/>
                <a:ext cx="835" cy="150"/>
              </a:xfrm>
              <a:custGeom>
                <a:avLst/>
                <a:gdLst/>
                <a:ahLst/>
                <a:cxnLst>
                  <a:cxn ang="0">
                    <a:pos x="518" y="18"/>
                  </a:cxn>
                  <a:cxn ang="0">
                    <a:pos x="597" y="24"/>
                  </a:cxn>
                  <a:cxn ang="0">
                    <a:pos x="682" y="30"/>
                  </a:cxn>
                  <a:cxn ang="0">
                    <a:pos x="755" y="42"/>
                  </a:cxn>
                  <a:cxn ang="0">
                    <a:pos x="828" y="60"/>
                  </a:cxn>
                  <a:cxn ang="0">
                    <a:pos x="835" y="42"/>
                  </a:cxn>
                  <a:cxn ang="0">
                    <a:pos x="761" y="24"/>
                  </a:cxn>
                  <a:cxn ang="0">
                    <a:pos x="688" y="12"/>
                  </a:cxn>
                  <a:cxn ang="0">
                    <a:pos x="603" y="6"/>
                  </a:cxn>
                  <a:cxn ang="0">
                    <a:pos x="518" y="0"/>
                  </a:cxn>
                  <a:cxn ang="0">
                    <a:pos x="372" y="12"/>
                  </a:cxn>
                  <a:cxn ang="0">
                    <a:pos x="232" y="36"/>
                  </a:cxn>
                  <a:cxn ang="0">
                    <a:pos x="110" y="78"/>
                  </a:cxn>
                  <a:cxn ang="0">
                    <a:pos x="0" y="132"/>
                  </a:cxn>
                  <a:cxn ang="0">
                    <a:pos x="19" y="150"/>
                  </a:cxn>
                  <a:cxn ang="0">
                    <a:pos x="122" y="96"/>
                  </a:cxn>
                  <a:cxn ang="0">
                    <a:pos x="244" y="54"/>
                  </a:cxn>
                  <a:cxn ang="0">
                    <a:pos x="378" y="30"/>
                  </a:cxn>
                  <a:cxn ang="0">
                    <a:pos x="518" y="18"/>
                  </a:cxn>
                  <a:cxn ang="0">
                    <a:pos x="518" y="18"/>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lnTo>
                      <a:pt x="518" y="18"/>
                    </a:lnTo>
                    <a:close/>
                  </a:path>
                </a:pathLst>
              </a:custGeom>
              <a:solidFill>
                <a:schemeClr val="accent2"/>
              </a:solidFill>
              <a:ln w="9525">
                <a:noFill/>
                <a:round/>
                <a:headEnd/>
                <a:tailEnd/>
              </a:ln>
            </p:spPr>
            <p:txBody>
              <a:bodyPr/>
              <a:lstStyle/>
              <a:p>
                <a:pPr>
                  <a:defRPr/>
                </a:pPr>
                <a:endParaRPr lang="en-US"/>
              </a:p>
            </p:txBody>
          </p:sp>
          <p:sp>
            <p:nvSpPr>
              <p:cNvPr id="3102" name="Freeform 30"/>
              <p:cNvSpPr>
                <a:spLocks/>
              </p:cNvSpPr>
              <p:nvPr userDrawn="1"/>
            </p:nvSpPr>
            <p:spPr bwMode="hidden">
              <a:xfrm>
                <a:off x="1867" y="3853"/>
                <a:ext cx="171" cy="461"/>
              </a:xfrm>
              <a:custGeom>
                <a:avLst/>
                <a:gdLst/>
                <a:ahLst/>
                <a:cxnLst>
                  <a:cxn ang="0">
                    <a:pos x="31" y="263"/>
                  </a:cxn>
                  <a:cxn ang="0">
                    <a:pos x="43" y="191"/>
                  </a:cxn>
                  <a:cxn ang="0">
                    <a:pos x="67" y="131"/>
                  </a:cxn>
                  <a:cxn ang="0">
                    <a:pos x="116" y="72"/>
                  </a:cxn>
                  <a:cxn ang="0">
                    <a:pos x="171" y="18"/>
                  </a:cxn>
                  <a:cxn ang="0">
                    <a:pos x="153" y="0"/>
                  </a:cxn>
                  <a:cxn ang="0">
                    <a:pos x="86" y="60"/>
                  </a:cxn>
                  <a:cxn ang="0">
                    <a:pos x="43" y="120"/>
                  </a:cxn>
                  <a:cxn ang="0">
                    <a:pos x="13" y="191"/>
                  </a:cxn>
                  <a:cxn ang="0">
                    <a:pos x="0" y="263"/>
                  </a:cxn>
                  <a:cxn ang="0">
                    <a:pos x="6" y="317"/>
                  </a:cxn>
                  <a:cxn ang="0">
                    <a:pos x="25" y="365"/>
                  </a:cxn>
                  <a:cxn ang="0">
                    <a:pos x="49" y="413"/>
                  </a:cxn>
                  <a:cxn ang="0">
                    <a:pos x="86" y="461"/>
                  </a:cxn>
                  <a:cxn ang="0">
                    <a:pos x="122" y="461"/>
                  </a:cxn>
                  <a:cxn ang="0">
                    <a:pos x="86" y="413"/>
                  </a:cxn>
                  <a:cxn ang="0">
                    <a:pos x="55" y="365"/>
                  </a:cxn>
                  <a:cxn ang="0">
                    <a:pos x="37" y="317"/>
                  </a:cxn>
                  <a:cxn ang="0">
                    <a:pos x="31" y="263"/>
                  </a:cxn>
                  <a:cxn ang="0">
                    <a:pos x="31" y="263"/>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lnTo>
                      <a:pt x="31" y="263"/>
                    </a:lnTo>
                    <a:close/>
                  </a:path>
                </a:pathLst>
              </a:custGeom>
              <a:solidFill>
                <a:schemeClr val="accent2"/>
              </a:solidFill>
              <a:ln w="9525">
                <a:noFill/>
                <a:round/>
                <a:headEnd/>
                <a:tailEnd/>
              </a:ln>
            </p:spPr>
            <p:txBody>
              <a:bodyPr/>
              <a:lstStyle/>
              <a:p>
                <a:pPr>
                  <a:defRPr/>
                </a:pPr>
                <a:endParaRPr lang="en-US"/>
              </a:p>
            </p:txBody>
          </p:sp>
          <p:sp>
            <p:nvSpPr>
              <p:cNvPr id="3103" name="Freeform 31"/>
              <p:cNvSpPr>
                <a:spLocks/>
              </p:cNvSpPr>
              <p:nvPr userDrawn="1"/>
            </p:nvSpPr>
            <p:spPr bwMode="hidden">
              <a:xfrm>
                <a:off x="2951" y="3751"/>
                <a:ext cx="360" cy="563"/>
              </a:xfrm>
              <a:custGeom>
                <a:avLst/>
                <a:gdLst/>
                <a:ahLst/>
                <a:cxnLst>
                  <a:cxn ang="0">
                    <a:pos x="360" y="365"/>
                  </a:cxn>
                  <a:cxn ang="0">
                    <a:pos x="353" y="305"/>
                  </a:cxn>
                  <a:cxn ang="0">
                    <a:pos x="335" y="251"/>
                  </a:cxn>
                  <a:cxn ang="0">
                    <a:pos x="305" y="204"/>
                  </a:cxn>
                  <a:cxn ang="0">
                    <a:pos x="262" y="156"/>
                  </a:cxn>
                  <a:cxn ang="0">
                    <a:pos x="213" y="108"/>
                  </a:cxn>
                  <a:cxn ang="0">
                    <a:pos x="159" y="66"/>
                  </a:cxn>
                  <a:cxn ang="0">
                    <a:pos x="92" y="30"/>
                  </a:cxn>
                  <a:cxn ang="0">
                    <a:pos x="19" y="0"/>
                  </a:cxn>
                  <a:cxn ang="0">
                    <a:pos x="0" y="12"/>
                  </a:cxn>
                  <a:cxn ang="0">
                    <a:pos x="67" y="42"/>
                  </a:cxn>
                  <a:cxn ang="0">
                    <a:pos x="134" y="78"/>
                  </a:cxn>
                  <a:cxn ang="0">
                    <a:pos x="189" y="114"/>
                  </a:cxn>
                  <a:cxn ang="0">
                    <a:pos x="238" y="162"/>
                  </a:cxn>
                  <a:cxn ang="0">
                    <a:pos x="274" y="210"/>
                  </a:cxn>
                  <a:cxn ang="0">
                    <a:pos x="299" y="257"/>
                  </a:cxn>
                  <a:cxn ang="0">
                    <a:pos x="317" y="311"/>
                  </a:cxn>
                  <a:cxn ang="0">
                    <a:pos x="323" y="365"/>
                  </a:cxn>
                  <a:cxn ang="0">
                    <a:pos x="317" y="419"/>
                  </a:cxn>
                  <a:cxn ang="0">
                    <a:pos x="299" y="467"/>
                  </a:cxn>
                  <a:cxn ang="0">
                    <a:pos x="274" y="515"/>
                  </a:cxn>
                  <a:cxn ang="0">
                    <a:pos x="238" y="563"/>
                  </a:cxn>
                  <a:cxn ang="0">
                    <a:pos x="268" y="563"/>
                  </a:cxn>
                  <a:cxn ang="0">
                    <a:pos x="311" y="515"/>
                  </a:cxn>
                  <a:cxn ang="0">
                    <a:pos x="335" y="467"/>
                  </a:cxn>
                  <a:cxn ang="0">
                    <a:pos x="353" y="419"/>
                  </a:cxn>
                  <a:cxn ang="0">
                    <a:pos x="360" y="365"/>
                  </a:cxn>
                  <a:cxn ang="0">
                    <a:pos x="360" y="36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a:defRPr/>
                </a:pPr>
                <a:endParaRPr lang="en-US"/>
              </a:p>
            </p:txBody>
          </p:sp>
          <p:sp>
            <p:nvSpPr>
              <p:cNvPr id="3104" name="Freeform 32"/>
              <p:cNvSpPr>
                <a:spLocks/>
              </p:cNvSpPr>
              <p:nvPr userDrawn="1"/>
            </p:nvSpPr>
            <p:spPr bwMode="hidden">
              <a:xfrm>
                <a:off x="2318" y="3631"/>
                <a:ext cx="1078" cy="425"/>
              </a:xfrm>
              <a:custGeom>
                <a:avLst/>
                <a:gdLst/>
                <a:ahLst/>
                <a:cxnLst>
                  <a:cxn ang="0">
                    <a:pos x="1053" y="425"/>
                  </a:cxn>
                  <a:cxn ang="0">
                    <a:pos x="1078" y="419"/>
                  </a:cxn>
                  <a:cxn ang="0">
                    <a:pos x="1066" y="377"/>
                  </a:cxn>
                  <a:cxn ang="0">
                    <a:pos x="1047" y="336"/>
                  </a:cxn>
                  <a:cxn ang="0">
                    <a:pos x="986" y="252"/>
                  </a:cxn>
                  <a:cxn ang="0">
                    <a:pos x="907" y="180"/>
                  </a:cxn>
                  <a:cxn ang="0">
                    <a:pos x="810" y="120"/>
                  </a:cxn>
                  <a:cxn ang="0">
                    <a:pos x="694" y="72"/>
                  </a:cxn>
                  <a:cxn ang="0">
                    <a:pos x="560" y="30"/>
                  </a:cxn>
                  <a:cxn ang="0">
                    <a:pos x="420" y="6"/>
                  </a:cxn>
                  <a:cxn ang="0">
                    <a:pos x="268" y="0"/>
                  </a:cxn>
                  <a:cxn ang="0">
                    <a:pos x="134" y="6"/>
                  </a:cxn>
                  <a:cxn ang="0">
                    <a:pos x="0" y="24"/>
                  </a:cxn>
                  <a:cxn ang="0">
                    <a:pos x="12" y="36"/>
                  </a:cxn>
                  <a:cxn ang="0">
                    <a:pos x="134" y="18"/>
                  </a:cxn>
                  <a:cxn ang="0">
                    <a:pos x="268" y="12"/>
                  </a:cxn>
                  <a:cxn ang="0">
                    <a:pos x="420" y="18"/>
                  </a:cxn>
                  <a:cxn ang="0">
                    <a:pos x="554" y="42"/>
                  </a:cxn>
                  <a:cxn ang="0">
                    <a:pos x="682" y="84"/>
                  </a:cxn>
                  <a:cxn ang="0">
                    <a:pos x="798" y="132"/>
                  </a:cxn>
                  <a:cxn ang="0">
                    <a:pos x="895" y="192"/>
                  </a:cxn>
                  <a:cxn ang="0">
                    <a:pos x="968" y="264"/>
                  </a:cxn>
                  <a:cxn ang="0">
                    <a:pos x="999" y="300"/>
                  </a:cxn>
                  <a:cxn ang="0">
                    <a:pos x="1023" y="342"/>
                  </a:cxn>
                  <a:cxn ang="0">
                    <a:pos x="1041" y="383"/>
                  </a:cxn>
                  <a:cxn ang="0">
                    <a:pos x="1053" y="425"/>
                  </a:cxn>
                  <a:cxn ang="0">
                    <a:pos x="1053" y="425"/>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a:defRPr/>
                </a:pPr>
                <a:endParaRPr lang="en-US"/>
              </a:p>
            </p:txBody>
          </p:sp>
          <p:sp>
            <p:nvSpPr>
              <p:cNvPr id="3105" name="Freeform 33"/>
              <p:cNvSpPr>
                <a:spLocks/>
              </p:cNvSpPr>
              <p:nvPr userDrawn="1"/>
            </p:nvSpPr>
            <p:spPr bwMode="hidden">
              <a:xfrm>
                <a:off x="3304" y="4080"/>
                <a:ext cx="98" cy="234"/>
              </a:xfrm>
              <a:custGeom>
                <a:avLst/>
                <a:gdLst/>
                <a:ahLst/>
                <a:cxnLst>
                  <a:cxn ang="0">
                    <a:pos x="0" y="234"/>
                  </a:cxn>
                  <a:cxn ang="0">
                    <a:pos x="25" y="234"/>
                  </a:cxn>
                  <a:cxn ang="0">
                    <a:pos x="55" y="186"/>
                  </a:cxn>
                  <a:cxn ang="0">
                    <a:pos x="80" y="138"/>
                  </a:cxn>
                  <a:cxn ang="0">
                    <a:pos x="92" y="90"/>
                  </a:cxn>
                  <a:cxn ang="0">
                    <a:pos x="98" y="36"/>
                  </a:cxn>
                  <a:cxn ang="0">
                    <a:pos x="98" y="0"/>
                  </a:cxn>
                  <a:cxn ang="0">
                    <a:pos x="74" y="0"/>
                  </a:cxn>
                  <a:cxn ang="0">
                    <a:pos x="74" y="36"/>
                  </a:cxn>
                  <a:cxn ang="0">
                    <a:pos x="67" y="90"/>
                  </a:cxn>
                  <a:cxn ang="0">
                    <a:pos x="55" y="138"/>
                  </a:cxn>
                  <a:cxn ang="0">
                    <a:pos x="31" y="186"/>
                  </a:cxn>
                  <a:cxn ang="0">
                    <a:pos x="0" y="234"/>
                  </a:cxn>
                  <a:cxn ang="0">
                    <a:pos x="0" y="234"/>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a:defRPr/>
                </a:pPr>
                <a:endParaRPr lang="en-US"/>
              </a:p>
            </p:txBody>
          </p:sp>
          <p:sp>
            <p:nvSpPr>
              <p:cNvPr id="3106" name="Freeform 34"/>
              <p:cNvSpPr>
                <a:spLocks/>
              </p:cNvSpPr>
              <p:nvPr userDrawn="1"/>
            </p:nvSpPr>
            <p:spPr bwMode="hidden">
              <a:xfrm>
                <a:off x="1776" y="3673"/>
                <a:ext cx="481" cy="641"/>
              </a:xfrm>
              <a:custGeom>
                <a:avLst/>
                <a:gdLst/>
                <a:ahLst/>
                <a:cxnLst>
                  <a:cxn ang="0">
                    <a:pos x="18" y="443"/>
                  </a:cxn>
                  <a:cxn ang="0">
                    <a:pos x="24" y="371"/>
                  </a:cxn>
                  <a:cxn ang="0">
                    <a:pos x="55" y="305"/>
                  </a:cxn>
                  <a:cxn ang="0">
                    <a:pos x="91" y="246"/>
                  </a:cxn>
                  <a:cxn ang="0">
                    <a:pos x="146" y="186"/>
                  </a:cxn>
                  <a:cxn ang="0">
                    <a:pos x="213" y="132"/>
                  </a:cxn>
                  <a:cxn ang="0">
                    <a:pos x="292" y="84"/>
                  </a:cxn>
                  <a:cxn ang="0">
                    <a:pos x="384" y="48"/>
                  </a:cxn>
                  <a:cxn ang="0">
                    <a:pos x="481" y="12"/>
                  </a:cxn>
                  <a:cxn ang="0">
                    <a:pos x="457" y="0"/>
                  </a:cxn>
                  <a:cxn ang="0">
                    <a:pos x="359" y="36"/>
                  </a:cxn>
                  <a:cxn ang="0">
                    <a:pos x="274" y="78"/>
                  </a:cxn>
                  <a:cxn ang="0">
                    <a:pos x="195" y="126"/>
                  </a:cxn>
                  <a:cxn ang="0">
                    <a:pos x="128" y="180"/>
                  </a:cxn>
                  <a:cxn ang="0">
                    <a:pos x="73" y="240"/>
                  </a:cxn>
                  <a:cxn ang="0">
                    <a:pos x="37" y="305"/>
                  </a:cxn>
                  <a:cxn ang="0">
                    <a:pos x="6" y="371"/>
                  </a:cxn>
                  <a:cxn ang="0">
                    <a:pos x="0" y="443"/>
                  </a:cxn>
                  <a:cxn ang="0">
                    <a:pos x="6" y="497"/>
                  </a:cxn>
                  <a:cxn ang="0">
                    <a:pos x="18" y="545"/>
                  </a:cxn>
                  <a:cxn ang="0">
                    <a:pos x="43" y="593"/>
                  </a:cxn>
                  <a:cxn ang="0">
                    <a:pos x="73" y="641"/>
                  </a:cxn>
                  <a:cxn ang="0">
                    <a:pos x="97" y="641"/>
                  </a:cxn>
                  <a:cxn ang="0">
                    <a:pos x="67" y="593"/>
                  </a:cxn>
                  <a:cxn ang="0">
                    <a:pos x="43" y="545"/>
                  </a:cxn>
                  <a:cxn ang="0">
                    <a:pos x="24" y="497"/>
                  </a:cxn>
                  <a:cxn ang="0">
                    <a:pos x="18" y="443"/>
                  </a:cxn>
                  <a:cxn ang="0">
                    <a:pos x="18" y="443"/>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lnTo>
                      <a:pt x="18" y="443"/>
                    </a:lnTo>
                    <a:close/>
                  </a:path>
                </a:pathLst>
              </a:custGeom>
              <a:solidFill>
                <a:schemeClr val="accent2"/>
              </a:solidFill>
              <a:ln w="9525">
                <a:noFill/>
                <a:round/>
                <a:headEnd/>
                <a:tailEnd/>
              </a:ln>
            </p:spPr>
            <p:txBody>
              <a:bodyPr/>
              <a:lstStyle/>
              <a:p>
                <a:pPr>
                  <a:defRPr/>
                </a:pPr>
                <a:endParaRPr lang="en-US"/>
              </a:p>
            </p:txBody>
          </p:sp>
        </p:grpSp>
        <p:grpSp>
          <p:nvGrpSpPr>
            <p:cNvPr id="3080" name="Group 35"/>
            <p:cNvGrpSpPr>
              <a:grpSpLocks/>
            </p:cNvGrpSpPr>
            <p:nvPr userDrawn="1"/>
          </p:nvGrpSpPr>
          <p:grpSpPr bwMode="auto">
            <a:xfrm>
              <a:off x="4128" y="3360"/>
              <a:ext cx="1351" cy="821"/>
              <a:chOff x="4128" y="3360"/>
              <a:chExt cx="1351" cy="821"/>
            </a:xfrm>
          </p:grpSpPr>
          <p:sp>
            <p:nvSpPr>
              <p:cNvPr id="3108" name="Freeform 36"/>
              <p:cNvSpPr>
                <a:spLocks noEditPoints="1"/>
              </p:cNvSpPr>
              <p:nvPr userDrawn="1"/>
            </p:nvSpPr>
            <p:spPr bwMode="hidden">
              <a:xfrm>
                <a:off x="4200" y="3402"/>
                <a:ext cx="1201" cy="731"/>
              </a:xfrm>
              <a:custGeom>
                <a:avLst/>
                <a:gdLst/>
                <a:ahLst/>
                <a:cxnLst>
                  <a:cxn ang="0">
                    <a:pos x="484" y="6"/>
                  </a:cxn>
                  <a:cxn ang="0">
                    <a:pos x="263" y="60"/>
                  </a:cxn>
                  <a:cxn ang="0">
                    <a:pos x="101" y="162"/>
                  </a:cxn>
                  <a:cxn ang="0">
                    <a:pos x="12" y="294"/>
                  </a:cxn>
                  <a:cxn ang="0">
                    <a:pos x="0" y="366"/>
                  </a:cxn>
                  <a:cxn ang="0">
                    <a:pos x="12" y="437"/>
                  </a:cxn>
                  <a:cxn ang="0">
                    <a:pos x="101" y="569"/>
                  </a:cxn>
                  <a:cxn ang="0">
                    <a:pos x="263" y="671"/>
                  </a:cxn>
                  <a:cxn ang="0">
                    <a:pos x="484" y="725"/>
                  </a:cxn>
                  <a:cxn ang="0">
                    <a:pos x="723" y="725"/>
                  </a:cxn>
                  <a:cxn ang="0">
                    <a:pos x="938" y="671"/>
                  </a:cxn>
                  <a:cxn ang="0">
                    <a:pos x="1100" y="569"/>
                  </a:cxn>
                  <a:cxn ang="0">
                    <a:pos x="1189" y="437"/>
                  </a:cxn>
                  <a:cxn ang="0">
                    <a:pos x="1201" y="366"/>
                  </a:cxn>
                  <a:cxn ang="0">
                    <a:pos x="1189" y="294"/>
                  </a:cxn>
                  <a:cxn ang="0">
                    <a:pos x="1100" y="162"/>
                  </a:cxn>
                  <a:cxn ang="0">
                    <a:pos x="938" y="60"/>
                  </a:cxn>
                  <a:cxn ang="0">
                    <a:pos x="723" y="6"/>
                  </a:cxn>
                  <a:cxn ang="0">
                    <a:pos x="604" y="0"/>
                  </a:cxn>
                  <a:cxn ang="0">
                    <a:pos x="490" y="701"/>
                  </a:cxn>
                  <a:cxn ang="0">
                    <a:pos x="287" y="647"/>
                  </a:cxn>
                  <a:cxn ang="0">
                    <a:pos x="131" y="557"/>
                  </a:cxn>
                  <a:cxn ang="0">
                    <a:pos x="48" y="437"/>
                  </a:cxn>
                  <a:cxn ang="0">
                    <a:pos x="36" y="366"/>
                  </a:cxn>
                  <a:cxn ang="0">
                    <a:pos x="48" y="300"/>
                  </a:cxn>
                  <a:cxn ang="0">
                    <a:pos x="131" y="174"/>
                  </a:cxn>
                  <a:cxn ang="0">
                    <a:pos x="287" y="84"/>
                  </a:cxn>
                  <a:cxn ang="0">
                    <a:pos x="490" y="30"/>
                  </a:cxn>
                  <a:cxn ang="0">
                    <a:pos x="717" y="30"/>
                  </a:cxn>
                  <a:cxn ang="0">
                    <a:pos x="920" y="84"/>
                  </a:cxn>
                  <a:cxn ang="0">
                    <a:pos x="1070" y="174"/>
                  </a:cxn>
                  <a:cxn ang="0">
                    <a:pos x="1153" y="300"/>
                  </a:cxn>
                  <a:cxn ang="0">
                    <a:pos x="1153" y="437"/>
                  </a:cxn>
                  <a:cxn ang="0">
                    <a:pos x="1070" y="557"/>
                  </a:cxn>
                  <a:cxn ang="0">
                    <a:pos x="920" y="647"/>
                  </a:cxn>
                  <a:cxn ang="0">
                    <a:pos x="717" y="701"/>
                  </a:cxn>
                  <a:cxn ang="0">
                    <a:pos x="604" y="707"/>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a:defRPr/>
                </a:pPr>
                <a:endParaRPr lang="en-US"/>
              </a:p>
            </p:txBody>
          </p:sp>
          <p:sp>
            <p:nvSpPr>
              <p:cNvPr id="3109" name="Freeform 37"/>
              <p:cNvSpPr>
                <a:spLocks/>
              </p:cNvSpPr>
              <p:nvPr userDrawn="1"/>
            </p:nvSpPr>
            <p:spPr bwMode="hidden">
              <a:xfrm>
                <a:off x="4128" y="3366"/>
                <a:ext cx="544" cy="737"/>
              </a:xfrm>
              <a:custGeom>
                <a:avLst/>
                <a:gdLst/>
                <a:ahLst/>
                <a:cxnLst>
                  <a:cxn ang="0">
                    <a:pos x="24" y="402"/>
                  </a:cxn>
                  <a:cxn ang="0">
                    <a:pos x="36" y="330"/>
                  </a:cxn>
                  <a:cxn ang="0">
                    <a:pos x="66" y="264"/>
                  </a:cxn>
                  <a:cxn ang="0">
                    <a:pos x="108" y="204"/>
                  </a:cxn>
                  <a:cxn ang="0">
                    <a:pos x="173" y="150"/>
                  </a:cxn>
                  <a:cxn ang="0">
                    <a:pos x="251" y="102"/>
                  </a:cxn>
                  <a:cxn ang="0">
                    <a:pos x="335" y="60"/>
                  </a:cxn>
                  <a:cxn ang="0">
                    <a:pos x="436" y="30"/>
                  </a:cxn>
                  <a:cxn ang="0">
                    <a:pos x="544" y="12"/>
                  </a:cxn>
                  <a:cxn ang="0">
                    <a:pos x="544" y="0"/>
                  </a:cxn>
                  <a:cxn ang="0">
                    <a:pos x="430" y="18"/>
                  </a:cxn>
                  <a:cxn ang="0">
                    <a:pos x="329" y="48"/>
                  </a:cxn>
                  <a:cxn ang="0">
                    <a:pos x="233" y="90"/>
                  </a:cxn>
                  <a:cxn ang="0">
                    <a:pos x="155" y="138"/>
                  </a:cxn>
                  <a:cxn ang="0">
                    <a:pos x="90" y="198"/>
                  </a:cxn>
                  <a:cxn ang="0">
                    <a:pos x="42" y="258"/>
                  </a:cxn>
                  <a:cxn ang="0">
                    <a:pos x="12" y="330"/>
                  </a:cxn>
                  <a:cxn ang="0">
                    <a:pos x="0" y="402"/>
                  </a:cxn>
                  <a:cxn ang="0">
                    <a:pos x="6" y="455"/>
                  </a:cxn>
                  <a:cxn ang="0">
                    <a:pos x="18" y="503"/>
                  </a:cxn>
                  <a:cxn ang="0">
                    <a:pos x="42" y="545"/>
                  </a:cxn>
                  <a:cxn ang="0">
                    <a:pos x="78" y="593"/>
                  </a:cxn>
                  <a:cxn ang="0">
                    <a:pos x="114" y="635"/>
                  </a:cxn>
                  <a:cxn ang="0">
                    <a:pos x="161" y="671"/>
                  </a:cxn>
                  <a:cxn ang="0">
                    <a:pos x="221" y="707"/>
                  </a:cxn>
                  <a:cxn ang="0">
                    <a:pos x="281" y="737"/>
                  </a:cxn>
                  <a:cxn ang="0">
                    <a:pos x="323" y="737"/>
                  </a:cxn>
                  <a:cxn ang="0">
                    <a:pos x="257" y="707"/>
                  </a:cxn>
                  <a:cxn ang="0">
                    <a:pos x="203" y="671"/>
                  </a:cxn>
                  <a:cxn ang="0">
                    <a:pos x="149" y="635"/>
                  </a:cxn>
                  <a:cxn ang="0">
                    <a:pos x="108" y="593"/>
                  </a:cxn>
                  <a:cxn ang="0">
                    <a:pos x="72" y="551"/>
                  </a:cxn>
                  <a:cxn ang="0">
                    <a:pos x="48" y="503"/>
                  </a:cxn>
                  <a:cxn ang="0">
                    <a:pos x="30" y="455"/>
                  </a:cxn>
                  <a:cxn ang="0">
                    <a:pos x="24" y="402"/>
                  </a:cxn>
                  <a:cxn ang="0">
                    <a:pos x="24" y="402"/>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a:defRPr/>
                </a:pPr>
                <a:endParaRPr lang="en-US"/>
              </a:p>
            </p:txBody>
          </p:sp>
          <p:sp>
            <p:nvSpPr>
              <p:cNvPr id="3110" name="Freeform 38"/>
              <p:cNvSpPr>
                <a:spLocks/>
              </p:cNvSpPr>
              <p:nvPr userDrawn="1"/>
            </p:nvSpPr>
            <p:spPr bwMode="hidden">
              <a:xfrm>
                <a:off x="4792" y="3360"/>
                <a:ext cx="609" cy="252"/>
              </a:xfrm>
              <a:custGeom>
                <a:avLst/>
                <a:gdLst/>
                <a:ahLst/>
                <a:cxnLst>
                  <a:cxn ang="0">
                    <a:pos x="12" y="12"/>
                  </a:cxn>
                  <a:cxn ang="0">
                    <a:pos x="113" y="18"/>
                  </a:cxn>
                  <a:cxn ang="0">
                    <a:pos x="203" y="30"/>
                  </a:cxn>
                  <a:cxn ang="0">
                    <a:pos x="292" y="48"/>
                  </a:cxn>
                  <a:cxn ang="0">
                    <a:pos x="376" y="78"/>
                  </a:cxn>
                  <a:cxn ang="0">
                    <a:pos x="448" y="114"/>
                  </a:cxn>
                  <a:cxn ang="0">
                    <a:pos x="514" y="156"/>
                  </a:cxn>
                  <a:cxn ang="0">
                    <a:pos x="567" y="198"/>
                  </a:cxn>
                  <a:cxn ang="0">
                    <a:pos x="609" y="252"/>
                  </a:cxn>
                  <a:cxn ang="0">
                    <a:pos x="609" y="216"/>
                  </a:cxn>
                  <a:cxn ang="0">
                    <a:pos x="561" y="168"/>
                  </a:cxn>
                  <a:cxn ang="0">
                    <a:pos x="502" y="126"/>
                  </a:cxn>
                  <a:cxn ang="0">
                    <a:pos x="436" y="90"/>
                  </a:cxn>
                  <a:cxn ang="0">
                    <a:pos x="364" y="60"/>
                  </a:cxn>
                  <a:cxn ang="0">
                    <a:pos x="286" y="36"/>
                  </a:cxn>
                  <a:cxn ang="0">
                    <a:pos x="197" y="18"/>
                  </a:cxn>
                  <a:cxn ang="0">
                    <a:pos x="107" y="6"/>
                  </a:cxn>
                  <a:cxn ang="0">
                    <a:pos x="12" y="0"/>
                  </a:cxn>
                  <a:cxn ang="0">
                    <a:pos x="6" y="0"/>
                  </a:cxn>
                  <a:cxn ang="0">
                    <a:pos x="0" y="0"/>
                  </a:cxn>
                  <a:cxn ang="0">
                    <a:pos x="0" y="12"/>
                  </a:cxn>
                  <a:cxn ang="0">
                    <a:pos x="6" y="12"/>
                  </a:cxn>
                  <a:cxn ang="0">
                    <a:pos x="12" y="12"/>
                  </a:cxn>
                  <a:cxn ang="0">
                    <a:pos x="12" y="12"/>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2">
                      <a:gamma/>
                      <a:tint val="94118"/>
                      <a:invGamma/>
                    </a:schemeClr>
                  </a:gs>
                  <a:gs pos="100000">
                    <a:schemeClr val="accent2"/>
                  </a:gs>
                </a:gsLst>
                <a:lin ang="5400000" scaled="1"/>
              </a:gradFill>
              <a:ln w="9525">
                <a:noFill/>
                <a:round/>
                <a:headEnd/>
                <a:tailEnd/>
              </a:ln>
            </p:spPr>
            <p:txBody>
              <a:bodyPr/>
              <a:lstStyle/>
              <a:p>
                <a:pPr>
                  <a:defRPr/>
                </a:pPr>
                <a:endParaRPr lang="en-US"/>
              </a:p>
            </p:txBody>
          </p:sp>
          <p:sp>
            <p:nvSpPr>
              <p:cNvPr id="3111" name="Freeform 39"/>
              <p:cNvSpPr>
                <a:spLocks/>
              </p:cNvSpPr>
              <p:nvPr userDrawn="1"/>
            </p:nvSpPr>
            <p:spPr bwMode="hidden">
              <a:xfrm>
                <a:off x="5246" y="4007"/>
                <a:ext cx="72" cy="54"/>
              </a:xfrm>
              <a:custGeom>
                <a:avLst/>
                <a:gdLst/>
                <a:ahLst/>
                <a:cxnLst>
                  <a:cxn ang="0">
                    <a:pos x="72" y="0"/>
                  </a:cxn>
                  <a:cxn ang="0">
                    <a:pos x="36" y="30"/>
                  </a:cxn>
                  <a:cxn ang="0">
                    <a:pos x="0" y="54"/>
                  </a:cxn>
                  <a:cxn ang="0">
                    <a:pos x="36" y="54"/>
                  </a:cxn>
                  <a:cxn ang="0">
                    <a:pos x="54" y="42"/>
                  </a:cxn>
                  <a:cxn ang="0">
                    <a:pos x="72" y="24"/>
                  </a:cxn>
                  <a:cxn ang="0">
                    <a:pos x="72" y="24"/>
                  </a:cxn>
                  <a:cxn ang="0">
                    <a:pos x="72" y="0"/>
                  </a:cxn>
                  <a:cxn ang="0">
                    <a:pos x="72" y="0"/>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a:defRPr/>
                </a:pPr>
                <a:endParaRPr lang="en-US"/>
              </a:p>
            </p:txBody>
          </p:sp>
          <p:sp>
            <p:nvSpPr>
              <p:cNvPr id="3112" name="Freeform 40"/>
              <p:cNvSpPr>
                <a:spLocks/>
              </p:cNvSpPr>
              <p:nvPr userDrawn="1"/>
            </p:nvSpPr>
            <p:spPr bwMode="hidden">
              <a:xfrm>
                <a:off x="4505" y="4073"/>
                <a:ext cx="705" cy="108"/>
              </a:xfrm>
              <a:custGeom>
                <a:avLst/>
                <a:gdLst/>
                <a:ahLst/>
                <a:cxnLst>
                  <a:cxn ang="0">
                    <a:pos x="299" y="90"/>
                  </a:cxn>
                  <a:cxn ang="0">
                    <a:pos x="221" y="90"/>
                  </a:cxn>
                  <a:cxn ang="0">
                    <a:pos x="143" y="78"/>
                  </a:cxn>
                  <a:cxn ang="0">
                    <a:pos x="0" y="48"/>
                  </a:cxn>
                  <a:cxn ang="0">
                    <a:pos x="0" y="66"/>
                  </a:cxn>
                  <a:cxn ang="0">
                    <a:pos x="143" y="96"/>
                  </a:cxn>
                  <a:cxn ang="0">
                    <a:pos x="221" y="108"/>
                  </a:cxn>
                  <a:cxn ang="0">
                    <a:pos x="299" y="108"/>
                  </a:cxn>
                  <a:cxn ang="0">
                    <a:pos x="412" y="102"/>
                  </a:cxn>
                  <a:cxn ang="0">
                    <a:pos x="520" y="84"/>
                  </a:cxn>
                  <a:cxn ang="0">
                    <a:pos x="615" y="60"/>
                  </a:cxn>
                  <a:cxn ang="0">
                    <a:pos x="705" y="24"/>
                  </a:cxn>
                  <a:cxn ang="0">
                    <a:pos x="705" y="0"/>
                  </a:cxn>
                  <a:cxn ang="0">
                    <a:pos x="615" y="42"/>
                  </a:cxn>
                  <a:cxn ang="0">
                    <a:pos x="520" y="66"/>
                  </a:cxn>
                  <a:cxn ang="0">
                    <a:pos x="412" y="84"/>
                  </a:cxn>
                  <a:cxn ang="0">
                    <a:pos x="299" y="90"/>
                  </a:cxn>
                  <a:cxn ang="0">
                    <a:pos x="299" y="90"/>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a:defRPr/>
                </a:pPr>
                <a:endParaRPr lang="en-US"/>
              </a:p>
            </p:txBody>
          </p:sp>
          <p:sp>
            <p:nvSpPr>
              <p:cNvPr id="3113" name="Freeform 41"/>
              <p:cNvSpPr>
                <a:spLocks/>
              </p:cNvSpPr>
              <p:nvPr userDrawn="1"/>
            </p:nvSpPr>
            <p:spPr bwMode="hidden">
              <a:xfrm>
                <a:off x="5336" y="3654"/>
                <a:ext cx="143" cy="341"/>
              </a:xfrm>
              <a:custGeom>
                <a:avLst/>
                <a:gdLst/>
                <a:ahLst/>
                <a:cxnLst>
                  <a:cxn ang="0">
                    <a:pos x="119" y="114"/>
                  </a:cxn>
                  <a:cxn ang="0">
                    <a:pos x="113" y="173"/>
                  </a:cxn>
                  <a:cxn ang="0">
                    <a:pos x="89" y="239"/>
                  </a:cxn>
                  <a:cxn ang="0">
                    <a:pos x="47" y="293"/>
                  </a:cxn>
                  <a:cxn ang="0">
                    <a:pos x="0" y="341"/>
                  </a:cxn>
                  <a:cxn ang="0">
                    <a:pos x="29" y="341"/>
                  </a:cxn>
                  <a:cxn ang="0">
                    <a:pos x="77" y="287"/>
                  </a:cxn>
                  <a:cxn ang="0">
                    <a:pos x="113" y="233"/>
                  </a:cxn>
                  <a:cxn ang="0">
                    <a:pos x="137" y="173"/>
                  </a:cxn>
                  <a:cxn ang="0">
                    <a:pos x="143" y="114"/>
                  </a:cxn>
                  <a:cxn ang="0">
                    <a:pos x="137" y="60"/>
                  </a:cxn>
                  <a:cxn ang="0">
                    <a:pos x="119" y="0"/>
                  </a:cxn>
                  <a:cxn ang="0">
                    <a:pos x="89" y="0"/>
                  </a:cxn>
                  <a:cxn ang="0">
                    <a:pos x="113" y="60"/>
                  </a:cxn>
                  <a:cxn ang="0">
                    <a:pos x="119" y="114"/>
                  </a:cxn>
                  <a:cxn ang="0">
                    <a:pos x="119" y="114"/>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a:defRPr/>
                </a:pPr>
                <a:endParaRPr lang="en-US"/>
              </a:p>
            </p:txBody>
          </p:sp>
          <p:sp>
            <p:nvSpPr>
              <p:cNvPr id="3114" name="Freeform 42"/>
              <p:cNvSpPr>
                <a:spLocks/>
              </p:cNvSpPr>
              <p:nvPr userDrawn="1"/>
            </p:nvSpPr>
            <p:spPr bwMode="hidden">
              <a:xfrm>
                <a:off x="5061" y="3624"/>
                <a:ext cx="83" cy="90"/>
              </a:xfrm>
              <a:custGeom>
                <a:avLst/>
                <a:gdLst/>
                <a:ahLst/>
                <a:cxnLst>
                  <a:cxn ang="0">
                    <a:pos x="59" y="90"/>
                  </a:cxn>
                  <a:cxn ang="0">
                    <a:pos x="83" y="84"/>
                  </a:cxn>
                  <a:cxn ang="0">
                    <a:pos x="71" y="60"/>
                  </a:cxn>
                  <a:cxn ang="0">
                    <a:pos x="53" y="42"/>
                  </a:cxn>
                  <a:cxn ang="0">
                    <a:pos x="6" y="0"/>
                  </a:cxn>
                  <a:cxn ang="0">
                    <a:pos x="0" y="18"/>
                  </a:cxn>
                  <a:cxn ang="0">
                    <a:pos x="35" y="48"/>
                  </a:cxn>
                  <a:cxn ang="0">
                    <a:pos x="59" y="90"/>
                  </a:cxn>
                  <a:cxn ang="0">
                    <a:pos x="59" y="90"/>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a:defRPr/>
                </a:pPr>
                <a:endParaRPr lang="en-US"/>
              </a:p>
            </p:txBody>
          </p:sp>
          <p:sp>
            <p:nvSpPr>
              <p:cNvPr id="3115" name="Freeform 43"/>
              <p:cNvSpPr>
                <a:spLocks/>
              </p:cNvSpPr>
              <p:nvPr userDrawn="1"/>
            </p:nvSpPr>
            <p:spPr bwMode="hidden">
              <a:xfrm>
                <a:off x="4445" y="3552"/>
                <a:ext cx="717" cy="431"/>
              </a:xfrm>
              <a:custGeom>
                <a:avLst/>
                <a:gdLst/>
                <a:ahLst/>
                <a:cxnLst>
                  <a:cxn ang="0">
                    <a:pos x="693" y="216"/>
                  </a:cxn>
                  <a:cxn ang="0">
                    <a:pos x="687" y="257"/>
                  </a:cxn>
                  <a:cxn ang="0">
                    <a:pos x="669" y="293"/>
                  </a:cxn>
                  <a:cxn ang="0">
                    <a:pos x="633" y="329"/>
                  </a:cxn>
                  <a:cxn ang="0">
                    <a:pos x="598" y="359"/>
                  </a:cxn>
                  <a:cxn ang="0">
                    <a:pos x="544" y="383"/>
                  </a:cxn>
                  <a:cxn ang="0">
                    <a:pos x="490" y="401"/>
                  </a:cxn>
                  <a:cxn ang="0">
                    <a:pos x="424" y="413"/>
                  </a:cxn>
                  <a:cxn ang="0">
                    <a:pos x="359" y="419"/>
                  </a:cxn>
                  <a:cxn ang="0">
                    <a:pos x="293" y="413"/>
                  </a:cxn>
                  <a:cxn ang="0">
                    <a:pos x="227" y="401"/>
                  </a:cxn>
                  <a:cxn ang="0">
                    <a:pos x="173" y="383"/>
                  </a:cxn>
                  <a:cxn ang="0">
                    <a:pos x="119" y="359"/>
                  </a:cxn>
                  <a:cxn ang="0">
                    <a:pos x="84" y="329"/>
                  </a:cxn>
                  <a:cxn ang="0">
                    <a:pos x="48" y="293"/>
                  </a:cxn>
                  <a:cxn ang="0">
                    <a:pos x="30" y="257"/>
                  </a:cxn>
                  <a:cxn ang="0">
                    <a:pos x="24" y="216"/>
                  </a:cxn>
                  <a:cxn ang="0">
                    <a:pos x="30" y="174"/>
                  </a:cxn>
                  <a:cxn ang="0">
                    <a:pos x="48" y="138"/>
                  </a:cxn>
                  <a:cxn ang="0">
                    <a:pos x="84" y="102"/>
                  </a:cxn>
                  <a:cxn ang="0">
                    <a:pos x="119" y="72"/>
                  </a:cxn>
                  <a:cxn ang="0">
                    <a:pos x="173" y="48"/>
                  </a:cxn>
                  <a:cxn ang="0">
                    <a:pos x="227" y="30"/>
                  </a:cxn>
                  <a:cxn ang="0">
                    <a:pos x="293" y="18"/>
                  </a:cxn>
                  <a:cxn ang="0">
                    <a:pos x="359" y="12"/>
                  </a:cxn>
                  <a:cxn ang="0">
                    <a:pos x="418" y="18"/>
                  </a:cxn>
                  <a:cxn ang="0">
                    <a:pos x="478" y="30"/>
                  </a:cxn>
                  <a:cxn ang="0">
                    <a:pos x="532" y="48"/>
                  </a:cxn>
                  <a:cxn ang="0">
                    <a:pos x="580" y="66"/>
                  </a:cxn>
                  <a:cxn ang="0">
                    <a:pos x="586" y="48"/>
                  </a:cxn>
                  <a:cxn ang="0">
                    <a:pos x="478" y="12"/>
                  </a:cxn>
                  <a:cxn ang="0">
                    <a:pos x="418" y="6"/>
                  </a:cxn>
                  <a:cxn ang="0">
                    <a:pos x="359" y="0"/>
                  </a:cxn>
                  <a:cxn ang="0">
                    <a:pos x="287" y="6"/>
                  </a:cxn>
                  <a:cxn ang="0">
                    <a:pos x="221" y="18"/>
                  </a:cxn>
                  <a:cxn ang="0">
                    <a:pos x="161" y="36"/>
                  </a:cxn>
                  <a:cxn ang="0">
                    <a:pos x="107" y="66"/>
                  </a:cxn>
                  <a:cxn ang="0">
                    <a:pos x="60" y="96"/>
                  </a:cxn>
                  <a:cxn ang="0">
                    <a:pos x="30" y="132"/>
                  </a:cxn>
                  <a:cxn ang="0">
                    <a:pos x="6" y="174"/>
                  </a:cxn>
                  <a:cxn ang="0">
                    <a:pos x="0" y="216"/>
                  </a:cxn>
                  <a:cxn ang="0">
                    <a:pos x="6" y="257"/>
                  </a:cxn>
                  <a:cxn ang="0">
                    <a:pos x="30" y="299"/>
                  </a:cxn>
                  <a:cxn ang="0">
                    <a:pos x="60" y="335"/>
                  </a:cxn>
                  <a:cxn ang="0">
                    <a:pos x="107" y="371"/>
                  </a:cxn>
                  <a:cxn ang="0">
                    <a:pos x="161" y="395"/>
                  </a:cxn>
                  <a:cxn ang="0">
                    <a:pos x="221" y="413"/>
                  </a:cxn>
                  <a:cxn ang="0">
                    <a:pos x="287" y="425"/>
                  </a:cxn>
                  <a:cxn ang="0">
                    <a:pos x="359" y="431"/>
                  </a:cxn>
                  <a:cxn ang="0">
                    <a:pos x="430" y="425"/>
                  </a:cxn>
                  <a:cxn ang="0">
                    <a:pos x="496" y="413"/>
                  </a:cxn>
                  <a:cxn ang="0">
                    <a:pos x="562" y="395"/>
                  </a:cxn>
                  <a:cxn ang="0">
                    <a:pos x="610" y="371"/>
                  </a:cxn>
                  <a:cxn ang="0">
                    <a:pos x="657" y="335"/>
                  </a:cxn>
                  <a:cxn ang="0">
                    <a:pos x="687" y="299"/>
                  </a:cxn>
                  <a:cxn ang="0">
                    <a:pos x="711" y="257"/>
                  </a:cxn>
                  <a:cxn ang="0">
                    <a:pos x="717" y="216"/>
                  </a:cxn>
                  <a:cxn ang="0">
                    <a:pos x="717" y="204"/>
                  </a:cxn>
                  <a:cxn ang="0">
                    <a:pos x="711" y="192"/>
                  </a:cxn>
                  <a:cxn ang="0">
                    <a:pos x="687" y="198"/>
                  </a:cxn>
                  <a:cxn ang="0">
                    <a:pos x="693" y="210"/>
                  </a:cxn>
                  <a:cxn ang="0">
                    <a:pos x="693" y="216"/>
                  </a:cxn>
                  <a:cxn ang="0">
                    <a:pos x="693" y="216"/>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lnTo>
                      <a:pt x="693" y="216"/>
                    </a:lnTo>
                    <a:close/>
                  </a:path>
                </a:pathLst>
              </a:custGeom>
              <a:solidFill>
                <a:schemeClr val="accent2"/>
              </a:solidFill>
              <a:ln w="9525">
                <a:noFill/>
                <a:round/>
                <a:headEnd/>
                <a:tailEnd/>
              </a:ln>
            </p:spPr>
            <p:txBody>
              <a:bodyPr/>
              <a:lstStyle/>
              <a:p>
                <a:pPr>
                  <a:defRPr/>
                </a:pPr>
                <a:endParaRPr lang="en-US"/>
              </a:p>
            </p:txBody>
          </p:sp>
          <p:sp>
            <p:nvSpPr>
              <p:cNvPr id="3116" name="Freeform 44"/>
              <p:cNvSpPr>
                <a:spLocks/>
              </p:cNvSpPr>
              <p:nvPr userDrawn="1"/>
            </p:nvSpPr>
            <p:spPr bwMode="hidden">
              <a:xfrm>
                <a:off x="4349" y="3510"/>
                <a:ext cx="909" cy="533"/>
              </a:xfrm>
              <a:custGeom>
                <a:avLst/>
                <a:gdLst/>
                <a:ahLst/>
                <a:cxnLst>
                  <a:cxn ang="0">
                    <a:pos x="616" y="0"/>
                  </a:cxn>
                  <a:cxn ang="0">
                    <a:pos x="616" y="18"/>
                  </a:cxn>
                  <a:cxn ang="0">
                    <a:pos x="724" y="60"/>
                  </a:cxn>
                  <a:cxn ang="0">
                    <a:pos x="765" y="84"/>
                  </a:cxn>
                  <a:cxn ang="0">
                    <a:pos x="807" y="114"/>
                  </a:cxn>
                  <a:cxn ang="0">
                    <a:pos x="837" y="144"/>
                  </a:cxn>
                  <a:cxn ang="0">
                    <a:pos x="861" y="180"/>
                  </a:cxn>
                  <a:cxn ang="0">
                    <a:pos x="873" y="216"/>
                  </a:cxn>
                  <a:cxn ang="0">
                    <a:pos x="879" y="258"/>
                  </a:cxn>
                  <a:cxn ang="0">
                    <a:pos x="873" y="311"/>
                  </a:cxn>
                  <a:cxn ang="0">
                    <a:pos x="843" y="359"/>
                  </a:cxn>
                  <a:cxn ang="0">
                    <a:pos x="807" y="401"/>
                  </a:cxn>
                  <a:cxn ang="0">
                    <a:pos x="753" y="443"/>
                  </a:cxn>
                  <a:cxn ang="0">
                    <a:pos x="694" y="473"/>
                  </a:cxn>
                  <a:cxn ang="0">
                    <a:pos x="622" y="497"/>
                  </a:cxn>
                  <a:cxn ang="0">
                    <a:pos x="538" y="509"/>
                  </a:cxn>
                  <a:cxn ang="0">
                    <a:pos x="455" y="515"/>
                  </a:cxn>
                  <a:cxn ang="0">
                    <a:pos x="371" y="509"/>
                  </a:cxn>
                  <a:cxn ang="0">
                    <a:pos x="287" y="497"/>
                  </a:cxn>
                  <a:cxn ang="0">
                    <a:pos x="215" y="473"/>
                  </a:cxn>
                  <a:cxn ang="0">
                    <a:pos x="156" y="443"/>
                  </a:cxn>
                  <a:cxn ang="0">
                    <a:pos x="102" y="401"/>
                  </a:cxn>
                  <a:cxn ang="0">
                    <a:pos x="66" y="359"/>
                  </a:cxn>
                  <a:cxn ang="0">
                    <a:pos x="36" y="311"/>
                  </a:cxn>
                  <a:cxn ang="0">
                    <a:pos x="30" y="258"/>
                  </a:cxn>
                  <a:cxn ang="0">
                    <a:pos x="36" y="222"/>
                  </a:cxn>
                  <a:cxn ang="0">
                    <a:pos x="48" y="186"/>
                  </a:cxn>
                  <a:cxn ang="0">
                    <a:pos x="66" y="156"/>
                  </a:cxn>
                  <a:cxn ang="0">
                    <a:pos x="90" y="126"/>
                  </a:cxn>
                  <a:cxn ang="0">
                    <a:pos x="66" y="114"/>
                  </a:cxn>
                  <a:cxn ang="0">
                    <a:pos x="36" y="144"/>
                  </a:cxn>
                  <a:cxn ang="0">
                    <a:pos x="18" y="180"/>
                  </a:cxn>
                  <a:cxn ang="0">
                    <a:pos x="6" y="216"/>
                  </a:cxn>
                  <a:cxn ang="0">
                    <a:pos x="0" y="258"/>
                  </a:cxn>
                  <a:cxn ang="0">
                    <a:pos x="12" y="311"/>
                  </a:cxn>
                  <a:cxn ang="0">
                    <a:pos x="36" y="365"/>
                  </a:cxn>
                  <a:cxn ang="0">
                    <a:pos x="78" y="413"/>
                  </a:cxn>
                  <a:cxn ang="0">
                    <a:pos x="132" y="449"/>
                  </a:cxn>
                  <a:cxn ang="0">
                    <a:pos x="203" y="485"/>
                  </a:cxn>
                  <a:cxn ang="0">
                    <a:pos x="275" y="509"/>
                  </a:cxn>
                  <a:cxn ang="0">
                    <a:pos x="365" y="527"/>
                  </a:cxn>
                  <a:cxn ang="0">
                    <a:pos x="455" y="533"/>
                  </a:cxn>
                  <a:cxn ang="0">
                    <a:pos x="544" y="527"/>
                  </a:cxn>
                  <a:cxn ang="0">
                    <a:pos x="634" y="509"/>
                  </a:cxn>
                  <a:cxn ang="0">
                    <a:pos x="712" y="485"/>
                  </a:cxn>
                  <a:cxn ang="0">
                    <a:pos x="777" y="449"/>
                  </a:cxn>
                  <a:cxn ang="0">
                    <a:pos x="831" y="413"/>
                  </a:cxn>
                  <a:cxn ang="0">
                    <a:pos x="873" y="365"/>
                  </a:cxn>
                  <a:cxn ang="0">
                    <a:pos x="897" y="311"/>
                  </a:cxn>
                  <a:cxn ang="0">
                    <a:pos x="909" y="258"/>
                  </a:cxn>
                  <a:cxn ang="0">
                    <a:pos x="903" y="216"/>
                  </a:cxn>
                  <a:cxn ang="0">
                    <a:pos x="885" y="174"/>
                  </a:cxn>
                  <a:cxn ang="0">
                    <a:pos x="861" y="132"/>
                  </a:cxn>
                  <a:cxn ang="0">
                    <a:pos x="825" y="102"/>
                  </a:cxn>
                  <a:cxn ang="0">
                    <a:pos x="783" y="66"/>
                  </a:cxn>
                  <a:cxn ang="0">
                    <a:pos x="735" y="42"/>
                  </a:cxn>
                  <a:cxn ang="0">
                    <a:pos x="616" y="0"/>
                  </a:cxn>
                  <a:cxn ang="0">
                    <a:pos x="616" y="0"/>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2">
                      <a:gamma/>
                      <a:tint val="96863"/>
                      <a:invGamma/>
                    </a:schemeClr>
                  </a:gs>
                  <a:gs pos="100000">
                    <a:schemeClr val="accent2"/>
                  </a:gs>
                </a:gsLst>
                <a:lin ang="0" scaled="1"/>
              </a:gradFill>
              <a:ln w="9525">
                <a:noFill/>
                <a:round/>
                <a:headEnd/>
                <a:tailEnd/>
              </a:ln>
            </p:spPr>
            <p:txBody>
              <a:bodyPr/>
              <a:lstStyle/>
              <a:p>
                <a:pPr>
                  <a:defRPr/>
                </a:pPr>
                <a:endParaRPr lang="en-US"/>
              </a:p>
            </p:txBody>
          </p:sp>
          <p:sp>
            <p:nvSpPr>
              <p:cNvPr id="3117" name="Freeform 45"/>
              <p:cNvSpPr>
                <a:spLocks/>
              </p:cNvSpPr>
              <p:nvPr userDrawn="1"/>
            </p:nvSpPr>
            <p:spPr bwMode="hidden">
              <a:xfrm>
                <a:off x="4564" y="3492"/>
                <a:ext cx="365" cy="66"/>
              </a:xfrm>
              <a:custGeom>
                <a:avLst/>
                <a:gdLst/>
                <a:ahLst/>
                <a:cxnLst>
                  <a:cxn ang="0">
                    <a:pos x="240" y="18"/>
                  </a:cxn>
                  <a:cxn ang="0">
                    <a:pos x="299" y="24"/>
                  </a:cxn>
                  <a:cxn ang="0">
                    <a:pos x="359" y="30"/>
                  </a:cxn>
                  <a:cxn ang="0">
                    <a:pos x="365" y="12"/>
                  </a:cxn>
                  <a:cxn ang="0">
                    <a:pos x="305" y="6"/>
                  </a:cxn>
                  <a:cxn ang="0">
                    <a:pos x="240" y="0"/>
                  </a:cxn>
                  <a:cxn ang="0">
                    <a:pos x="174" y="6"/>
                  </a:cxn>
                  <a:cxn ang="0">
                    <a:pos x="114" y="12"/>
                  </a:cxn>
                  <a:cxn ang="0">
                    <a:pos x="0" y="42"/>
                  </a:cxn>
                  <a:cxn ang="0">
                    <a:pos x="0" y="66"/>
                  </a:cxn>
                  <a:cxn ang="0">
                    <a:pos x="54" y="48"/>
                  </a:cxn>
                  <a:cxn ang="0">
                    <a:pos x="114" y="30"/>
                  </a:cxn>
                  <a:cxn ang="0">
                    <a:pos x="174" y="24"/>
                  </a:cxn>
                  <a:cxn ang="0">
                    <a:pos x="240" y="18"/>
                  </a:cxn>
                  <a:cxn ang="0">
                    <a:pos x="240" y="18"/>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a:defRPr/>
                </a:pPr>
                <a:endParaRPr lang="en-US"/>
              </a:p>
            </p:txBody>
          </p:sp>
          <p:sp>
            <p:nvSpPr>
              <p:cNvPr id="3118" name="Freeform 46"/>
              <p:cNvSpPr>
                <a:spLocks/>
              </p:cNvSpPr>
              <p:nvPr userDrawn="1"/>
            </p:nvSpPr>
            <p:spPr bwMode="hidden">
              <a:xfrm>
                <a:off x="4463" y="3558"/>
                <a:ext cx="66" cy="48"/>
              </a:xfrm>
              <a:custGeom>
                <a:avLst/>
                <a:gdLst/>
                <a:ahLst/>
                <a:cxnLst>
                  <a:cxn ang="0">
                    <a:pos x="66" y="18"/>
                  </a:cxn>
                  <a:cxn ang="0">
                    <a:pos x="48" y="0"/>
                  </a:cxn>
                  <a:cxn ang="0">
                    <a:pos x="24" y="12"/>
                  </a:cxn>
                  <a:cxn ang="0">
                    <a:pos x="0" y="30"/>
                  </a:cxn>
                  <a:cxn ang="0">
                    <a:pos x="12" y="48"/>
                  </a:cxn>
                  <a:cxn ang="0">
                    <a:pos x="42" y="30"/>
                  </a:cxn>
                  <a:cxn ang="0">
                    <a:pos x="66" y="18"/>
                  </a:cxn>
                  <a:cxn ang="0">
                    <a:pos x="66" y="18"/>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a:defRPr/>
                </a:pPr>
                <a:endParaRPr lang="en-US"/>
              </a:p>
            </p:txBody>
          </p:sp>
          <p:sp>
            <p:nvSpPr>
              <p:cNvPr id="3119" name="Oval 47"/>
              <p:cNvSpPr>
                <a:spLocks noChangeArrowheads="1"/>
              </p:cNvSpPr>
              <p:nvPr userDrawn="1"/>
            </p:nvSpPr>
            <p:spPr bwMode="hidden">
              <a:xfrm>
                <a:off x="4546" y="3608"/>
                <a:ext cx="518" cy="319"/>
              </a:xfrm>
              <a:prstGeom prst="ellipse">
                <a:avLst/>
              </a:prstGeom>
              <a:gradFill rotWithShape="0">
                <a:gsLst>
                  <a:gs pos="0">
                    <a:schemeClr val="accent2">
                      <a:gamma/>
                      <a:shade val="94118"/>
                      <a:invGamma/>
                    </a:schemeClr>
                  </a:gs>
                  <a:gs pos="100000">
                    <a:schemeClr val="accent2"/>
                  </a:gs>
                </a:gsLst>
                <a:lin ang="0" scaled="1"/>
              </a:gradFill>
              <a:ln w="9525">
                <a:noFill/>
                <a:round/>
                <a:headEnd/>
                <a:tailEnd/>
              </a:ln>
              <a:effectLst/>
            </p:spPr>
            <p:txBody>
              <a:bodyPr/>
              <a:lstStyle/>
              <a:p>
                <a:pPr>
                  <a:defRPr/>
                </a:pPr>
                <a:endParaRPr lang="en-US"/>
              </a:p>
            </p:txBody>
          </p:sp>
          <p:sp>
            <p:nvSpPr>
              <p:cNvPr id="3120" name="Oval 48"/>
              <p:cNvSpPr>
                <a:spLocks noChangeArrowheads="1"/>
              </p:cNvSpPr>
              <p:nvPr userDrawn="1"/>
            </p:nvSpPr>
            <p:spPr bwMode="hidden">
              <a:xfrm>
                <a:off x="4578" y="3630"/>
                <a:ext cx="446" cy="271"/>
              </a:xfrm>
              <a:prstGeom prst="ellipse">
                <a:avLst/>
              </a:prstGeom>
              <a:gradFill rotWithShape="0">
                <a:gsLst>
                  <a:gs pos="0">
                    <a:schemeClr val="accent2">
                      <a:gamma/>
                      <a:tint val="96863"/>
                      <a:invGamma/>
                    </a:schemeClr>
                  </a:gs>
                  <a:gs pos="100000">
                    <a:schemeClr val="accent2"/>
                  </a:gs>
                </a:gsLst>
                <a:lin ang="5400000" scaled="1"/>
              </a:gradFill>
              <a:ln w="9525">
                <a:noFill/>
                <a:round/>
                <a:headEnd/>
                <a:tailEnd/>
              </a:ln>
              <a:effectLst/>
            </p:spPr>
            <p:txBody>
              <a:bodyPr/>
              <a:lstStyle/>
              <a:p>
                <a:pPr>
                  <a:defRPr/>
                </a:pPr>
                <a:endParaRPr lang="en-US"/>
              </a:p>
            </p:txBody>
          </p:sp>
          <p:sp>
            <p:nvSpPr>
              <p:cNvPr id="3121" name="Oval 49"/>
              <p:cNvSpPr>
                <a:spLocks noChangeArrowheads="1"/>
              </p:cNvSpPr>
              <p:nvPr userDrawn="1"/>
            </p:nvSpPr>
            <p:spPr bwMode="hidden">
              <a:xfrm>
                <a:off x="4610" y="3650"/>
                <a:ext cx="386" cy="233"/>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a:defRPr/>
                </a:pPr>
                <a:endParaRPr lang="en-US"/>
              </a:p>
            </p:txBody>
          </p:sp>
          <p:sp>
            <p:nvSpPr>
              <p:cNvPr id="3122" name="Oval 50"/>
              <p:cNvSpPr>
                <a:spLocks noChangeArrowheads="1"/>
              </p:cNvSpPr>
              <p:nvPr userDrawn="1"/>
            </p:nvSpPr>
            <p:spPr bwMode="hidden">
              <a:xfrm>
                <a:off x="4654" y="3678"/>
                <a:ext cx="298" cy="177"/>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a:defRPr/>
                </a:pPr>
                <a:endParaRPr lang="en-US"/>
              </a:p>
            </p:txBody>
          </p:sp>
          <p:sp>
            <p:nvSpPr>
              <p:cNvPr id="3123" name="Oval 51"/>
              <p:cNvSpPr>
                <a:spLocks noChangeArrowheads="1"/>
              </p:cNvSpPr>
              <p:nvPr userDrawn="1"/>
            </p:nvSpPr>
            <p:spPr bwMode="hidden">
              <a:xfrm>
                <a:off x="4690" y="3698"/>
                <a:ext cx="222" cy="139"/>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a:defRPr/>
                </a:pPr>
                <a:endParaRPr lang="en-US"/>
              </a:p>
            </p:txBody>
          </p:sp>
          <p:sp>
            <p:nvSpPr>
              <p:cNvPr id="3124" name="Oval 52"/>
              <p:cNvSpPr>
                <a:spLocks noChangeArrowheads="1"/>
              </p:cNvSpPr>
              <p:nvPr userDrawn="1"/>
            </p:nvSpPr>
            <p:spPr bwMode="hidden">
              <a:xfrm>
                <a:off x="4738" y="3728"/>
                <a:ext cx="126" cy="81"/>
              </a:xfrm>
              <a:prstGeom prst="ellipse">
                <a:avLst/>
              </a:prstGeom>
              <a:gradFill rotWithShape="0">
                <a:gsLst>
                  <a:gs pos="0">
                    <a:schemeClr val="accent2">
                      <a:gamma/>
                      <a:shade val="96863"/>
                      <a:invGamma/>
                    </a:schemeClr>
                  </a:gs>
                  <a:gs pos="100000">
                    <a:schemeClr val="accent2"/>
                  </a:gs>
                </a:gsLst>
                <a:lin ang="5400000" scaled="1"/>
              </a:gradFill>
              <a:ln w="9525">
                <a:noFill/>
                <a:round/>
                <a:headEnd/>
                <a:tailEnd/>
              </a:ln>
              <a:effectLst/>
            </p:spPr>
            <p:txBody>
              <a:bodyPr/>
              <a:lstStyle/>
              <a:p>
                <a:pPr>
                  <a:defRPr/>
                </a:pPr>
                <a:endParaRPr lang="en-US"/>
              </a:p>
            </p:txBody>
          </p:sp>
        </p:grpSp>
        <p:grpSp>
          <p:nvGrpSpPr>
            <p:cNvPr id="3081" name="Group 53"/>
            <p:cNvGrpSpPr>
              <a:grpSpLocks/>
            </p:cNvGrpSpPr>
            <p:nvPr userDrawn="1"/>
          </p:nvGrpSpPr>
          <p:grpSpPr bwMode="auto">
            <a:xfrm>
              <a:off x="5280" y="3024"/>
              <a:ext cx="425" cy="258"/>
              <a:chOff x="5280" y="3024"/>
              <a:chExt cx="425" cy="258"/>
            </a:xfrm>
          </p:grpSpPr>
          <p:sp>
            <p:nvSpPr>
              <p:cNvPr id="3126" name="Freeform 54"/>
              <p:cNvSpPr>
                <a:spLocks/>
              </p:cNvSpPr>
              <p:nvPr userDrawn="1"/>
            </p:nvSpPr>
            <p:spPr bwMode="hidden">
              <a:xfrm>
                <a:off x="5280" y="3186"/>
                <a:ext cx="383" cy="96"/>
              </a:xfrm>
              <a:custGeom>
                <a:avLst/>
                <a:gdLst/>
                <a:ahLst/>
                <a:cxnLst>
                  <a:cxn ang="0">
                    <a:pos x="209" y="96"/>
                  </a:cxn>
                  <a:cxn ang="0">
                    <a:pos x="143" y="90"/>
                  </a:cxn>
                  <a:cxn ang="0">
                    <a:pos x="83" y="66"/>
                  </a:cxn>
                  <a:cxn ang="0">
                    <a:pos x="35" y="36"/>
                  </a:cxn>
                  <a:cxn ang="0">
                    <a:pos x="6" y="0"/>
                  </a:cxn>
                  <a:cxn ang="0">
                    <a:pos x="0" y="6"/>
                  </a:cxn>
                  <a:cxn ang="0">
                    <a:pos x="29" y="42"/>
                  </a:cxn>
                  <a:cxn ang="0">
                    <a:pos x="77" y="72"/>
                  </a:cxn>
                  <a:cxn ang="0">
                    <a:pos x="137" y="90"/>
                  </a:cxn>
                  <a:cxn ang="0">
                    <a:pos x="209" y="96"/>
                  </a:cxn>
                  <a:cxn ang="0">
                    <a:pos x="263" y="90"/>
                  </a:cxn>
                  <a:cxn ang="0">
                    <a:pos x="311" y="84"/>
                  </a:cxn>
                  <a:cxn ang="0">
                    <a:pos x="352" y="66"/>
                  </a:cxn>
                  <a:cxn ang="0">
                    <a:pos x="382" y="42"/>
                  </a:cxn>
                  <a:cxn ang="0">
                    <a:pos x="376" y="42"/>
                  </a:cxn>
                  <a:cxn ang="0">
                    <a:pos x="346" y="66"/>
                  </a:cxn>
                  <a:cxn ang="0">
                    <a:pos x="305" y="78"/>
                  </a:cxn>
                  <a:cxn ang="0">
                    <a:pos x="263" y="90"/>
                  </a:cxn>
                  <a:cxn ang="0">
                    <a:pos x="209" y="96"/>
                  </a:cxn>
                  <a:cxn ang="0">
                    <a:pos x="209" y="96"/>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lnTo>
                      <a:pt x="209" y="96"/>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p>
            </p:txBody>
          </p:sp>
          <p:sp>
            <p:nvSpPr>
              <p:cNvPr id="3127" name="Freeform 55"/>
              <p:cNvSpPr>
                <a:spLocks/>
              </p:cNvSpPr>
              <p:nvPr userDrawn="1"/>
            </p:nvSpPr>
            <p:spPr bwMode="hidden">
              <a:xfrm>
                <a:off x="5315" y="3024"/>
                <a:ext cx="258" cy="54"/>
              </a:xfrm>
              <a:custGeom>
                <a:avLst/>
                <a:gdLst/>
                <a:ahLst/>
                <a:cxnLst>
                  <a:cxn ang="0">
                    <a:pos x="174" y="0"/>
                  </a:cxn>
                  <a:cxn ang="0">
                    <a:pos x="216" y="6"/>
                  </a:cxn>
                  <a:cxn ang="0">
                    <a:pos x="258" y="12"/>
                  </a:cxn>
                  <a:cxn ang="0">
                    <a:pos x="252" y="6"/>
                  </a:cxn>
                  <a:cxn ang="0">
                    <a:pos x="216" y="0"/>
                  </a:cxn>
                  <a:cxn ang="0">
                    <a:pos x="174" y="0"/>
                  </a:cxn>
                  <a:cxn ang="0">
                    <a:pos x="120" y="6"/>
                  </a:cxn>
                  <a:cxn ang="0">
                    <a:pos x="78" y="12"/>
                  </a:cxn>
                  <a:cxn ang="0">
                    <a:pos x="36" y="30"/>
                  </a:cxn>
                  <a:cxn ang="0">
                    <a:pos x="0" y="48"/>
                  </a:cxn>
                  <a:cxn ang="0">
                    <a:pos x="6" y="54"/>
                  </a:cxn>
                  <a:cxn ang="0">
                    <a:pos x="36" y="36"/>
                  </a:cxn>
                  <a:cxn ang="0">
                    <a:pos x="78" y="18"/>
                  </a:cxn>
                  <a:cxn ang="0">
                    <a:pos x="120" y="6"/>
                  </a:cxn>
                  <a:cxn ang="0">
                    <a:pos x="174" y="0"/>
                  </a:cxn>
                  <a:cxn ang="0">
                    <a:pos x="174" y="0"/>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lnTo>
                      <a:pt x="174" y="0"/>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p>
            </p:txBody>
          </p:sp>
          <p:sp>
            <p:nvSpPr>
              <p:cNvPr id="3128" name="Freeform 56"/>
              <p:cNvSpPr>
                <a:spLocks/>
              </p:cNvSpPr>
              <p:nvPr userDrawn="1"/>
            </p:nvSpPr>
            <p:spPr bwMode="hidden">
              <a:xfrm>
                <a:off x="5645" y="3066"/>
                <a:ext cx="60" cy="156"/>
              </a:xfrm>
              <a:custGeom>
                <a:avLst/>
                <a:gdLst/>
                <a:ahLst/>
                <a:cxnLst>
                  <a:cxn ang="0">
                    <a:pos x="54" y="90"/>
                  </a:cxn>
                  <a:cxn ang="0">
                    <a:pos x="48" y="126"/>
                  </a:cxn>
                  <a:cxn ang="0">
                    <a:pos x="24" y="156"/>
                  </a:cxn>
                  <a:cxn ang="0">
                    <a:pos x="30" y="156"/>
                  </a:cxn>
                  <a:cxn ang="0">
                    <a:pos x="54" y="126"/>
                  </a:cxn>
                  <a:cxn ang="0">
                    <a:pos x="60" y="90"/>
                  </a:cxn>
                  <a:cxn ang="0">
                    <a:pos x="54" y="66"/>
                  </a:cxn>
                  <a:cxn ang="0">
                    <a:pos x="48" y="42"/>
                  </a:cxn>
                  <a:cxn ang="0">
                    <a:pos x="30" y="18"/>
                  </a:cxn>
                  <a:cxn ang="0">
                    <a:pos x="6" y="0"/>
                  </a:cxn>
                  <a:cxn ang="0">
                    <a:pos x="0" y="6"/>
                  </a:cxn>
                  <a:cxn ang="0">
                    <a:pos x="24" y="24"/>
                  </a:cxn>
                  <a:cxn ang="0">
                    <a:pos x="42" y="42"/>
                  </a:cxn>
                  <a:cxn ang="0">
                    <a:pos x="48" y="66"/>
                  </a:cxn>
                  <a:cxn ang="0">
                    <a:pos x="54" y="90"/>
                  </a:cxn>
                  <a:cxn ang="0">
                    <a:pos x="54" y="90"/>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lnTo>
                      <a:pt x="54" y="90"/>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p>
            </p:txBody>
          </p:sp>
          <p:sp>
            <p:nvSpPr>
              <p:cNvPr id="3129" name="Freeform 57"/>
              <p:cNvSpPr>
                <a:spLocks/>
              </p:cNvSpPr>
              <p:nvPr userDrawn="1"/>
            </p:nvSpPr>
            <p:spPr bwMode="hidden">
              <a:xfrm>
                <a:off x="5375" y="3246"/>
                <a:ext cx="192" cy="18"/>
              </a:xfrm>
              <a:custGeom>
                <a:avLst/>
                <a:gdLst/>
                <a:ahLst/>
                <a:cxnLst>
                  <a:cxn ang="0">
                    <a:pos x="114" y="12"/>
                  </a:cxn>
                  <a:cxn ang="0">
                    <a:pos x="72" y="6"/>
                  </a:cxn>
                  <a:cxn ang="0">
                    <a:pos x="30" y="0"/>
                  </a:cxn>
                  <a:cxn ang="0">
                    <a:pos x="0" y="0"/>
                  </a:cxn>
                  <a:cxn ang="0">
                    <a:pos x="54" y="12"/>
                  </a:cxn>
                  <a:cxn ang="0">
                    <a:pos x="114" y="18"/>
                  </a:cxn>
                  <a:cxn ang="0">
                    <a:pos x="156" y="18"/>
                  </a:cxn>
                  <a:cxn ang="0">
                    <a:pos x="192" y="12"/>
                  </a:cxn>
                  <a:cxn ang="0">
                    <a:pos x="186" y="0"/>
                  </a:cxn>
                  <a:cxn ang="0">
                    <a:pos x="150" y="6"/>
                  </a:cxn>
                  <a:cxn ang="0">
                    <a:pos x="114" y="12"/>
                  </a:cxn>
                  <a:cxn ang="0">
                    <a:pos x="114" y="12"/>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lnTo>
                      <a:pt x="114" y="12"/>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p>
            </p:txBody>
          </p:sp>
          <p:sp>
            <p:nvSpPr>
              <p:cNvPr id="3130" name="Freeform 58"/>
              <p:cNvSpPr>
                <a:spLocks/>
              </p:cNvSpPr>
              <p:nvPr userDrawn="1"/>
            </p:nvSpPr>
            <p:spPr bwMode="hidden">
              <a:xfrm>
                <a:off x="5304" y="3042"/>
                <a:ext cx="161" cy="186"/>
              </a:xfrm>
              <a:custGeom>
                <a:avLst/>
                <a:gdLst/>
                <a:ahLst/>
                <a:cxnLst>
                  <a:cxn ang="0">
                    <a:pos x="11" y="114"/>
                  </a:cxn>
                  <a:cxn ang="0">
                    <a:pos x="17" y="96"/>
                  </a:cxn>
                  <a:cxn ang="0">
                    <a:pos x="23" y="78"/>
                  </a:cxn>
                  <a:cxn ang="0">
                    <a:pos x="53" y="42"/>
                  </a:cxn>
                  <a:cxn ang="0">
                    <a:pos x="101" y="18"/>
                  </a:cxn>
                  <a:cxn ang="0">
                    <a:pos x="155" y="6"/>
                  </a:cxn>
                  <a:cxn ang="0">
                    <a:pos x="161" y="0"/>
                  </a:cxn>
                  <a:cxn ang="0">
                    <a:pos x="95" y="12"/>
                  </a:cxn>
                  <a:cxn ang="0">
                    <a:pos x="47" y="36"/>
                  </a:cxn>
                  <a:cxn ang="0">
                    <a:pos x="11" y="72"/>
                  </a:cxn>
                  <a:cxn ang="0">
                    <a:pos x="5" y="90"/>
                  </a:cxn>
                  <a:cxn ang="0">
                    <a:pos x="0" y="114"/>
                  </a:cxn>
                  <a:cxn ang="0">
                    <a:pos x="11" y="150"/>
                  </a:cxn>
                  <a:cxn ang="0">
                    <a:pos x="23" y="168"/>
                  </a:cxn>
                  <a:cxn ang="0">
                    <a:pos x="41" y="186"/>
                  </a:cxn>
                  <a:cxn ang="0">
                    <a:pos x="65" y="186"/>
                  </a:cxn>
                  <a:cxn ang="0">
                    <a:pos x="41" y="168"/>
                  </a:cxn>
                  <a:cxn ang="0">
                    <a:pos x="23" y="150"/>
                  </a:cxn>
                  <a:cxn ang="0">
                    <a:pos x="17" y="132"/>
                  </a:cxn>
                  <a:cxn ang="0">
                    <a:pos x="11" y="114"/>
                  </a:cxn>
                  <a:cxn ang="0">
                    <a:pos x="11" y="114"/>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lnTo>
                      <a:pt x="11" y="114"/>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a:p>
            </p:txBody>
          </p:sp>
          <p:sp>
            <p:nvSpPr>
              <p:cNvPr id="3131" name="Freeform 59"/>
              <p:cNvSpPr>
                <a:spLocks/>
              </p:cNvSpPr>
              <p:nvPr userDrawn="1"/>
            </p:nvSpPr>
            <p:spPr bwMode="hidden">
              <a:xfrm>
                <a:off x="5489" y="3042"/>
                <a:ext cx="186" cy="210"/>
              </a:xfrm>
              <a:custGeom>
                <a:avLst/>
                <a:gdLst/>
                <a:ahLst/>
                <a:cxnLst>
                  <a:cxn ang="0">
                    <a:pos x="0" y="6"/>
                  </a:cxn>
                  <a:cxn ang="0">
                    <a:pos x="66" y="12"/>
                  </a:cxn>
                  <a:cxn ang="0">
                    <a:pos x="119" y="36"/>
                  </a:cxn>
                  <a:cxn ang="0">
                    <a:pos x="155" y="72"/>
                  </a:cxn>
                  <a:cxn ang="0">
                    <a:pos x="161" y="90"/>
                  </a:cxn>
                  <a:cxn ang="0">
                    <a:pos x="167" y="114"/>
                  </a:cxn>
                  <a:cxn ang="0">
                    <a:pos x="161" y="138"/>
                  </a:cxn>
                  <a:cxn ang="0">
                    <a:pos x="149" y="162"/>
                  </a:cxn>
                  <a:cxn ang="0">
                    <a:pos x="119" y="180"/>
                  </a:cxn>
                  <a:cxn ang="0">
                    <a:pos x="90" y="198"/>
                  </a:cxn>
                  <a:cxn ang="0">
                    <a:pos x="96" y="210"/>
                  </a:cxn>
                  <a:cxn ang="0">
                    <a:pos x="131" y="192"/>
                  </a:cxn>
                  <a:cxn ang="0">
                    <a:pos x="161" y="168"/>
                  </a:cxn>
                  <a:cxn ang="0">
                    <a:pos x="179" y="144"/>
                  </a:cxn>
                  <a:cxn ang="0">
                    <a:pos x="185" y="114"/>
                  </a:cxn>
                  <a:cxn ang="0">
                    <a:pos x="179" y="90"/>
                  </a:cxn>
                  <a:cxn ang="0">
                    <a:pos x="173" y="66"/>
                  </a:cxn>
                  <a:cxn ang="0">
                    <a:pos x="155" y="48"/>
                  </a:cxn>
                  <a:cxn ang="0">
                    <a:pos x="131" y="30"/>
                  </a:cxn>
                  <a:cxn ang="0">
                    <a:pos x="72" y="6"/>
                  </a:cxn>
                  <a:cxn ang="0">
                    <a:pos x="0" y="0"/>
                  </a:cxn>
                  <a:cxn ang="0">
                    <a:pos x="0" y="6"/>
                  </a:cxn>
                  <a:cxn ang="0">
                    <a:pos x="0" y="6"/>
                  </a:cxn>
                  <a:cxn ang="0">
                    <a:pos x="0" y="6"/>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lnTo>
                      <a:pt x="0" y="6"/>
                    </a:lnTo>
                    <a:lnTo>
                      <a:pt x="0" y="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a:p>
            </p:txBody>
          </p:sp>
          <p:sp>
            <p:nvSpPr>
              <p:cNvPr id="3132" name="Freeform 60"/>
              <p:cNvSpPr>
                <a:spLocks noEditPoints="1"/>
              </p:cNvSpPr>
              <p:nvPr userDrawn="1"/>
            </p:nvSpPr>
            <p:spPr bwMode="hidden">
              <a:xfrm>
                <a:off x="5345" y="3058"/>
                <a:ext cx="299" cy="186"/>
              </a:xfrm>
              <a:custGeom>
                <a:avLst/>
                <a:gdLst/>
                <a:ahLst/>
                <a:cxnLst>
                  <a:cxn ang="0">
                    <a:pos x="150" y="0"/>
                  </a:cxn>
                  <a:cxn ang="0">
                    <a:pos x="90" y="6"/>
                  </a:cxn>
                  <a:cxn ang="0">
                    <a:pos x="42" y="30"/>
                  </a:cxn>
                  <a:cxn ang="0">
                    <a:pos x="12" y="54"/>
                  </a:cxn>
                  <a:cxn ang="0">
                    <a:pos x="6" y="72"/>
                  </a:cxn>
                  <a:cxn ang="0">
                    <a:pos x="0" y="90"/>
                  </a:cxn>
                  <a:cxn ang="0">
                    <a:pos x="6" y="108"/>
                  </a:cxn>
                  <a:cxn ang="0">
                    <a:pos x="12" y="126"/>
                  </a:cxn>
                  <a:cxn ang="0">
                    <a:pos x="42" y="156"/>
                  </a:cxn>
                  <a:cxn ang="0">
                    <a:pos x="90" y="180"/>
                  </a:cxn>
                  <a:cxn ang="0">
                    <a:pos x="150" y="186"/>
                  </a:cxn>
                  <a:cxn ang="0">
                    <a:pos x="209" y="180"/>
                  </a:cxn>
                  <a:cxn ang="0">
                    <a:pos x="257" y="156"/>
                  </a:cxn>
                  <a:cxn ang="0">
                    <a:pos x="287" y="126"/>
                  </a:cxn>
                  <a:cxn ang="0">
                    <a:pos x="299" y="108"/>
                  </a:cxn>
                  <a:cxn ang="0">
                    <a:pos x="299" y="90"/>
                  </a:cxn>
                  <a:cxn ang="0">
                    <a:pos x="299" y="72"/>
                  </a:cxn>
                  <a:cxn ang="0">
                    <a:pos x="287" y="54"/>
                  </a:cxn>
                  <a:cxn ang="0">
                    <a:pos x="257" y="30"/>
                  </a:cxn>
                  <a:cxn ang="0">
                    <a:pos x="209" y="6"/>
                  </a:cxn>
                  <a:cxn ang="0">
                    <a:pos x="150" y="0"/>
                  </a:cxn>
                  <a:cxn ang="0">
                    <a:pos x="150" y="0"/>
                  </a:cxn>
                  <a:cxn ang="0">
                    <a:pos x="150" y="180"/>
                  </a:cxn>
                  <a:cxn ang="0">
                    <a:pos x="96" y="174"/>
                  </a:cxn>
                  <a:cxn ang="0">
                    <a:pos x="48" y="156"/>
                  </a:cxn>
                  <a:cxn ang="0">
                    <a:pos x="18" y="126"/>
                  </a:cxn>
                  <a:cxn ang="0">
                    <a:pos x="12" y="108"/>
                  </a:cxn>
                  <a:cxn ang="0">
                    <a:pos x="6" y="90"/>
                  </a:cxn>
                  <a:cxn ang="0">
                    <a:pos x="12" y="72"/>
                  </a:cxn>
                  <a:cxn ang="0">
                    <a:pos x="18" y="54"/>
                  </a:cxn>
                  <a:cxn ang="0">
                    <a:pos x="48" y="30"/>
                  </a:cxn>
                  <a:cxn ang="0">
                    <a:pos x="96" y="12"/>
                  </a:cxn>
                  <a:cxn ang="0">
                    <a:pos x="150" y="6"/>
                  </a:cxn>
                  <a:cxn ang="0">
                    <a:pos x="203" y="12"/>
                  </a:cxn>
                  <a:cxn ang="0">
                    <a:pos x="251" y="30"/>
                  </a:cxn>
                  <a:cxn ang="0">
                    <a:pos x="281" y="54"/>
                  </a:cxn>
                  <a:cxn ang="0">
                    <a:pos x="293" y="72"/>
                  </a:cxn>
                  <a:cxn ang="0">
                    <a:pos x="293" y="90"/>
                  </a:cxn>
                  <a:cxn ang="0">
                    <a:pos x="293" y="108"/>
                  </a:cxn>
                  <a:cxn ang="0">
                    <a:pos x="281" y="126"/>
                  </a:cxn>
                  <a:cxn ang="0">
                    <a:pos x="251" y="156"/>
                  </a:cxn>
                  <a:cxn ang="0">
                    <a:pos x="203" y="174"/>
                  </a:cxn>
                  <a:cxn ang="0">
                    <a:pos x="150" y="180"/>
                  </a:cxn>
                  <a:cxn ang="0">
                    <a:pos x="150" y="180"/>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lnTo>
                      <a:pt x="150" y="180"/>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p>
            </p:txBody>
          </p:sp>
          <p:grpSp>
            <p:nvGrpSpPr>
              <p:cNvPr id="3089" name="Group 61"/>
              <p:cNvGrpSpPr>
                <a:grpSpLocks/>
              </p:cNvGrpSpPr>
              <p:nvPr userDrawn="1"/>
            </p:nvGrpSpPr>
            <p:grpSpPr bwMode="auto">
              <a:xfrm>
                <a:off x="5381" y="3085"/>
                <a:ext cx="227" cy="132"/>
                <a:chOff x="5381" y="3085"/>
                <a:chExt cx="227" cy="132"/>
              </a:xfrm>
            </p:grpSpPr>
            <p:sp>
              <p:nvSpPr>
                <p:cNvPr id="3134" name="Oval 62"/>
                <p:cNvSpPr>
                  <a:spLocks noChangeArrowheads="1"/>
                </p:cNvSpPr>
                <p:nvPr userDrawn="1"/>
              </p:nvSpPr>
              <p:spPr bwMode="hidden">
                <a:xfrm>
                  <a:off x="5381" y="3085"/>
                  <a:ext cx="227" cy="132"/>
                </a:xfrm>
                <a:prstGeom prst="ellipse">
                  <a:avLst/>
                </a:prstGeom>
                <a:gradFill rotWithShape="0">
                  <a:gsLst>
                    <a:gs pos="0">
                      <a:schemeClr val="bg1"/>
                    </a:gs>
                    <a:gs pos="100000">
                      <a:schemeClr val="accent2"/>
                    </a:gs>
                  </a:gsLst>
                  <a:lin ang="5400000" scaled="1"/>
                </a:gradFill>
                <a:ln w="9525">
                  <a:noFill/>
                  <a:round/>
                  <a:headEnd/>
                  <a:tailEnd/>
                </a:ln>
                <a:effectLst/>
              </p:spPr>
              <p:txBody>
                <a:bodyPr/>
                <a:lstStyle/>
                <a:p>
                  <a:pPr>
                    <a:defRPr/>
                  </a:pPr>
                  <a:endParaRPr lang="en-US"/>
                </a:p>
              </p:txBody>
            </p:sp>
            <p:sp>
              <p:nvSpPr>
                <p:cNvPr id="3135" name="Oval 63"/>
                <p:cNvSpPr>
                  <a:spLocks noChangeArrowheads="1"/>
                </p:cNvSpPr>
                <p:nvPr userDrawn="1"/>
              </p:nvSpPr>
              <p:spPr bwMode="hidden">
                <a:xfrm>
                  <a:off x="5403" y="3099"/>
                  <a:ext cx="182" cy="102"/>
                </a:xfrm>
                <a:prstGeom prst="ellipse">
                  <a:avLst/>
                </a:prstGeom>
                <a:gradFill rotWithShape="0">
                  <a:gsLst>
                    <a:gs pos="0">
                      <a:schemeClr val="accent2"/>
                    </a:gs>
                    <a:gs pos="100000">
                      <a:schemeClr val="bg1"/>
                    </a:gs>
                  </a:gsLst>
                  <a:lin ang="5400000" scaled="1"/>
                </a:gradFill>
                <a:ln w="9525">
                  <a:noFill/>
                  <a:round/>
                  <a:headEnd/>
                  <a:tailEnd/>
                </a:ln>
                <a:effectLst/>
              </p:spPr>
              <p:txBody>
                <a:bodyPr/>
                <a:lstStyle/>
                <a:p>
                  <a:pPr>
                    <a:defRPr/>
                  </a:pPr>
                  <a:endParaRPr lang="en-US"/>
                </a:p>
              </p:txBody>
            </p:sp>
            <p:sp>
              <p:nvSpPr>
                <p:cNvPr id="3136" name="Oval 64"/>
                <p:cNvSpPr>
                  <a:spLocks noChangeArrowheads="1"/>
                </p:cNvSpPr>
                <p:nvPr userDrawn="1"/>
              </p:nvSpPr>
              <p:spPr bwMode="hidden">
                <a:xfrm>
                  <a:off x="5431" y="3109"/>
                  <a:ext cx="125" cy="82"/>
                </a:xfrm>
                <a:prstGeom prst="ellipse">
                  <a:avLst/>
                </a:prstGeom>
                <a:gradFill rotWithShape="0">
                  <a:gsLst>
                    <a:gs pos="0">
                      <a:schemeClr val="bg1"/>
                    </a:gs>
                    <a:gs pos="100000">
                      <a:schemeClr val="accent2"/>
                    </a:gs>
                  </a:gsLst>
                  <a:lin ang="5400000" scaled="1"/>
                </a:gradFill>
                <a:ln w="9525">
                  <a:noFill/>
                  <a:round/>
                  <a:headEnd/>
                  <a:tailEnd/>
                </a:ln>
                <a:effectLst/>
              </p:spPr>
              <p:txBody>
                <a:bodyPr/>
                <a:lstStyle/>
                <a:p>
                  <a:pPr>
                    <a:defRPr/>
                  </a:pPr>
                  <a:endParaRPr lang="en-US"/>
                </a:p>
              </p:txBody>
            </p:sp>
            <p:sp>
              <p:nvSpPr>
                <p:cNvPr id="3137" name="Oval 65"/>
                <p:cNvSpPr>
                  <a:spLocks noChangeArrowheads="1"/>
                </p:cNvSpPr>
                <p:nvPr userDrawn="1"/>
              </p:nvSpPr>
              <p:spPr bwMode="hidden">
                <a:xfrm>
                  <a:off x="5458" y="3125"/>
                  <a:ext cx="73" cy="47"/>
                </a:xfrm>
                <a:prstGeom prst="ellipse">
                  <a:avLst/>
                </a:prstGeom>
                <a:gradFill rotWithShape="0">
                  <a:gsLst>
                    <a:gs pos="0">
                      <a:schemeClr val="accent2"/>
                    </a:gs>
                    <a:gs pos="100000">
                      <a:schemeClr val="bg1"/>
                    </a:gs>
                  </a:gsLst>
                  <a:lin ang="5400000" scaled="1"/>
                </a:gradFill>
                <a:ln w="9525">
                  <a:noFill/>
                  <a:round/>
                  <a:headEnd/>
                  <a:tailEnd/>
                </a:ln>
                <a:effectLst/>
              </p:spPr>
              <p:txBody>
                <a:bodyPr/>
                <a:lstStyle/>
                <a:p>
                  <a:pPr>
                    <a:defRPr/>
                  </a:pPr>
                  <a:endParaRPr lang="en-US"/>
                </a:p>
              </p:txBody>
            </p:sp>
          </p:grpSp>
        </p:grpSp>
      </p:grpSp>
      <p:sp>
        <p:nvSpPr>
          <p:cNvPr id="3138" name="Rectangle 66"/>
          <p:cNvSpPr>
            <a:spLocks noGrp="1" noChangeArrowheads="1"/>
          </p:cNvSpPr>
          <p:nvPr>
            <p:ph type="title"/>
          </p:nvPr>
        </p:nvSpPr>
        <p:spPr bwMode="auto">
          <a:xfrm>
            <a:off x="228600" y="68263"/>
            <a:ext cx="87630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3139" name="Rectangle 67"/>
          <p:cNvSpPr>
            <a:spLocks noGrp="1" noChangeArrowheads="1"/>
          </p:cNvSpPr>
          <p:nvPr>
            <p:ph type="body" idx="1"/>
          </p:nvPr>
        </p:nvSpPr>
        <p:spPr bwMode="auto">
          <a:xfrm>
            <a:off x="228600" y="1371600"/>
            <a:ext cx="8734425" cy="5257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83717"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Lst>
  <p:timing>
    <p:tnLst>
      <p:par>
        <p:cTn id="1" dur="indefinite" restart="never" nodeType="tmRoot"/>
      </p:par>
    </p:tnLst>
  </p:timing>
  <p:txStyles>
    <p:titleStyle>
      <a:lvl1pPr algn="ctr" rtl="0" eaLnBrk="0" fontAlgn="base" hangingPunct="0">
        <a:spcBef>
          <a:spcPct val="0"/>
        </a:spcBef>
        <a:spcAft>
          <a:spcPct val="0"/>
        </a:spcAft>
        <a:defRPr sz="4000">
          <a:solidFill>
            <a:schemeClr val="folHlink"/>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000">
          <a:solidFill>
            <a:schemeClr val="folHlink"/>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000">
          <a:solidFill>
            <a:schemeClr val="folHlink"/>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000">
          <a:solidFill>
            <a:schemeClr val="folHlink"/>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000">
          <a:solidFill>
            <a:schemeClr val="folHlink"/>
          </a:solidFill>
          <a:effectLst>
            <a:outerShdw blurRad="38100" dist="38100" dir="2700000" algn="tl">
              <a:srgbClr val="000000"/>
            </a:outerShdw>
          </a:effectLst>
          <a:latin typeface="Arial" charset="0"/>
        </a:defRPr>
      </a:lvl5pPr>
      <a:lvl6pPr marL="457200" algn="ctr" rtl="0" fontAlgn="base">
        <a:spcBef>
          <a:spcPct val="0"/>
        </a:spcBef>
        <a:spcAft>
          <a:spcPct val="0"/>
        </a:spcAft>
        <a:defRPr sz="4000">
          <a:solidFill>
            <a:schemeClr val="folHlink"/>
          </a:solidFill>
          <a:effectLst>
            <a:outerShdw blurRad="38100" dist="38100" dir="2700000" algn="tl">
              <a:srgbClr val="000000"/>
            </a:outerShdw>
          </a:effectLst>
          <a:latin typeface="Arial" charset="0"/>
        </a:defRPr>
      </a:lvl6pPr>
      <a:lvl7pPr marL="914400" algn="ctr" rtl="0" fontAlgn="base">
        <a:spcBef>
          <a:spcPct val="0"/>
        </a:spcBef>
        <a:spcAft>
          <a:spcPct val="0"/>
        </a:spcAft>
        <a:defRPr sz="4000">
          <a:solidFill>
            <a:schemeClr val="folHlink"/>
          </a:solidFill>
          <a:effectLst>
            <a:outerShdw blurRad="38100" dist="38100" dir="2700000" algn="tl">
              <a:srgbClr val="000000"/>
            </a:outerShdw>
          </a:effectLst>
          <a:latin typeface="Arial" charset="0"/>
        </a:defRPr>
      </a:lvl7pPr>
      <a:lvl8pPr marL="1371600" algn="ctr" rtl="0" fontAlgn="base">
        <a:spcBef>
          <a:spcPct val="0"/>
        </a:spcBef>
        <a:spcAft>
          <a:spcPct val="0"/>
        </a:spcAft>
        <a:defRPr sz="4000">
          <a:solidFill>
            <a:schemeClr val="folHlink"/>
          </a:solidFill>
          <a:effectLst>
            <a:outerShdw blurRad="38100" dist="38100" dir="2700000" algn="tl">
              <a:srgbClr val="000000"/>
            </a:outerShdw>
          </a:effectLst>
          <a:latin typeface="Arial" charset="0"/>
        </a:defRPr>
      </a:lvl8pPr>
      <a:lvl9pPr marL="1828800" algn="ctr" rtl="0" fontAlgn="base">
        <a:spcBef>
          <a:spcPct val="0"/>
        </a:spcBef>
        <a:spcAft>
          <a:spcPct val="0"/>
        </a:spcAft>
        <a:defRPr sz="4000">
          <a:solidFill>
            <a:schemeClr val="folHlink"/>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SzPct val="80000"/>
        <a:buFont typeface="Wingdings" pitchFamily="1" charset="2"/>
        <a:buChar char="Ø"/>
        <a:defRPr sz="3200">
          <a:solidFill>
            <a:srgbClr val="FFFFFF"/>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50000"/>
        <a:buFont typeface="Wingdings" pitchFamily="1" charset="2"/>
        <a:buChar char="l"/>
        <a:defRPr sz="2800">
          <a:solidFill>
            <a:srgbClr val="FFFFFF"/>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Char char="•"/>
        <a:defRPr sz="2400">
          <a:solidFill>
            <a:srgbClr val="FFFFFF"/>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SzPct val="50000"/>
        <a:buFont typeface="Wingdings" pitchFamily="1" charset="2"/>
        <a:buChar char="l"/>
        <a:defRPr sz="2000">
          <a:solidFill>
            <a:srgbClr val="FFFFFF"/>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Char char="•"/>
        <a:defRPr sz="2000">
          <a:solidFill>
            <a:srgbClr val="FFFFFF"/>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Char char="•"/>
        <a:defRPr sz="2000">
          <a:solidFill>
            <a:srgbClr val="FFFFFF"/>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Char char="•"/>
        <a:defRPr sz="2000">
          <a:solidFill>
            <a:srgbClr val="FFFFFF"/>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Char char="•"/>
        <a:defRPr sz="2000">
          <a:solidFill>
            <a:srgbClr val="FFFFFF"/>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Char char="•"/>
        <a:defRPr sz="2000">
          <a:solidFill>
            <a:srgbClr val="FFFFFF"/>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17.xml"/><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24.xml"/><Relationship Id="rId4" Type="http://schemas.openxmlformats.org/officeDocument/2006/relationships/image" Target="../media/image18.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4.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0.xml"/><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1.xml"/><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2.xml"/><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4.xml"/><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5.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6.xml"/><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7.xml"/><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0.xml"/><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7.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685800" y="1874838"/>
            <a:ext cx="7772400" cy="1352550"/>
          </a:xfrm>
        </p:spPr>
        <p:txBody>
          <a:bodyPr/>
          <a:lstStyle/>
          <a:p>
            <a:pPr eaLnBrk="1" hangingPunct="1"/>
            <a:r>
              <a:rPr lang="en-US" dirty="0" smtClean="0"/>
              <a:t>Chapter </a:t>
            </a:r>
            <a:r>
              <a:rPr lang="en-US" dirty="0" smtClean="0"/>
              <a:t>10</a:t>
            </a:r>
            <a:br>
              <a:rPr lang="en-US" dirty="0" smtClean="0"/>
            </a:br>
            <a:r>
              <a:rPr lang="en-US" dirty="0" smtClean="0"/>
              <a:t>229-245</a:t>
            </a:r>
            <a:endParaRPr lang="en-US" dirty="0" smtClean="0"/>
          </a:p>
        </p:txBody>
      </p:sp>
      <p:sp>
        <p:nvSpPr>
          <p:cNvPr id="5123" name="Rectangle 3"/>
          <p:cNvSpPr>
            <a:spLocks noGrp="1" noChangeArrowheads="1"/>
          </p:cNvSpPr>
          <p:nvPr>
            <p:ph type="subTitle" idx="1"/>
          </p:nvPr>
        </p:nvSpPr>
        <p:spPr/>
        <p:txBody>
          <a:bodyPr/>
          <a:lstStyle/>
          <a:p>
            <a:pPr eaLnBrk="1" hangingPunct="1">
              <a:lnSpc>
                <a:spcPct val="80000"/>
              </a:lnSpc>
              <a:defRPr/>
            </a:pPr>
            <a:r>
              <a:rPr lang="en-US" sz="4400" smtClean="0"/>
              <a:t>Sustaining Terrestrial Biodiversity: The Ecosystem Approach</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1018f"/>
          <p:cNvPicPr>
            <a:picLocks noChangeAspect="1" noChangeArrowheads="1"/>
          </p:cNvPicPr>
          <p:nvPr/>
        </p:nvPicPr>
        <p:blipFill>
          <a:blip r:embed="rId3" cstate="print"/>
          <a:srcRect/>
          <a:stretch>
            <a:fillRect/>
          </a:stretch>
        </p:blipFill>
        <p:spPr bwMode="auto">
          <a:xfrm>
            <a:off x="2400300" y="0"/>
            <a:ext cx="4325938" cy="4724400"/>
          </a:xfrm>
          <a:prstGeom prst="rect">
            <a:avLst/>
          </a:prstGeom>
          <a:noFill/>
          <a:ln w="9525">
            <a:noFill/>
            <a:miter lim="800000"/>
            <a:headEnd/>
            <a:tailEnd/>
          </a:ln>
        </p:spPr>
      </p:pic>
      <p:sp>
        <p:nvSpPr>
          <p:cNvPr id="50179" name="Rectangle 3" hidden="1"/>
          <p:cNvSpPr>
            <a:spLocks noGrp="1" noChangeArrowheads="1"/>
          </p:cNvSpPr>
          <p:nvPr>
            <p:ph type="title"/>
          </p:nvPr>
        </p:nvSpPr>
        <p:spPr/>
        <p:txBody>
          <a:bodyPr/>
          <a:lstStyle/>
          <a:p>
            <a:pPr eaLnBrk="1" hangingPunct="1"/>
            <a:endParaRPr lang="en-US" smtClean="0"/>
          </a:p>
        </p:txBody>
      </p:sp>
      <p:sp>
        <p:nvSpPr>
          <p:cNvPr id="50180" name="Rectangle 4"/>
          <p:cNvSpPr>
            <a:spLocks noChangeArrowheads="1"/>
          </p:cNvSpPr>
          <p:nvPr/>
        </p:nvSpPr>
        <p:spPr bwMode="auto">
          <a:xfrm>
            <a:off x="7505700" y="6562725"/>
            <a:ext cx="1638300" cy="295275"/>
          </a:xfrm>
          <a:prstGeom prst="rect">
            <a:avLst/>
          </a:prstGeom>
          <a:noFill/>
          <a:ln w="9525">
            <a:noFill/>
            <a:miter lim="800000"/>
            <a:headEnd/>
            <a:tailEnd/>
          </a:ln>
        </p:spPr>
        <p:txBody>
          <a:bodyPr wrap="none" lIns="82058" tIns="41029" rIns="82058" bIns="41029"/>
          <a:lstStyle/>
          <a:p>
            <a:pPr algn="r" defTabSz="820738"/>
            <a:r>
              <a:rPr lang="en-US" sz="1400" b="1"/>
              <a:t>Fig. 10-18f, p. 205</a:t>
            </a:r>
          </a:p>
        </p:txBody>
      </p:sp>
      <p:sp>
        <p:nvSpPr>
          <p:cNvPr id="50181" name="Rectangle 5"/>
          <p:cNvSpPr>
            <a:spLocks noChangeArrowheads="1"/>
          </p:cNvSpPr>
          <p:nvPr/>
        </p:nvSpPr>
        <p:spPr bwMode="auto">
          <a:xfrm>
            <a:off x="3276600" y="4724400"/>
            <a:ext cx="2852738" cy="1981200"/>
          </a:xfrm>
          <a:prstGeom prst="rect">
            <a:avLst/>
          </a:prstGeom>
          <a:noFill/>
          <a:ln w="9525">
            <a:noFill/>
            <a:miter lim="800000"/>
            <a:headEnd/>
            <a:tailEnd/>
          </a:ln>
        </p:spPr>
        <p:txBody>
          <a:bodyPr wrap="none">
            <a:spAutoFit/>
          </a:bodyPr>
          <a:lstStyle/>
          <a:p>
            <a:pPr eaLnBrk="1" hangingPunct="1"/>
            <a:r>
              <a:rPr lang="en-US" b="1"/>
              <a:t>Neem tree</a:t>
            </a:r>
            <a:r>
              <a:rPr lang="en-US" sz="2000" b="1"/>
              <a:t> </a:t>
            </a:r>
          </a:p>
          <a:p>
            <a:pPr eaLnBrk="1" hangingPunct="1"/>
            <a:r>
              <a:rPr lang="en-US" sz="2000" b="1"/>
              <a:t>Azadirachta indica, </a:t>
            </a:r>
          </a:p>
          <a:p>
            <a:pPr eaLnBrk="1" hangingPunct="1"/>
            <a:r>
              <a:rPr lang="en-US" sz="2000" b="1"/>
              <a:t>India</a:t>
            </a:r>
          </a:p>
          <a:p>
            <a:pPr eaLnBrk="1" hangingPunct="1"/>
            <a:r>
              <a:rPr lang="en-US" sz="2000" b="1"/>
              <a:t>Treatment of many </a:t>
            </a:r>
          </a:p>
          <a:p>
            <a:pPr eaLnBrk="1" hangingPunct="1"/>
            <a:r>
              <a:rPr lang="en-US" sz="2000" b="1"/>
              <a:t>diseases, insecticide, </a:t>
            </a:r>
          </a:p>
          <a:p>
            <a:pPr eaLnBrk="1" hangingPunct="1"/>
            <a:r>
              <a:rPr lang="en-US" sz="2000" b="1"/>
              <a:t>spermicide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1" descr="1019"/>
          <p:cNvPicPr>
            <a:picLocks noChangeAspect="1" noChangeArrowheads="1"/>
          </p:cNvPicPr>
          <p:nvPr/>
        </p:nvPicPr>
        <p:blipFill>
          <a:blip r:embed="rId3" cstate="print"/>
          <a:srcRect/>
          <a:stretch>
            <a:fillRect/>
          </a:stretch>
        </p:blipFill>
        <p:spPr bwMode="auto">
          <a:xfrm>
            <a:off x="228600" y="1600200"/>
            <a:ext cx="4749800" cy="4316413"/>
          </a:xfrm>
          <a:prstGeom prst="rect">
            <a:avLst/>
          </a:prstGeom>
          <a:noFill/>
          <a:ln w="9525">
            <a:noFill/>
            <a:miter lim="800000"/>
            <a:headEnd/>
            <a:tailEnd/>
          </a:ln>
        </p:spPr>
      </p:pic>
      <p:sp>
        <p:nvSpPr>
          <p:cNvPr id="122883" name="Rectangle 3"/>
          <p:cNvSpPr>
            <a:spLocks noGrp="1" noChangeArrowheads="1"/>
          </p:cNvSpPr>
          <p:nvPr>
            <p:ph type="title"/>
          </p:nvPr>
        </p:nvSpPr>
        <p:spPr>
          <a:xfrm>
            <a:off x="228600" y="68263"/>
            <a:ext cx="8763000" cy="1455737"/>
          </a:xfrm>
        </p:spPr>
        <p:txBody>
          <a:bodyPr/>
          <a:lstStyle/>
          <a:p>
            <a:pPr eaLnBrk="1" hangingPunct="1">
              <a:defRPr/>
            </a:pPr>
            <a:r>
              <a:rPr lang="en-US" smtClean="0"/>
              <a:t>Causes of Tropical Deforestation and Degradation</a:t>
            </a:r>
          </a:p>
        </p:txBody>
      </p:sp>
      <p:sp>
        <p:nvSpPr>
          <p:cNvPr id="122884" name="Rectangle 4"/>
          <p:cNvSpPr>
            <a:spLocks noGrp="1" noChangeArrowheads="1"/>
          </p:cNvSpPr>
          <p:nvPr>
            <p:ph type="body" idx="1"/>
          </p:nvPr>
        </p:nvSpPr>
        <p:spPr>
          <a:xfrm>
            <a:off x="5029200" y="1752600"/>
            <a:ext cx="3933825" cy="4876800"/>
          </a:xfrm>
        </p:spPr>
        <p:txBody>
          <a:bodyPr/>
          <a:lstStyle/>
          <a:p>
            <a:pPr eaLnBrk="1" hangingPunct="1">
              <a:defRPr/>
            </a:pPr>
            <a:r>
              <a:rPr lang="en-US" smtClean="0"/>
              <a:t>Tropical deforestation results from a number of interconnected primary and secondary causes.</a:t>
            </a:r>
          </a:p>
        </p:txBody>
      </p:sp>
      <p:sp>
        <p:nvSpPr>
          <p:cNvPr id="122885" name="Text Box 5"/>
          <p:cNvSpPr txBox="1">
            <a:spLocks noChangeArrowheads="1"/>
          </p:cNvSpPr>
          <p:nvPr/>
        </p:nvSpPr>
        <p:spPr bwMode="auto">
          <a:xfrm>
            <a:off x="7467600" y="6540500"/>
            <a:ext cx="1571625" cy="311150"/>
          </a:xfrm>
          <a:prstGeom prst="rect">
            <a:avLst/>
          </a:prstGeom>
          <a:noFill/>
          <a:ln w="9525" algn="ctr">
            <a:noFill/>
            <a:miter lim="800000"/>
            <a:headEnd/>
            <a:tailEnd/>
          </a:ln>
          <a:effectLst/>
        </p:spPr>
        <p:txBody>
          <a:bodyPr>
            <a:spAutoFit/>
          </a:bodyPr>
          <a:lstStyle/>
          <a:p>
            <a:pPr marL="342900" indent="-342900" eaLnBrk="1" hangingPunct="1">
              <a:lnSpc>
                <a:spcPct val="80000"/>
              </a:lnSpc>
              <a:spcBef>
                <a:spcPct val="50000"/>
              </a:spcBef>
              <a:buClr>
                <a:schemeClr val="hlink"/>
              </a:buClr>
              <a:buSzPct val="80000"/>
              <a:buFont typeface="Wingdings" pitchFamily="1" charset="2"/>
              <a:buNone/>
              <a:defRPr/>
            </a:pPr>
            <a:r>
              <a:rPr lang="en-US" sz="1800">
                <a:effectLst>
                  <a:outerShdw blurRad="38100" dist="38100" dir="2700000" algn="tl">
                    <a:srgbClr val="000000"/>
                  </a:outerShdw>
                </a:effectLst>
              </a:rPr>
              <a:t>Figure 10-19</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1019"/>
          <p:cNvPicPr>
            <a:picLocks noChangeAspect="1" noChangeArrowheads="1"/>
          </p:cNvPicPr>
          <p:nvPr/>
        </p:nvPicPr>
        <p:blipFill>
          <a:blip r:embed="rId3" cstate="print"/>
          <a:srcRect/>
          <a:stretch>
            <a:fillRect/>
          </a:stretch>
        </p:blipFill>
        <p:spPr bwMode="auto">
          <a:xfrm>
            <a:off x="782638" y="-14288"/>
            <a:ext cx="7577137" cy="6886576"/>
          </a:xfrm>
          <a:prstGeom prst="rect">
            <a:avLst/>
          </a:prstGeom>
          <a:noFill/>
          <a:ln w="9525">
            <a:noFill/>
            <a:miter lim="800000"/>
            <a:headEnd/>
            <a:tailEnd/>
          </a:ln>
        </p:spPr>
      </p:pic>
      <p:sp>
        <p:nvSpPr>
          <p:cNvPr id="52227" name="Rectangle 3" hidden="1"/>
          <p:cNvSpPr>
            <a:spLocks noGrp="1" noChangeArrowheads="1"/>
          </p:cNvSpPr>
          <p:nvPr>
            <p:ph type="title"/>
          </p:nvPr>
        </p:nvSpPr>
        <p:spPr/>
        <p:txBody>
          <a:bodyPr/>
          <a:lstStyle/>
          <a:p>
            <a:pPr eaLnBrk="1" hangingPunct="1"/>
            <a:endParaRPr lang="en-US" smtClean="0"/>
          </a:p>
        </p:txBody>
      </p:sp>
      <p:sp>
        <p:nvSpPr>
          <p:cNvPr id="52228" name="Rectangle 4"/>
          <p:cNvSpPr>
            <a:spLocks noChangeArrowheads="1"/>
          </p:cNvSpPr>
          <p:nvPr/>
        </p:nvSpPr>
        <p:spPr bwMode="auto">
          <a:xfrm>
            <a:off x="7564438" y="6562725"/>
            <a:ext cx="1579562" cy="295275"/>
          </a:xfrm>
          <a:prstGeom prst="rect">
            <a:avLst/>
          </a:prstGeom>
          <a:noFill/>
          <a:ln w="9525">
            <a:noFill/>
            <a:miter lim="800000"/>
            <a:headEnd/>
            <a:tailEnd/>
          </a:ln>
        </p:spPr>
        <p:txBody>
          <a:bodyPr wrap="none" lIns="82058" tIns="41029" rIns="82058" bIns="41029"/>
          <a:lstStyle/>
          <a:p>
            <a:pPr algn="r" defTabSz="820738"/>
            <a:r>
              <a:rPr lang="en-US" sz="1400" b="1"/>
              <a:t>Fig. 10-19, p. 206</a:t>
            </a:r>
          </a:p>
        </p:txBody>
      </p:sp>
      <p:sp>
        <p:nvSpPr>
          <p:cNvPr id="52229" name="Rectangle 5"/>
          <p:cNvSpPr>
            <a:spLocks noChangeArrowheads="1"/>
          </p:cNvSpPr>
          <p:nvPr/>
        </p:nvSpPr>
        <p:spPr bwMode="auto">
          <a:xfrm>
            <a:off x="3581400" y="4419600"/>
            <a:ext cx="2322513" cy="1803400"/>
          </a:xfrm>
          <a:prstGeom prst="rect">
            <a:avLst/>
          </a:prstGeom>
          <a:noFill/>
          <a:ln w="9525">
            <a:noFill/>
            <a:miter lim="800000"/>
            <a:headEnd/>
            <a:tailEnd/>
          </a:ln>
        </p:spPr>
        <p:txBody>
          <a:bodyPr wrap="none">
            <a:spAutoFit/>
          </a:bodyPr>
          <a:lstStyle/>
          <a:p>
            <a:pPr eaLnBrk="1" hangingPunct="1"/>
            <a:endParaRPr lang="en-US" sz="1600" b="1">
              <a:solidFill>
                <a:schemeClr val="bg1"/>
              </a:solidFill>
            </a:endParaRPr>
          </a:p>
          <a:p>
            <a:pPr eaLnBrk="1" hangingPunct="1"/>
            <a:r>
              <a:rPr lang="en-US" sz="1600" b="1">
                <a:solidFill>
                  <a:schemeClr val="bg1"/>
                </a:solidFill>
              </a:rPr>
              <a:t>• Not valuing</a:t>
            </a:r>
          </a:p>
          <a:p>
            <a:pPr eaLnBrk="1" hangingPunct="1"/>
            <a:r>
              <a:rPr lang="en-US" sz="1600" b="1">
                <a:solidFill>
                  <a:schemeClr val="bg1"/>
                </a:solidFill>
              </a:rPr>
              <a:t>  ecological services</a:t>
            </a:r>
          </a:p>
          <a:p>
            <a:pPr eaLnBrk="1" hangingPunct="1"/>
            <a:r>
              <a:rPr lang="en-US" sz="1600" b="1">
                <a:solidFill>
                  <a:schemeClr val="bg1"/>
                </a:solidFill>
              </a:rPr>
              <a:t>• Exports</a:t>
            </a:r>
          </a:p>
          <a:p>
            <a:pPr eaLnBrk="1" hangingPunct="1"/>
            <a:r>
              <a:rPr lang="en-US" sz="1600" b="1">
                <a:solidFill>
                  <a:schemeClr val="bg1"/>
                </a:solidFill>
              </a:rPr>
              <a:t>• Government policies</a:t>
            </a:r>
          </a:p>
          <a:p>
            <a:pPr eaLnBrk="1" hangingPunct="1"/>
            <a:r>
              <a:rPr lang="en-US" sz="1600" b="1">
                <a:solidFill>
                  <a:schemeClr val="bg1"/>
                </a:solidFill>
              </a:rPr>
              <a:t>• Poverty</a:t>
            </a:r>
          </a:p>
          <a:p>
            <a:pPr eaLnBrk="1" hangingPunct="1"/>
            <a:r>
              <a:rPr lang="en-US" sz="1600" b="1">
                <a:solidFill>
                  <a:schemeClr val="bg1"/>
                </a:solidFill>
              </a:rPr>
              <a:t>• Population growth</a:t>
            </a:r>
          </a:p>
        </p:txBody>
      </p:sp>
      <p:sp>
        <p:nvSpPr>
          <p:cNvPr id="52230" name="Rectangle 6"/>
          <p:cNvSpPr>
            <a:spLocks noChangeArrowheads="1"/>
          </p:cNvSpPr>
          <p:nvPr/>
        </p:nvSpPr>
        <p:spPr bwMode="auto">
          <a:xfrm>
            <a:off x="3513138" y="3324225"/>
            <a:ext cx="2230437" cy="366713"/>
          </a:xfrm>
          <a:prstGeom prst="rect">
            <a:avLst/>
          </a:prstGeom>
          <a:noFill/>
          <a:ln w="19050">
            <a:noFill/>
            <a:miter lim="800000"/>
            <a:headEnd/>
            <a:tailEnd/>
          </a:ln>
        </p:spPr>
        <p:txBody>
          <a:bodyPr wrap="none">
            <a:spAutoFit/>
          </a:bodyPr>
          <a:lstStyle/>
          <a:p>
            <a:pPr eaLnBrk="1" hangingPunct="1"/>
            <a:r>
              <a:rPr lang="en-US" sz="1800" b="1">
                <a:solidFill>
                  <a:schemeClr val="bg1"/>
                </a:solidFill>
              </a:rPr>
              <a:t>Secondary Causes</a:t>
            </a:r>
          </a:p>
        </p:txBody>
      </p:sp>
      <p:sp>
        <p:nvSpPr>
          <p:cNvPr id="52231" name="Rectangle 7"/>
          <p:cNvSpPr>
            <a:spLocks noChangeArrowheads="1"/>
          </p:cNvSpPr>
          <p:nvPr/>
        </p:nvSpPr>
        <p:spPr bwMode="auto">
          <a:xfrm>
            <a:off x="3657600" y="762000"/>
            <a:ext cx="2265363" cy="2536825"/>
          </a:xfrm>
          <a:prstGeom prst="rect">
            <a:avLst/>
          </a:prstGeom>
          <a:noFill/>
          <a:ln w="19050">
            <a:noFill/>
            <a:miter lim="800000"/>
            <a:headEnd/>
            <a:tailEnd/>
          </a:ln>
        </p:spPr>
        <p:txBody>
          <a:bodyPr wrap="none">
            <a:spAutoFit/>
          </a:bodyPr>
          <a:lstStyle/>
          <a:p>
            <a:pPr eaLnBrk="1" hangingPunct="1"/>
            <a:r>
              <a:rPr lang="en-US" sz="1600" b="1">
                <a:solidFill>
                  <a:schemeClr val="bg1"/>
                </a:solidFill>
              </a:rPr>
              <a:t>• Oil drilling</a:t>
            </a:r>
          </a:p>
          <a:p>
            <a:pPr eaLnBrk="1" hangingPunct="1"/>
            <a:r>
              <a:rPr lang="en-US" sz="1600" b="1">
                <a:solidFill>
                  <a:schemeClr val="bg1"/>
                </a:solidFill>
              </a:rPr>
              <a:t>• Mining</a:t>
            </a:r>
          </a:p>
          <a:p>
            <a:pPr eaLnBrk="1" hangingPunct="1"/>
            <a:r>
              <a:rPr lang="en-US" sz="1600" b="1">
                <a:solidFill>
                  <a:schemeClr val="bg1"/>
                </a:solidFill>
              </a:rPr>
              <a:t>• Flooding from dams</a:t>
            </a:r>
          </a:p>
          <a:p>
            <a:pPr eaLnBrk="1" hangingPunct="1"/>
            <a:r>
              <a:rPr lang="en-US" sz="1600" b="1">
                <a:solidFill>
                  <a:schemeClr val="bg1"/>
                </a:solidFill>
              </a:rPr>
              <a:t>• Tree plantations</a:t>
            </a:r>
          </a:p>
          <a:p>
            <a:pPr eaLnBrk="1" hangingPunct="1"/>
            <a:r>
              <a:rPr lang="en-US" sz="1600" b="1">
                <a:solidFill>
                  <a:schemeClr val="bg1"/>
                </a:solidFill>
              </a:rPr>
              <a:t>• Cattle ranching</a:t>
            </a:r>
          </a:p>
          <a:p>
            <a:pPr eaLnBrk="1" hangingPunct="1"/>
            <a:r>
              <a:rPr lang="en-US" sz="1600" b="1">
                <a:solidFill>
                  <a:schemeClr val="bg1"/>
                </a:solidFill>
              </a:rPr>
              <a:t>• Cash crops</a:t>
            </a:r>
          </a:p>
          <a:p>
            <a:pPr eaLnBrk="1" hangingPunct="1"/>
            <a:r>
              <a:rPr lang="en-US" sz="1600" b="1">
                <a:solidFill>
                  <a:schemeClr val="bg1"/>
                </a:solidFill>
              </a:rPr>
              <a:t>• Settler farming</a:t>
            </a:r>
          </a:p>
          <a:p>
            <a:pPr eaLnBrk="1" hangingPunct="1"/>
            <a:r>
              <a:rPr lang="en-US" sz="1600" b="1">
                <a:solidFill>
                  <a:schemeClr val="bg1"/>
                </a:solidFill>
              </a:rPr>
              <a:t>• Fires</a:t>
            </a:r>
          </a:p>
          <a:p>
            <a:pPr eaLnBrk="1" hangingPunct="1"/>
            <a:r>
              <a:rPr lang="en-US" sz="1600" b="1">
                <a:solidFill>
                  <a:schemeClr val="bg1"/>
                </a:solidFill>
              </a:rPr>
              <a:t>• Logging</a:t>
            </a:r>
          </a:p>
          <a:p>
            <a:pPr eaLnBrk="1" hangingPunct="1"/>
            <a:r>
              <a:rPr lang="en-US" sz="1600" b="1">
                <a:solidFill>
                  <a:schemeClr val="bg1"/>
                </a:solidFill>
              </a:rPr>
              <a:t>• Roads  </a:t>
            </a:r>
          </a:p>
        </p:txBody>
      </p:sp>
      <p:sp>
        <p:nvSpPr>
          <p:cNvPr id="52232" name="Rectangle 8"/>
          <p:cNvSpPr>
            <a:spLocks noChangeArrowheads="1"/>
          </p:cNvSpPr>
          <p:nvPr/>
        </p:nvSpPr>
        <p:spPr bwMode="auto">
          <a:xfrm>
            <a:off x="3781425" y="6286500"/>
            <a:ext cx="1671638" cy="366713"/>
          </a:xfrm>
          <a:prstGeom prst="rect">
            <a:avLst/>
          </a:prstGeom>
          <a:noFill/>
          <a:ln w="19050">
            <a:noFill/>
            <a:miter lim="800000"/>
            <a:headEnd/>
            <a:tailEnd/>
          </a:ln>
        </p:spPr>
        <p:txBody>
          <a:bodyPr wrap="none">
            <a:spAutoFit/>
          </a:bodyPr>
          <a:lstStyle/>
          <a:p>
            <a:pPr eaLnBrk="1" hangingPunct="1"/>
            <a:r>
              <a:rPr lang="en-US" sz="1800" b="1">
                <a:solidFill>
                  <a:schemeClr val="bg1"/>
                </a:solidFill>
              </a:rPr>
              <a:t>Basic Causes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1" descr="1020"/>
          <p:cNvPicPr preferRelativeResize="0">
            <a:picLocks noChangeAspect="1" noChangeArrowheads="1"/>
          </p:cNvPicPr>
          <p:nvPr/>
        </p:nvPicPr>
        <p:blipFill>
          <a:blip r:embed="rId3" cstate="print"/>
          <a:srcRect/>
          <a:stretch>
            <a:fillRect/>
          </a:stretch>
        </p:blipFill>
        <p:spPr bwMode="auto">
          <a:xfrm>
            <a:off x="709613" y="77788"/>
            <a:ext cx="7724775" cy="6627812"/>
          </a:xfrm>
          <a:prstGeom prst="rect">
            <a:avLst/>
          </a:prstGeom>
          <a:noFill/>
          <a:ln w="9525">
            <a:noFill/>
            <a:miter lim="800000"/>
            <a:headEnd/>
            <a:tailEnd/>
          </a:ln>
        </p:spPr>
      </p:pic>
      <p:pic>
        <p:nvPicPr>
          <p:cNvPr id="53251" name="Picture 3" descr="1020"/>
          <p:cNvPicPr>
            <a:picLocks noChangeAspect="1" noChangeArrowheads="1"/>
          </p:cNvPicPr>
          <p:nvPr/>
        </p:nvPicPr>
        <p:blipFill>
          <a:blip r:embed="rId4" cstate="print"/>
          <a:srcRect/>
          <a:stretch>
            <a:fillRect/>
          </a:stretch>
        </p:blipFill>
        <p:spPr bwMode="auto">
          <a:xfrm>
            <a:off x="558800" y="-14288"/>
            <a:ext cx="8024813" cy="6886576"/>
          </a:xfrm>
          <a:prstGeom prst="rect">
            <a:avLst/>
          </a:prstGeom>
          <a:noFill/>
          <a:ln w="9525">
            <a:noFill/>
            <a:miter lim="800000"/>
            <a:headEnd/>
            <a:tailEnd/>
          </a:ln>
        </p:spPr>
      </p:pic>
      <p:sp>
        <p:nvSpPr>
          <p:cNvPr id="53252" name="Rectangle 4" hidden="1"/>
          <p:cNvSpPr>
            <a:spLocks noGrp="1" noChangeArrowheads="1"/>
          </p:cNvSpPr>
          <p:nvPr>
            <p:ph type="title"/>
          </p:nvPr>
        </p:nvSpPr>
        <p:spPr/>
        <p:txBody>
          <a:bodyPr/>
          <a:lstStyle/>
          <a:p>
            <a:pPr eaLnBrk="1" hangingPunct="1"/>
            <a:endParaRPr lang="en-US" smtClean="0"/>
          </a:p>
        </p:txBody>
      </p:sp>
      <p:sp>
        <p:nvSpPr>
          <p:cNvPr id="53253" name="Rectangle 5"/>
          <p:cNvSpPr>
            <a:spLocks noChangeArrowheads="1"/>
          </p:cNvSpPr>
          <p:nvPr/>
        </p:nvSpPr>
        <p:spPr bwMode="auto">
          <a:xfrm>
            <a:off x="7564438" y="6562725"/>
            <a:ext cx="1579562" cy="295275"/>
          </a:xfrm>
          <a:prstGeom prst="rect">
            <a:avLst/>
          </a:prstGeom>
          <a:noFill/>
          <a:ln w="9525">
            <a:noFill/>
            <a:miter lim="800000"/>
            <a:headEnd/>
            <a:tailEnd/>
          </a:ln>
        </p:spPr>
        <p:txBody>
          <a:bodyPr wrap="none" lIns="82058" tIns="41029" rIns="82058" bIns="41029"/>
          <a:lstStyle/>
          <a:p>
            <a:pPr algn="r" defTabSz="820738"/>
            <a:r>
              <a:rPr lang="en-US" sz="1400" b="1"/>
              <a:t>Fig. 10-20, p. 207</a:t>
            </a:r>
          </a:p>
        </p:txBody>
      </p:sp>
      <p:sp>
        <p:nvSpPr>
          <p:cNvPr id="53254" name="Rectangle 6"/>
          <p:cNvSpPr>
            <a:spLocks noChangeArrowheads="1"/>
          </p:cNvSpPr>
          <p:nvPr/>
        </p:nvSpPr>
        <p:spPr bwMode="auto">
          <a:xfrm>
            <a:off x="514350" y="1524000"/>
            <a:ext cx="3962400" cy="4946650"/>
          </a:xfrm>
          <a:prstGeom prst="rect">
            <a:avLst/>
          </a:prstGeom>
          <a:noFill/>
          <a:ln w="9525">
            <a:noFill/>
            <a:miter lim="800000"/>
            <a:headEnd/>
            <a:tailEnd/>
          </a:ln>
        </p:spPr>
        <p:txBody>
          <a:bodyPr>
            <a:spAutoFit/>
          </a:bodyPr>
          <a:lstStyle/>
          <a:p>
            <a:pPr eaLnBrk="1" hangingPunct="1">
              <a:lnSpc>
                <a:spcPct val="90000"/>
              </a:lnSpc>
            </a:pPr>
            <a:r>
              <a:rPr lang="en-US" sz="1600" b="1"/>
              <a:t>Protect most diverse and endangered areas</a:t>
            </a:r>
          </a:p>
          <a:p>
            <a:pPr eaLnBrk="1" hangingPunct="1">
              <a:lnSpc>
                <a:spcPct val="90000"/>
              </a:lnSpc>
            </a:pPr>
            <a:endParaRPr lang="en-US" sz="1600" b="1"/>
          </a:p>
          <a:p>
            <a:pPr eaLnBrk="1" hangingPunct="1">
              <a:lnSpc>
                <a:spcPct val="90000"/>
              </a:lnSpc>
            </a:pPr>
            <a:r>
              <a:rPr lang="en-US" sz="1600" b="1"/>
              <a:t>Educate settlers about sustainable agriculture and forestry</a:t>
            </a:r>
          </a:p>
          <a:p>
            <a:pPr eaLnBrk="1" hangingPunct="1">
              <a:lnSpc>
                <a:spcPct val="90000"/>
              </a:lnSpc>
            </a:pPr>
            <a:endParaRPr lang="en-US" sz="1600" b="1"/>
          </a:p>
          <a:p>
            <a:pPr eaLnBrk="1" hangingPunct="1">
              <a:lnSpc>
                <a:spcPct val="90000"/>
              </a:lnSpc>
            </a:pPr>
            <a:r>
              <a:rPr lang="en-US" sz="1600" b="1"/>
              <a:t>Phase out subsidies that encourage unsustainable forest use</a:t>
            </a:r>
          </a:p>
          <a:p>
            <a:pPr eaLnBrk="1" hangingPunct="1">
              <a:lnSpc>
                <a:spcPct val="90000"/>
              </a:lnSpc>
            </a:pPr>
            <a:endParaRPr lang="en-US" sz="1600" b="1"/>
          </a:p>
          <a:p>
            <a:pPr eaLnBrk="1" hangingPunct="1">
              <a:lnSpc>
                <a:spcPct val="90000"/>
              </a:lnSpc>
            </a:pPr>
            <a:r>
              <a:rPr lang="en-US" sz="1600" b="1"/>
              <a:t>Add subsidies that encourage sustainable forest use</a:t>
            </a:r>
          </a:p>
          <a:p>
            <a:pPr eaLnBrk="1" hangingPunct="1">
              <a:lnSpc>
                <a:spcPct val="90000"/>
              </a:lnSpc>
            </a:pPr>
            <a:endParaRPr lang="en-US" sz="1600" b="1"/>
          </a:p>
          <a:p>
            <a:pPr eaLnBrk="1" hangingPunct="1">
              <a:lnSpc>
                <a:spcPct val="90000"/>
              </a:lnSpc>
            </a:pPr>
            <a:r>
              <a:rPr lang="en-US" sz="1600" b="1"/>
              <a:t>Protect forests with debt-for-nature swaps and conservation easements</a:t>
            </a:r>
          </a:p>
          <a:p>
            <a:pPr eaLnBrk="1" hangingPunct="1">
              <a:lnSpc>
                <a:spcPct val="90000"/>
              </a:lnSpc>
            </a:pPr>
            <a:endParaRPr lang="en-US" sz="1600" b="1"/>
          </a:p>
          <a:p>
            <a:pPr eaLnBrk="1" hangingPunct="1">
              <a:lnSpc>
                <a:spcPct val="90000"/>
              </a:lnSpc>
            </a:pPr>
            <a:r>
              <a:rPr lang="en-US" sz="1600" b="1"/>
              <a:t>Certify sustainably grown timber</a:t>
            </a:r>
          </a:p>
          <a:p>
            <a:pPr eaLnBrk="1" hangingPunct="1">
              <a:lnSpc>
                <a:spcPct val="90000"/>
              </a:lnSpc>
            </a:pPr>
            <a:endParaRPr lang="en-US" sz="1600" b="1"/>
          </a:p>
          <a:p>
            <a:pPr eaLnBrk="1" hangingPunct="1">
              <a:lnSpc>
                <a:spcPct val="90000"/>
              </a:lnSpc>
            </a:pPr>
            <a:r>
              <a:rPr lang="en-US" sz="1600" b="1"/>
              <a:t>Reduce illegal cutting</a:t>
            </a:r>
          </a:p>
          <a:p>
            <a:pPr eaLnBrk="1" hangingPunct="1">
              <a:lnSpc>
                <a:spcPct val="90000"/>
              </a:lnSpc>
            </a:pPr>
            <a:endParaRPr lang="en-US" sz="1600" b="1"/>
          </a:p>
          <a:p>
            <a:pPr eaLnBrk="1" hangingPunct="1">
              <a:lnSpc>
                <a:spcPct val="90000"/>
              </a:lnSpc>
            </a:pPr>
            <a:r>
              <a:rPr lang="en-US" sz="1600" b="1"/>
              <a:t>Reduce poverty</a:t>
            </a:r>
          </a:p>
          <a:p>
            <a:pPr eaLnBrk="1" hangingPunct="1">
              <a:lnSpc>
                <a:spcPct val="90000"/>
              </a:lnSpc>
            </a:pPr>
            <a:endParaRPr lang="en-US" sz="1600" b="1"/>
          </a:p>
          <a:p>
            <a:pPr eaLnBrk="1" hangingPunct="1">
              <a:lnSpc>
                <a:spcPct val="90000"/>
              </a:lnSpc>
            </a:pPr>
            <a:r>
              <a:rPr lang="en-US" sz="1600" b="1"/>
              <a:t>Slow population growth</a:t>
            </a:r>
          </a:p>
        </p:txBody>
      </p:sp>
      <p:sp>
        <p:nvSpPr>
          <p:cNvPr id="53255" name="Rectangle 7"/>
          <p:cNvSpPr>
            <a:spLocks noChangeArrowheads="1"/>
          </p:cNvSpPr>
          <p:nvPr/>
        </p:nvSpPr>
        <p:spPr bwMode="auto">
          <a:xfrm>
            <a:off x="6324600" y="990600"/>
            <a:ext cx="1454150" cy="366713"/>
          </a:xfrm>
          <a:prstGeom prst="rect">
            <a:avLst/>
          </a:prstGeom>
          <a:noFill/>
          <a:ln w="19050">
            <a:noFill/>
            <a:miter lim="800000"/>
            <a:headEnd/>
            <a:tailEnd/>
          </a:ln>
        </p:spPr>
        <p:txBody>
          <a:bodyPr wrap="none">
            <a:spAutoFit/>
          </a:bodyPr>
          <a:lstStyle/>
          <a:p>
            <a:pPr eaLnBrk="1" hangingPunct="1"/>
            <a:r>
              <a:rPr lang="en-US" sz="1800" b="1">
                <a:solidFill>
                  <a:srgbClr val="FFFDB3"/>
                </a:solidFill>
              </a:rPr>
              <a:t>Restoration</a:t>
            </a:r>
          </a:p>
        </p:txBody>
      </p:sp>
      <p:sp>
        <p:nvSpPr>
          <p:cNvPr id="53256" name="Rectangle 8"/>
          <p:cNvSpPr>
            <a:spLocks noChangeArrowheads="1"/>
          </p:cNvSpPr>
          <p:nvPr/>
        </p:nvSpPr>
        <p:spPr bwMode="auto">
          <a:xfrm>
            <a:off x="5715000" y="1676400"/>
            <a:ext cx="2971800" cy="4737100"/>
          </a:xfrm>
          <a:prstGeom prst="rect">
            <a:avLst/>
          </a:prstGeom>
          <a:noFill/>
          <a:ln w="19050">
            <a:noFill/>
            <a:miter lim="800000"/>
            <a:headEnd/>
            <a:tailEnd/>
          </a:ln>
        </p:spPr>
        <p:txBody>
          <a:bodyPr>
            <a:spAutoFit/>
          </a:bodyPr>
          <a:lstStyle/>
          <a:p>
            <a:pPr eaLnBrk="1" hangingPunct="1"/>
            <a:r>
              <a:rPr lang="en-US" sz="1600" b="1"/>
              <a:t>Reforestation</a:t>
            </a:r>
          </a:p>
          <a:p>
            <a:pPr eaLnBrk="1" hangingPunct="1"/>
            <a:endParaRPr lang="en-US" sz="1600" b="1"/>
          </a:p>
          <a:p>
            <a:pPr eaLnBrk="1" hangingPunct="1"/>
            <a:endParaRPr lang="en-US" sz="1600" b="1"/>
          </a:p>
          <a:p>
            <a:pPr eaLnBrk="1" hangingPunct="1"/>
            <a:endParaRPr lang="en-US" sz="1600" b="1"/>
          </a:p>
          <a:p>
            <a:pPr eaLnBrk="1" hangingPunct="1"/>
            <a:endParaRPr lang="en-US" sz="1600" b="1"/>
          </a:p>
          <a:p>
            <a:pPr eaLnBrk="1" hangingPunct="1"/>
            <a:endParaRPr lang="en-US" sz="1600" b="1"/>
          </a:p>
          <a:p>
            <a:pPr eaLnBrk="1" hangingPunct="1"/>
            <a:endParaRPr lang="en-US" sz="1600" b="1"/>
          </a:p>
          <a:p>
            <a:pPr eaLnBrk="1" hangingPunct="1"/>
            <a:r>
              <a:rPr lang="en-US" sz="1600" b="1"/>
              <a:t>Rehabilitation of degraded areas</a:t>
            </a:r>
          </a:p>
          <a:p>
            <a:pPr eaLnBrk="1" hangingPunct="1"/>
            <a:endParaRPr lang="en-US" sz="1600" b="1"/>
          </a:p>
          <a:p>
            <a:pPr eaLnBrk="1" hangingPunct="1"/>
            <a:endParaRPr lang="en-US" sz="1600" b="1"/>
          </a:p>
          <a:p>
            <a:pPr eaLnBrk="1" hangingPunct="1"/>
            <a:endParaRPr lang="en-US" sz="1600" b="1"/>
          </a:p>
          <a:p>
            <a:pPr eaLnBrk="1" hangingPunct="1"/>
            <a:endParaRPr lang="en-US" sz="1600" b="1"/>
          </a:p>
          <a:p>
            <a:pPr eaLnBrk="1" hangingPunct="1"/>
            <a:endParaRPr lang="en-US" sz="1600" b="1"/>
          </a:p>
          <a:p>
            <a:pPr eaLnBrk="1" hangingPunct="1"/>
            <a:endParaRPr lang="en-US" sz="1600" b="1"/>
          </a:p>
          <a:p>
            <a:pPr eaLnBrk="1" hangingPunct="1"/>
            <a:endParaRPr lang="en-US" sz="1600" b="1"/>
          </a:p>
          <a:p>
            <a:pPr eaLnBrk="1" hangingPunct="1"/>
            <a:r>
              <a:rPr lang="en-US" sz="1600" b="1"/>
              <a:t>Concentrate farming and ranching on already-cleared areas</a:t>
            </a:r>
          </a:p>
        </p:txBody>
      </p:sp>
      <p:sp>
        <p:nvSpPr>
          <p:cNvPr id="53257" name="Rectangle 9"/>
          <p:cNvSpPr>
            <a:spLocks noChangeArrowheads="1"/>
          </p:cNvSpPr>
          <p:nvPr/>
        </p:nvSpPr>
        <p:spPr bwMode="auto">
          <a:xfrm>
            <a:off x="3943350" y="47625"/>
            <a:ext cx="1225550" cy="366713"/>
          </a:xfrm>
          <a:prstGeom prst="rect">
            <a:avLst/>
          </a:prstGeom>
          <a:noFill/>
          <a:ln w="19050">
            <a:noFill/>
            <a:miter lim="800000"/>
            <a:headEnd/>
            <a:tailEnd/>
          </a:ln>
        </p:spPr>
        <p:txBody>
          <a:bodyPr wrap="none">
            <a:spAutoFit/>
          </a:bodyPr>
          <a:lstStyle/>
          <a:p>
            <a:pPr eaLnBrk="1" hangingPunct="1"/>
            <a:r>
              <a:rPr lang="en-US" sz="1800" b="1">
                <a:solidFill>
                  <a:srgbClr val="008080"/>
                </a:solidFill>
              </a:rPr>
              <a:t>Solutions</a:t>
            </a:r>
          </a:p>
        </p:txBody>
      </p:sp>
      <p:sp>
        <p:nvSpPr>
          <p:cNvPr id="53258" name="Rectangle 10"/>
          <p:cNvSpPr>
            <a:spLocks noChangeArrowheads="1"/>
          </p:cNvSpPr>
          <p:nvPr/>
        </p:nvSpPr>
        <p:spPr bwMode="auto">
          <a:xfrm>
            <a:off x="2974975" y="457200"/>
            <a:ext cx="3194050" cy="366713"/>
          </a:xfrm>
          <a:prstGeom prst="rect">
            <a:avLst/>
          </a:prstGeom>
          <a:noFill/>
          <a:ln w="19050">
            <a:noFill/>
            <a:miter lim="800000"/>
            <a:headEnd/>
            <a:tailEnd/>
          </a:ln>
        </p:spPr>
        <p:txBody>
          <a:bodyPr wrap="none">
            <a:spAutoFit/>
          </a:bodyPr>
          <a:lstStyle/>
          <a:p>
            <a:pPr eaLnBrk="1" hangingPunct="1"/>
            <a:r>
              <a:rPr lang="en-US" sz="1800" b="1">
                <a:solidFill>
                  <a:srgbClr val="008080"/>
                </a:solidFill>
              </a:rPr>
              <a:t>Sustaining Tropical Forests</a:t>
            </a:r>
          </a:p>
        </p:txBody>
      </p:sp>
      <p:sp>
        <p:nvSpPr>
          <p:cNvPr id="53259" name="Rectangle 11"/>
          <p:cNvSpPr>
            <a:spLocks noChangeArrowheads="1"/>
          </p:cNvSpPr>
          <p:nvPr/>
        </p:nvSpPr>
        <p:spPr bwMode="auto">
          <a:xfrm>
            <a:off x="1295400" y="990600"/>
            <a:ext cx="1365250" cy="366713"/>
          </a:xfrm>
          <a:prstGeom prst="rect">
            <a:avLst/>
          </a:prstGeom>
          <a:noFill/>
          <a:ln w="19050">
            <a:noFill/>
            <a:miter lim="800000"/>
            <a:headEnd/>
            <a:tailEnd/>
          </a:ln>
        </p:spPr>
        <p:txBody>
          <a:bodyPr wrap="none">
            <a:spAutoFit/>
          </a:bodyPr>
          <a:lstStyle/>
          <a:p>
            <a:pPr eaLnBrk="1" hangingPunct="1"/>
            <a:r>
              <a:rPr lang="en-US" sz="1800" b="1">
                <a:solidFill>
                  <a:srgbClr val="FFFDB3"/>
                </a:solidFill>
              </a:rPr>
              <a:t>Prevention</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1" descr="10p208"/>
          <p:cNvPicPr>
            <a:picLocks noChangeAspect="1" noChangeArrowheads="1"/>
          </p:cNvPicPr>
          <p:nvPr/>
        </p:nvPicPr>
        <p:blipFill>
          <a:blip r:embed="rId3" cstate="print"/>
          <a:srcRect/>
          <a:stretch>
            <a:fillRect/>
          </a:stretch>
        </p:blipFill>
        <p:spPr bwMode="auto">
          <a:xfrm>
            <a:off x="5486400" y="2057400"/>
            <a:ext cx="2824163" cy="3402013"/>
          </a:xfrm>
          <a:prstGeom prst="rect">
            <a:avLst/>
          </a:prstGeom>
          <a:noFill/>
          <a:ln w="9525">
            <a:noFill/>
            <a:miter lim="800000"/>
            <a:headEnd/>
            <a:tailEnd/>
          </a:ln>
        </p:spPr>
      </p:pic>
      <p:sp>
        <p:nvSpPr>
          <p:cNvPr id="131075" name="Rectangle 3"/>
          <p:cNvSpPr>
            <a:spLocks noGrp="1" noChangeArrowheads="1"/>
          </p:cNvSpPr>
          <p:nvPr>
            <p:ph type="title"/>
          </p:nvPr>
        </p:nvSpPr>
        <p:spPr>
          <a:xfrm>
            <a:off x="228600" y="68263"/>
            <a:ext cx="8763000" cy="1608137"/>
          </a:xfrm>
        </p:spPr>
        <p:txBody>
          <a:bodyPr/>
          <a:lstStyle/>
          <a:p>
            <a:pPr eaLnBrk="1" hangingPunct="1">
              <a:defRPr/>
            </a:pPr>
            <a:r>
              <a:rPr lang="en-US" smtClean="0"/>
              <a:t>Kenya’s Green Belt Movement:</a:t>
            </a:r>
            <a:br>
              <a:rPr lang="en-US" smtClean="0"/>
            </a:br>
            <a:r>
              <a:rPr lang="en-US" smtClean="0"/>
              <a:t>Individuals Matter</a:t>
            </a:r>
          </a:p>
        </p:txBody>
      </p:sp>
      <p:sp>
        <p:nvSpPr>
          <p:cNvPr id="131076" name="Rectangle 4"/>
          <p:cNvSpPr>
            <a:spLocks noGrp="1" noChangeArrowheads="1"/>
          </p:cNvSpPr>
          <p:nvPr>
            <p:ph type="body" idx="1"/>
          </p:nvPr>
        </p:nvSpPr>
        <p:spPr>
          <a:xfrm>
            <a:off x="228600" y="1676400"/>
            <a:ext cx="5029200" cy="4953000"/>
          </a:xfrm>
        </p:spPr>
        <p:txBody>
          <a:bodyPr/>
          <a:lstStyle/>
          <a:p>
            <a:pPr eaLnBrk="1" hangingPunct="1">
              <a:defRPr/>
            </a:pPr>
            <a:r>
              <a:rPr lang="en-US" smtClean="0"/>
              <a:t>Wangari Maathai founded the Green Belt Movement.</a:t>
            </a:r>
          </a:p>
          <a:p>
            <a:pPr eaLnBrk="1" hangingPunct="1">
              <a:defRPr/>
            </a:pPr>
            <a:r>
              <a:rPr lang="en-US" smtClean="0"/>
              <a:t>The main goal is to organize poor women to plant (for fuelwood) and protect millions of trees.</a:t>
            </a:r>
          </a:p>
          <a:p>
            <a:pPr eaLnBrk="1" hangingPunct="1">
              <a:defRPr/>
            </a:pPr>
            <a:r>
              <a:rPr lang="en-US" smtClean="0"/>
              <a:t>In 2004, awarded Nobel peace prize.</a:t>
            </a:r>
          </a:p>
        </p:txBody>
      </p:sp>
      <p:sp>
        <p:nvSpPr>
          <p:cNvPr id="131077" name="Text Box 5"/>
          <p:cNvSpPr txBox="1">
            <a:spLocks noChangeArrowheads="1"/>
          </p:cNvSpPr>
          <p:nvPr/>
        </p:nvSpPr>
        <p:spPr bwMode="auto">
          <a:xfrm>
            <a:off x="7315200" y="6540500"/>
            <a:ext cx="1724025" cy="311150"/>
          </a:xfrm>
          <a:prstGeom prst="rect">
            <a:avLst/>
          </a:prstGeom>
          <a:noFill/>
          <a:ln w="9525" algn="ctr">
            <a:noFill/>
            <a:miter lim="800000"/>
            <a:headEnd/>
            <a:tailEnd/>
          </a:ln>
          <a:effectLst/>
        </p:spPr>
        <p:txBody>
          <a:bodyPr>
            <a:spAutoFit/>
          </a:bodyPr>
          <a:lstStyle/>
          <a:p>
            <a:pPr marL="342900" indent="-342900" eaLnBrk="1" hangingPunct="1">
              <a:lnSpc>
                <a:spcPct val="80000"/>
              </a:lnSpc>
              <a:spcBef>
                <a:spcPct val="50000"/>
              </a:spcBef>
              <a:buClr>
                <a:schemeClr val="hlink"/>
              </a:buClr>
              <a:buSzPct val="80000"/>
              <a:buFont typeface="Wingdings" pitchFamily="1" charset="2"/>
              <a:buNone/>
              <a:defRPr/>
            </a:pPr>
            <a:r>
              <a:rPr lang="en-US" sz="1800">
                <a:effectLst>
                  <a:outerShdw blurRad="38100" dist="38100" dir="2700000" algn="tl">
                    <a:srgbClr val="000000"/>
                  </a:outerShdw>
                </a:effectLst>
              </a:rPr>
              <a:t>Figure 10-10A</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a:xfrm>
            <a:off x="228600" y="68263"/>
            <a:ext cx="8763000" cy="1760537"/>
          </a:xfrm>
        </p:spPr>
        <p:txBody>
          <a:bodyPr/>
          <a:lstStyle/>
          <a:p>
            <a:pPr eaLnBrk="1" hangingPunct="1">
              <a:defRPr/>
            </a:pPr>
            <a:r>
              <a:rPr lang="en-US" smtClean="0"/>
              <a:t>MANAGING AND SUSTAINING GRASSLANDS</a:t>
            </a:r>
          </a:p>
        </p:txBody>
      </p:sp>
      <p:sp>
        <p:nvSpPr>
          <p:cNvPr id="133123" name="Rectangle 3"/>
          <p:cNvSpPr>
            <a:spLocks noGrp="1" noChangeArrowheads="1"/>
          </p:cNvSpPr>
          <p:nvPr>
            <p:ph type="body" idx="1"/>
          </p:nvPr>
        </p:nvSpPr>
        <p:spPr>
          <a:xfrm>
            <a:off x="228600" y="2057400"/>
            <a:ext cx="8734425" cy="4572000"/>
          </a:xfrm>
        </p:spPr>
        <p:txBody>
          <a:bodyPr/>
          <a:lstStyle/>
          <a:p>
            <a:pPr eaLnBrk="1" hangingPunct="1">
              <a:defRPr/>
            </a:pPr>
            <a:r>
              <a:rPr lang="en-US" smtClean="0"/>
              <a:t>Almost half of the world’s livestock graze on natural grasslands (rangelands) and managed grasslands (pastures).</a:t>
            </a:r>
          </a:p>
          <a:p>
            <a:pPr eaLnBrk="1" hangingPunct="1">
              <a:defRPr/>
            </a:pPr>
            <a:r>
              <a:rPr lang="en-US" smtClean="0"/>
              <a:t>We can sustain rangeland productivity by controlling the number and distribution of livestock and by restoring degraded rangeland.</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1" descr="1021"/>
          <p:cNvPicPr preferRelativeResize="0">
            <a:picLocks noChangeAspect="1" noChangeArrowheads="1"/>
          </p:cNvPicPr>
          <p:nvPr/>
        </p:nvPicPr>
        <p:blipFill>
          <a:blip r:embed="rId3" cstate="print"/>
          <a:srcRect/>
          <a:stretch>
            <a:fillRect/>
          </a:stretch>
        </p:blipFill>
        <p:spPr bwMode="auto">
          <a:xfrm>
            <a:off x="304800" y="2209800"/>
            <a:ext cx="4495800" cy="3762375"/>
          </a:xfrm>
          <a:prstGeom prst="rect">
            <a:avLst/>
          </a:prstGeom>
          <a:noFill/>
          <a:ln w="9525">
            <a:noFill/>
            <a:miter lim="800000"/>
            <a:headEnd/>
            <a:tailEnd/>
          </a:ln>
        </p:spPr>
      </p:pic>
      <p:sp>
        <p:nvSpPr>
          <p:cNvPr id="135171" name="Rectangle 3"/>
          <p:cNvSpPr>
            <a:spLocks noGrp="1" noChangeArrowheads="1"/>
          </p:cNvSpPr>
          <p:nvPr>
            <p:ph type="title"/>
          </p:nvPr>
        </p:nvSpPr>
        <p:spPr>
          <a:xfrm>
            <a:off x="228600" y="68263"/>
            <a:ext cx="8763000" cy="1760537"/>
          </a:xfrm>
        </p:spPr>
        <p:txBody>
          <a:bodyPr/>
          <a:lstStyle/>
          <a:p>
            <a:pPr eaLnBrk="1" hangingPunct="1">
              <a:defRPr/>
            </a:pPr>
            <a:r>
              <a:rPr lang="en-US" smtClean="0"/>
              <a:t>MANAGING AND SUSTAINING GRASSLANDS</a:t>
            </a:r>
          </a:p>
        </p:txBody>
      </p:sp>
      <p:sp>
        <p:nvSpPr>
          <p:cNvPr id="135172" name="Rectangle 4"/>
          <p:cNvSpPr>
            <a:spLocks noGrp="1" noChangeArrowheads="1"/>
          </p:cNvSpPr>
          <p:nvPr>
            <p:ph type="body" idx="1"/>
          </p:nvPr>
        </p:nvSpPr>
        <p:spPr>
          <a:xfrm>
            <a:off x="4953000" y="2057400"/>
            <a:ext cx="4010025" cy="4572000"/>
          </a:xfrm>
        </p:spPr>
        <p:txBody>
          <a:bodyPr/>
          <a:lstStyle/>
          <a:p>
            <a:pPr eaLnBrk="1" hangingPunct="1">
              <a:defRPr/>
            </a:pPr>
            <a:r>
              <a:rPr lang="en-US" smtClean="0"/>
              <a:t>Overgrazing (left) occurs when too many animals graze for too long and exceed carrying capacity of a grassland area.</a:t>
            </a:r>
          </a:p>
        </p:txBody>
      </p:sp>
      <p:sp>
        <p:nvSpPr>
          <p:cNvPr id="135173" name="Text Box 5"/>
          <p:cNvSpPr txBox="1">
            <a:spLocks noChangeArrowheads="1"/>
          </p:cNvSpPr>
          <p:nvPr/>
        </p:nvSpPr>
        <p:spPr bwMode="auto">
          <a:xfrm>
            <a:off x="7467600" y="6540500"/>
            <a:ext cx="1571625" cy="311150"/>
          </a:xfrm>
          <a:prstGeom prst="rect">
            <a:avLst/>
          </a:prstGeom>
          <a:noFill/>
          <a:ln w="9525" algn="ctr">
            <a:noFill/>
            <a:miter lim="800000"/>
            <a:headEnd/>
            <a:tailEnd/>
          </a:ln>
          <a:effectLst/>
        </p:spPr>
        <p:txBody>
          <a:bodyPr>
            <a:spAutoFit/>
          </a:bodyPr>
          <a:lstStyle/>
          <a:p>
            <a:pPr marL="342900" indent="-342900" eaLnBrk="1" hangingPunct="1">
              <a:lnSpc>
                <a:spcPct val="80000"/>
              </a:lnSpc>
              <a:spcBef>
                <a:spcPct val="50000"/>
              </a:spcBef>
              <a:buClr>
                <a:schemeClr val="hlink"/>
              </a:buClr>
              <a:buSzPct val="80000"/>
              <a:buFont typeface="Wingdings" pitchFamily="1" charset="2"/>
              <a:buNone/>
              <a:defRPr/>
            </a:pPr>
            <a:r>
              <a:rPr lang="en-US" sz="1800">
                <a:effectLst>
                  <a:outerShdw blurRad="38100" dist="38100" dir="2700000" algn="tl">
                    <a:srgbClr val="000000"/>
                  </a:outerShdw>
                </a:effectLst>
              </a:rPr>
              <a:t>Figure 10-21</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a:xfrm>
            <a:off x="228600" y="68263"/>
            <a:ext cx="8763000" cy="1760537"/>
          </a:xfrm>
        </p:spPr>
        <p:txBody>
          <a:bodyPr/>
          <a:lstStyle/>
          <a:p>
            <a:pPr eaLnBrk="1" hangingPunct="1">
              <a:defRPr/>
            </a:pPr>
            <a:r>
              <a:rPr lang="en-US" smtClean="0"/>
              <a:t>MANAGING AND SUSTAINING GRASSLANDS</a:t>
            </a:r>
          </a:p>
        </p:txBody>
      </p:sp>
      <p:sp>
        <p:nvSpPr>
          <p:cNvPr id="137219" name="Rectangle 3"/>
          <p:cNvSpPr>
            <a:spLocks noGrp="1" noChangeArrowheads="1"/>
          </p:cNvSpPr>
          <p:nvPr>
            <p:ph type="body" idx="1"/>
          </p:nvPr>
        </p:nvSpPr>
        <p:spPr>
          <a:xfrm>
            <a:off x="381000" y="5105400"/>
            <a:ext cx="8582025" cy="1524000"/>
          </a:xfrm>
        </p:spPr>
        <p:txBody>
          <a:bodyPr/>
          <a:lstStyle/>
          <a:p>
            <a:pPr eaLnBrk="1" hangingPunct="1">
              <a:lnSpc>
                <a:spcPct val="90000"/>
              </a:lnSpc>
              <a:defRPr/>
            </a:pPr>
            <a:r>
              <a:rPr lang="en-US" smtClean="0"/>
              <a:t>Example of restored area along the San Pedro River in Arizona after 10 years of banning grazing and off-road vehicles.</a:t>
            </a:r>
          </a:p>
        </p:txBody>
      </p:sp>
      <p:sp>
        <p:nvSpPr>
          <p:cNvPr id="137220" name="Text Box 4"/>
          <p:cNvSpPr txBox="1">
            <a:spLocks noChangeArrowheads="1"/>
          </p:cNvSpPr>
          <p:nvPr/>
        </p:nvSpPr>
        <p:spPr bwMode="auto">
          <a:xfrm>
            <a:off x="7467600" y="6540500"/>
            <a:ext cx="1571625" cy="311150"/>
          </a:xfrm>
          <a:prstGeom prst="rect">
            <a:avLst/>
          </a:prstGeom>
          <a:noFill/>
          <a:ln w="9525" algn="ctr">
            <a:noFill/>
            <a:miter lim="800000"/>
            <a:headEnd/>
            <a:tailEnd/>
          </a:ln>
          <a:effectLst/>
        </p:spPr>
        <p:txBody>
          <a:bodyPr>
            <a:spAutoFit/>
          </a:bodyPr>
          <a:lstStyle/>
          <a:p>
            <a:pPr marL="342900" indent="-342900" eaLnBrk="1" hangingPunct="1">
              <a:lnSpc>
                <a:spcPct val="80000"/>
              </a:lnSpc>
              <a:spcBef>
                <a:spcPct val="50000"/>
              </a:spcBef>
              <a:buClr>
                <a:schemeClr val="hlink"/>
              </a:buClr>
              <a:buSzPct val="80000"/>
              <a:buFont typeface="Wingdings" pitchFamily="1" charset="2"/>
              <a:buNone/>
              <a:defRPr/>
            </a:pPr>
            <a:r>
              <a:rPr lang="en-US" sz="1800">
                <a:effectLst>
                  <a:outerShdw blurRad="38100" dist="38100" dir="2700000" algn="tl">
                    <a:srgbClr val="000000"/>
                  </a:outerShdw>
                </a:effectLst>
              </a:rPr>
              <a:t>Figure 10-22</a:t>
            </a:r>
          </a:p>
        </p:txBody>
      </p:sp>
      <p:pic>
        <p:nvPicPr>
          <p:cNvPr id="57349" name="Picture1" descr="1022a"/>
          <p:cNvPicPr preferRelativeResize="0">
            <a:picLocks noChangeAspect="1" noChangeArrowheads="1"/>
          </p:cNvPicPr>
          <p:nvPr/>
        </p:nvPicPr>
        <p:blipFill>
          <a:blip r:embed="rId3" cstate="print"/>
          <a:srcRect/>
          <a:stretch>
            <a:fillRect/>
          </a:stretch>
        </p:blipFill>
        <p:spPr bwMode="auto">
          <a:xfrm>
            <a:off x="914400" y="2057400"/>
            <a:ext cx="3581400" cy="2735263"/>
          </a:xfrm>
          <a:prstGeom prst="rect">
            <a:avLst/>
          </a:prstGeom>
          <a:noFill/>
          <a:ln w="9525">
            <a:noFill/>
            <a:miter lim="800000"/>
            <a:headEnd/>
            <a:tailEnd/>
          </a:ln>
        </p:spPr>
      </p:pic>
      <p:pic>
        <p:nvPicPr>
          <p:cNvPr id="57350" name="Picture1" descr="1022b"/>
          <p:cNvPicPr preferRelativeResize="0">
            <a:picLocks noChangeAspect="1" noChangeArrowheads="1"/>
          </p:cNvPicPr>
          <p:nvPr/>
        </p:nvPicPr>
        <p:blipFill>
          <a:blip r:embed="rId4" cstate="print"/>
          <a:srcRect/>
          <a:stretch>
            <a:fillRect/>
          </a:stretch>
        </p:blipFill>
        <p:spPr bwMode="auto">
          <a:xfrm>
            <a:off x="4643438" y="2057400"/>
            <a:ext cx="3662362" cy="2743200"/>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ChangeArrowheads="1"/>
          </p:cNvSpPr>
          <p:nvPr>
            <p:ph type="title"/>
          </p:nvPr>
        </p:nvSpPr>
        <p:spPr>
          <a:xfrm>
            <a:off x="228600" y="68263"/>
            <a:ext cx="8763000" cy="1912937"/>
          </a:xfrm>
        </p:spPr>
        <p:txBody>
          <a:bodyPr/>
          <a:lstStyle/>
          <a:p>
            <a:pPr eaLnBrk="1" hangingPunct="1">
              <a:defRPr/>
            </a:pPr>
            <a:r>
              <a:rPr lang="en-US" smtClean="0"/>
              <a:t>Case Study: Grazing and Urban Development in the American West</a:t>
            </a:r>
          </a:p>
        </p:txBody>
      </p:sp>
      <p:sp>
        <p:nvSpPr>
          <p:cNvPr id="139267" name="Rectangle 3"/>
          <p:cNvSpPr>
            <a:spLocks noGrp="1" noChangeArrowheads="1"/>
          </p:cNvSpPr>
          <p:nvPr>
            <p:ph type="body" idx="1"/>
          </p:nvPr>
        </p:nvSpPr>
        <p:spPr>
          <a:xfrm>
            <a:off x="228600" y="1981200"/>
            <a:ext cx="8734425" cy="4648200"/>
          </a:xfrm>
        </p:spPr>
        <p:txBody>
          <a:bodyPr/>
          <a:lstStyle/>
          <a:p>
            <a:pPr eaLnBrk="1" hangingPunct="1">
              <a:defRPr/>
            </a:pPr>
            <a:r>
              <a:rPr lang="en-US" smtClean="0"/>
              <a:t>Ranchers, ecologists, and environmentalists are joining together to preserve the grasslands on cattle ranches.</a:t>
            </a:r>
          </a:p>
          <a:p>
            <a:pPr lvl="1" eaLnBrk="1" hangingPunct="1">
              <a:defRPr/>
            </a:pPr>
            <a:r>
              <a:rPr lang="en-US" smtClean="0"/>
              <a:t>Paying ranchers conservation easements (barring future owners from development).</a:t>
            </a:r>
          </a:p>
          <a:p>
            <a:pPr lvl="1" eaLnBrk="1" hangingPunct="1">
              <a:defRPr/>
            </a:pPr>
            <a:r>
              <a:rPr lang="en-US" smtClean="0"/>
              <a:t>Pressuring government to zone the land to prevent development of ecologically sensitive areas.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ChangeArrowheads="1"/>
          </p:cNvSpPr>
          <p:nvPr>
            <p:ph type="title"/>
          </p:nvPr>
        </p:nvSpPr>
        <p:spPr/>
        <p:txBody>
          <a:bodyPr/>
          <a:lstStyle/>
          <a:p>
            <a:pPr eaLnBrk="1" hangingPunct="1">
              <a:defRPr/>
            </a:pPr>
            <a:r>
              <a:rPr lang="en-US" smtClean="0"/>
              <a:t>NATIONAL PARKS</a:t>
            </a:r>
          </a:p>
        </p:txBody>
      </p:sp>
      <p:sp>
        <p:nvSpPr>
          <p:cNvPr id="141315" name="Rectangle 3"/>
          <p:cNvSpPr>
            <a:spLocks noGrp="1" noChangeArrowheads="1"/>
          </p:cNvSpPr>
          <p:nvPr>
            <p:ph type="body" idx="1"/>
          </p:nvPr>
        </p:nvSpPr>
        <p:spPr>
          <a:xfrm>
            <a:off x="304800" y="1371600"/>
            <a:ext cx="8658225" cy="5257800"/>
          </a:xfrm>
        </p:spPr>
        <p:txBody>
          <a:bodyPr/>
          <a:lstStyle/>
          <a:p>
            <a:pPr eaLnBrk="1" hangingPunct="1">
              <a:defRPr/>
            </a:pPr>
            <a:r>
              <a:rPr lang="en-US" smtClean="0"/>
              <a:t>Countries have established more than 1,100 national parks, but most are threatened by human activities.</a:t>
            </a:r>
          </a:p>
          <a:p>
            <a:pPr lvl="1" eaLnBrk="1" hangingPunct="1">
              <a:defRPr/>
            </a:pPr>
            <a:r>
              <a:rPr lang="en-US" smtClean="0"/>
              <a:t>Local people invade park for wood, cropland, and other natural resources.</a:t>
            </a:r>
          </a:p>
          <a:p>
            <a:pPr lvl="1" eaLnBrk="1" hangingPunct="1">
              <a:defRPr/>
            </a:pPr>
            <a:r>
              <a:rPr lang="en-US" smtClean="0"/>
              <a:t>Loggers, miners, and wildlife poachers also deplete natural resources.</a:t>
            </a:r>
          </a:p>
          <a:p>
            <a:pPr lvl="1" eaLnBrk="1" hangingPunct="1">
              <a:defRPr/>
            </a:pPr>
            <a:r>
              <a:rPr lang="en-US" smtClean="0"/>
              <a:t>Many are too small to sustain large-animal species.</a:t>
            </a:r>
          </a:p>
          <a:p>
            <a:pPr lvl="1" eaLnBrk="1" hangingPunct="1">
              <a:defRPr/>
            </a:pPr>
            <a:r>
              <a:rPr lang="en-US" smtClean="0"/>
              <a:t>Many suffer from invasive species.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228600" y="68263"/>
            <a:ext cx="8763000" cy="1684337"/>
          </a:xfrm>
        </p:spPr>
        <p:txBody>
          <a:bodyPr/>
          <a:lstStyle/>
          <a:p>
            <a:pPr eaLnBrk="1" hangingPunct="1">
              <a:defRPr/>
            </a:pPr>
            <a:r>
              <a:rPr lang="en-US" smtClean="0"/>
              <a:t>CASE STUDY: TROPICAL DEFORESTATION</a:t>
            </a:r>
          </a:p>
        </p:txBody>
      </p:sp>
      <p:sp>
        <p:nvSpPr>
          <p:cNvPr id="92163" name="Rectangle 3"/>
          <p:cNvSpPr>
            <a:spLocks noGrp="1" noChangeArrowheads="1"/>
          </p:cNvSpPr>
          <p:nvPr>
            <p:ph type="body" idx="1"/>
          </p:nvPr>
        </p:nvSpPr>
        <p:spPr>
          <a:xfrm>
            <a:off x="381000" y="5029200"/>
            <a:ext cx="8582025" cy="1600200"/>
          </a:xfrm>
        </p:spPr>
        <p:txBody>
          <a:bodyPr/>
          <a:lstStyle/>
          <a:p>
            <a:pPr eaLnBrk="1" hangingPunct="1">
              <a:defRPr/>
            </a:pPr>
            <a:r>
              <a:rPr lang="en-US" smtClean="0"/>
              <a:t>Large areas of ecologically and economically important tropical forests are being cleared and degraded at a fast rate.</a:t>
            </a:r>
          </a:p>
        </p:txBody>
      </p:sp>
      <p:sp>
        <p:nvSpPr>
          <p:cNvPr id="92164" name="Text Box 4"/>
          <p:cNvSpPr txBox="1">
            <a:spLocks noChangeArrowheads="1"/>
          </p:cNvSpPr>
          <p:nvPr/>
        </p:nvSpPr>
        <p:spPr bwMode="auto">
          <a:xfrm>
            <a:off x="7467600" y="6540500"/>
            <a:ext cx="1571625" cy="311150"/>
          </a:xfrm>
          <a:prstGeom prst="rect">
            <a:avLst/>
          </a:prstGeom>
          <a:noFill/>
          <a:ln w="9525" algn="ctr">
            <a:noFill/>
            <a:miter lim="800000"/>
            <a:headEnd/>
            <a:tailEnd/>
          </a:ln>
          <a:effectLst/>
        </p:spPr>
        <p:txBody>
          <a:bodyPr>
            <a:spAutoFit/>
          </a:bodyPr>
          <a:lstStyle/>
          <a:p>
            <a:pPr marL="342900" indent="-342900" eaLnBrk="1" hangingPunct="1">
              <a:lnSpc>
                <a:spcPct val="80000"/>
              </a:lnSpc>
              <a:spcBef>
                <a:spcPct val="50000"/>
              </a:spcBef>
              <a:buClr>
                <a:schemeClr val="hlink"/>
              </a:buClr>
              <a:buSzPct val="80000"/>
              <a:buFont typeface="Wingdings" pitchFamily="1" charset="2"/>
              <a:buNone/>
              <a:defRPr/>
            </a:pPr>
            <a:r>
              <a:rPr lang="en-US" sz="1800">
                <a:effectLst>
                  <a:outerShdw blurRad="38100" dist="38100" dir="2700000" algn="tl">
                    <a:srgbClr val="000000"/>
                  </a:outerShdw>
                </a:effectLst>
              </a:rPr>
              <a:t>Figure 10-16</a:t>
            </a:r>
          </a:p>
        </p:txBody>
      </p:sp>
      <p:pic>
        <p:nvPicPr>
          <p:cNvPr id="41989" name="Picture1" descr="1016a"/>
          <p:cNvPicPr>
            <a:picLocks noChangeAspect="1" noChangeArrowheads="1"/>
          </p:cNvPicPr>
          <p:nvPr/>
        </p:nvPicPr>
        <p:blipFill>
          <a:blip r:embed="rId3" cstate="print"/>
          <a:srcRect/>
          <a:stretch>
            <a:fillRect/>
          </a:stretch>
        </p:blipFill>
        <p:spPr bwMode="auto">
          <a:xfrm>
            <a:off x="1592263" y="1600200"/>
            <a:ext cx="2790825" cy="3124200"/>
          </a:xfrm>
          <a:prstGeom prst="rect">
            <a:avLst/>
          </a:prstGeom>
          <a:noFill/>
          <a:ln w="9525">
            <a:noFill/>
            <a:miter lim="800000"/>
            <a:headEnd/>
            <a:tailEnd/>
          </a:ln>
        </p:spPr>
      </p:pic>
      <p:pic>
        <p:nvPicPr>
          <p:cNvPr id="41990" name="Picture1" descr="1016b"/>
          <p:cNvPicPr>
            <a:picLocks noChangeAspect="1" noChangeArrowheads="1"/>
          </p:cNvPicPr>
          <p:nvPr/>
        </p:nvPicPr>
        <p:blipFill>
          <a:blip r:embed="rId4" cstate="print"/>
          <a:srcRect/>
          <a:stretch>
            <a:fillRect/>
          </a:stretch>
        </p:blipFill>
        <p:spPr bwMode="auto">
          <a:xfrm>
            <a:off x="4495800" y="1600200"/>
            <a:ext cx="2798763" cy="3124200"/>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1" descr="1023"/>
          <p:cNvPicPr>
            <a:picLocks noChangeAspect="1" noChangeArrowheads="1"/>
          </p:cNvPicPr>
          <p:nvPr/>
        </p:nvPicPr>
        <p:blipFill>
          <a:blip r:embed="rId3" cstate="print"/>
          <a:srcRect/>
          <a:stretch>
            <a:fillRect/>
          </a:stretch>
        </p:blipFill>
        <p:spPr bwMode="auto">
          <a:xfrm>
            <a:off x="228600" y="1981200"/>
            <a:ext cx="4379913" cy="4302125"/>
          </a:xfrm>
          <a:prstGeom prst="rect">
            <a:avLst/>
          </a:prstGeom>
          <a:noFill/>
          <a:ln w="9525">
            <a:noFill/>
            <a:miter lim="800000"/>
            <a:headEnd/>
            <a:tailEnd/>
          </a:ln>
        </p:spPr>
      </p:pic>
      <p:sp>
        <p:nvSpPr>
          <p:cNvPr id="143363" name="Rectangle 3"/>
          <p:cNvSpPr>
            <a:spLocks noGrp="1" noChangeArrowheads="1"/>
          </p:cNvSpPr>
          <p:nvPr>
            <p:ph type="title"/>
          </p:nvPr>
        </p:nvSpPr>
        <p:spPr>
          <a:xfrm>
            <a:off x="228600" y="68263"/>
            <a:ext cx="8763000" cy="1608137"/>
          </a:xfrm>
        </p:spPr>
        <p:txBody>
          <a:bodyPr/>
          <a:lstStyle/>
          <a:p>
            <a:pPr eaLnBrk="1" hangingPunct="1">
              <a:defRPr/>
            </a:pPr>
            <a:r>
              <a:rPr lang="en-US" smtClean="0"/>
              <a:t>Case Study: Stresses on U.S. National Parks</a:t>
            </a:r>
          </a:p>
        </p:txBody>
      </p:sp>
      <p:sp>
        <p:nvSpPr>
          <p:cNvPr id="143364" name="Rectangle 4"/>
          <p:cNvSpPr>
            <a:spLocks noGrp="1" noChangeArrowheads="1"/>
          </p:cNvSpPr>
          <p:nvPr>
            <p:ph type="body" idx="1"/>
          </p:nvPr>
        </p:nvSpPr>
        <p:spPr>
          <a:xfrm>
            <a:off x="4572000" y="1981200"/>
            <a:ext cx="4391025" cy="4648200"/>
          </a:xfrm>
        </p:spPr>
        <p:txBody>
          <a:bodyPr/>
          <a:lstStyle/>
          <a:p>
            <a:pPr eaLnBrk="1" hangingPunct="1">
              <a:defRPr/>
            </a:pPr>
            <a:r>
              <a:rPr lang="en-US" smtClean="0"/>
              <a:t>Overused due to popularity.</a:t>
            </a:r>
          </a:p>
          <a:p>
            <a:pPr eaLnBrk="1" hangingPunct="1">
              <a:defRPr/>
            </a:pPr>
            <a:r>
              <a:rPr lang="en-US" smtClean="0"/>
              <a:t>Inholdings (private ownership) within parks threaten natural resources.</a:t>
            </a:r>
          </a:p>
          <a:p>
            <a:pPr eaLnBrk="1" hangingPunct="1">
              <a:defRPr/>
            </a:pPr>
            <a:r>
              <a:rPr lang="en-US" smtClean="0"/>
              <a:t>Air pollution.</a:t>
            </a:r>
          </a:p>
        </p:txBody>
      </p:sp>
      <p:sp>
        <p:nvSpPr>
          <p:cNvPr id="143365" name="Text Box 5"/>
          <p:cNvSpPr txBox="1">
            <a:spLocks noChangeArrowheads="1"/>
          </p:cNvSpPr>
          <p:nvPr/>
        </p:nvSpPr>
        <p:spPr bwMode="auto">
          <a:xfrm>
            <a:off x="7467600" y="6540500"/>
            <a:ext cx="1571625" cy="311150"/>
          </a:xfrm>
          <a:prstGeom prst="rect">
            <a:avLst/>
          </a:prstGeom>
          <a:noFill/>
          <a:ln w="9525" algn="ctr">
            <a:noFill/>
            <a:miter lim="800000"/>
            <a:headEnd/>
            <a:tailEnd/>
          </a:ln>
          <a:effectLst/>
        </p:spPr>
        <p:txBody>
          <a:bodyPr>
            <a:spAutoFit/>
          </a:bodyPr>
          <a:lstStyle/>
          <a:p>
            <a:pPr marL="342900" indent="-342900" eaLnBrk="1" hangingPunct="1">
              <a:lnSpc>
                <a:spcPct val="80000"/>
              </a:lnSpc>
              <a:spcBef>
                <a:spcPct val="50000"/>
              </a:spcBef>
              <a:buClr>
                <a:schemeClr val="hlink"/>
              </a:buClr>
              <a:buSzPct val="80000"/>
              <a:buFont typeface="Wingdings" pitchFamily="1" charset="2"/>
              <a:buNone/>
              <a:defRPr/>
            </a:pPr>
            <a:r>
              <a:rPr lang="en-US" sz="1800">
                <a:effectLst>
                  <a:outerShdw blurRad="38100" dist="38100" dir="2700000" algn="tl">
                    <a:srgbClr val="000000"/>
                  </a:outerShdw>
                </a:effectLst>
              </a:rPr>
              <a:t>Figure 10-23</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ChangeArrowheads="1"/>
          </p:cNvSpPr>
          <p:nvPr>
            <p:ph type="body" idx="1"/>
          </p:nvPr>
        </p:nvSpPr>
        <p:spPr>
          <a:xfrm>
            <a:off x="5438775" y="533400"/>
            <a:ext cx="3781425" cy="6096000"/>
          </a:xfrm>
        </p:spPr>
        <p:txBody>
          <a:bodyPr/>
          <a:lstStyle/>
          <a:p>
            <a:pPr eaLnBrk="1" hangingPunct="1">
              <a:defRPr/>
            </a:pPr>
            <a:r>
              <a:rPr lang="en-US" smtClean="0"/>
              <a:t>Suggestions for sustaining and expanding the national park system in the U.S.</a:t>
            </a:r>
          </a:p>
        </p:txBody>
      </p:sp>
      <p:sp>
        <p:nvSpPr>
          <p:cNvPr id="145411" name="Text Box 3"/>
          <p:cNvSpPr txBox="1">
            <a:spLocks noChangeArrowheads="1"/>
          </p:cNvSpPr>
          <p:nvPr/>
        </p:nvSpPr>
        <p:spPr bwMode="auto">
          <a:xfrm>
            <a:off x="7467600" y="6540500"/>
            <a:ext cx="1571625" cy="311150"/>
          </a:xfrm>
          <a:prstGeom prst="rect">
            <a:avLst/>
          </a:prstGeom>
          <a:noFill/>
          <a:ln w="9525" algn="ctr">
            <a:noFill/>
            <a:miter lim="800000"/>
            <a:headEnd/>
            <a:tailEnd/>
          </a:ln>
          <a:effectLst/>
        </p:spPr>
        <p:txBody>
          <a:bodyPr>
            <a:spAutoFit/>
          </a:bodyPr>
          <a:lstStyle/>
          <a:p>
            <a:pPr marL="342900" indent="-342900" eaLnBrk="1" hangingPunct="1">
              <a:lnSpc>
                <a:spcPct val="80000"/>
              </a:lnSpc>
              <a:spcBef>
                <a:spcPct val="50000"/>
              </a:spcBef>
              <a:buClr>
                <a:schemeClr val="hlink"/>
              </a:buClr>
              <a:buSzPct val="80000"/>
              <a:buFont typeface="Wingdings" pitchFamily="1" charset="2"/>
              <a:buNone/>
              <a:defRPr/>
            </a:pPr>
            <a:r>
              <a:rPr lang="en-US" sz="1800">
                <a:effectLst>
                  <a:outerShdw blurRad="38100" dist="38100" dir="2700000" algn="tl">
                    <a:srgbClr val="000000"/>
                  </a:outerShdw>
                </a:effectLst>
              </a:rPr>
              <a:t>Figure 10-24</a:t>
            </a:r>
          </a:p>
        </p:txBody>
      </p:sp>
      <p:pic>
        <p:nvPicPr>
          <p:cNvPr id="61444" name="Picture1" descr="1024"/>
          <p:cNvPicPr>
            <a:picLocks noChangeAspect="1" noChangeArrowheads="1"/>
          </p:cNvPicPr>
          <p:nvPr/>
        </p:nvPicPr>
        <p:blipFill>
          <a:blip r:embed="rId3" cstate="print"/>
          <a:srcRect/>
          <a:stretch>
            <a:fillRect/>
          </a:stretch>
        </p:blipFill>
        <p:spPr bwMode="auto">
          <a:xfrm>
            <a:off x="152400" y="76200"/>
            <a:ext cx="5030788" cy="6604000"/>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descr="1024"/>
          <p:cNvPicPr>
            <a:picLocks noChangeAspect="1" noChangeArrowheads="1"/>
          </p:cNvPicPr>
          <p:nvPr/>
        </p:nvPicPr>
        <p:blipFill>
          <a:blip r:embed="rId3" cstate="print"/>
          <a:srcRect/>
          <a:stretch>
            <a:fillRect/>
          </a:stretch>
        </p:blipFill>
        <p:spPr bwMode="auto">
          <a:xfrm>
            <a:off x="1949450" y="-14288"/>
            <a:ext cx="5245100" cy="6886576"/>
          </a:xfrm>
          <a:prstGeom prst="rect">
            <a:avLst/>
          </a:prstGeom>
          <a:noFill/>
          <a:ln w="9525">
            <a:noFill/>
            <a:miter lim="800000"/>
            <a:headEnd/>
            <a:tailEnd/>
          </a:ln>
        </p:spPr>
      </p:pic>
      <p:sp>
        <p:nvSpPr>
          <p:cNvPr id="62467" name="Rectangle 3"/>
          <p:cNvSpPr>
            <a:spLocks noChangeArrowheads="1"/>
          </p:cNvSpPr>
          <p:nvPr/>
        </p:nvSpPr>
        <p:spPr bwMode="auto">
          <a:xfrm>
            <a:off x="1400175" y="1066800"/>
            <a:ext cx="6400800" cy="5638800"/>
          </a:xfrm>
          <a:prstGeom prst="rect">
            <a:avLst/>
          </a:prstGeom>
          <a:solidFill>
            <a:srgbClr val="FFF9DC"/>
          </a:solidFill>
          <a:ln w="19050">
            <a:noFill/>
            <a:miter lim="800000"/>
            <a:headEnd/>
            <a:tailEnd/>
          </a:ln>
        </p:spPr>
        <p:txBody>
          <a:bodyPr wrap="none" anchor="ctr"/>
          <a:lstStyle/>
          <a:p>
            <a:endParaRPr lang="en-US"/>
          </a:p>
        </p:txBody>
      </p:sp>
      <p:sp>
        <p:nvSpPr>
          <p:cNvPr id="62468" name="Rectangle 4" hidden="1"/>
          <p:cNvSpPr>
            <a:spLocks noGrp="1" noChangeArrowheads="1"/>
          </p:cNvSpPr>
          <p:nvPr>
            <p:ph type="title"/>
          </p:nvPr>
        </p:nvSpPr>
        <p:spPr/>
        <p:txBody>
          <a:bodyPr/>
          <a:lstStyle/>
          <a:p>
            <a:pPr eaLnBrk="1" hangingPunct="1"/>
            <a:endParaRPr lang="en-US" smtClean="0"/>
          </a:p>
        </p:txBody>
      </p:sp>
      <p:sp>
        <p:nvSpPr>
          <p:cNvPr id="62469" name="Rectangle 5"/>
          <p:cNvSpPr>
            <a:spLocks noChangeArrowheads="1"/>
          </p:cNvSpPr>
          <p:nvPr/>
        </p:nvSpPr>
        <p:spPr bwMode="auto">
          <a:xfrm>
            <a:off x="7564438" y="6562725"/>
            <a:ext cx="1579562" cy="295275"/>
          </a:xfrm>
          <a:prstGeom prst="rect">
            <a:avLst/>
          </a:prstGeom>
          <a:noFill/>
          <a:ln w="9525">
            <a:noFill/>
            <a:miter lim="800000"/>
            <a:headEnd/>
            <a:tailEnd/>
          </a:ln>
        </p:spPr>
        <p:txBody>
          <a:bodyPr wrap="none" lIns="82058" tIns="41029" rIns="82058" bIns="41029"/>
          <a:lstStyle/>
          <a:p>
            <a:pPr algn="r" defTabSz="820738"/>
            <a:r>
              <a:rPr lang="en-US" sz="1400" b="1"/>
              <a:t>Fig. 10-24, p. 211</a:t>
            </a:r>
          </a:p>
        </p:txBody>
      </p:sp>
      <p:sp>
        <p:nvSpPr>
          <p:cNvPr id="62470" name="Rectangle 6"/>
          <p:cNvSpPr>
            <a:spLocks noChangeArrowheads="1"/>
          </p:cNvSpPr>
          <p:nvPr/>
        </p:nvSpPr>
        <p:spPr bwMode="auto">
          <a:xfrm>
            <a:off x="1876425" y="1117600"/>
            <a:ext cx="5895975" cy="5792788"/>
          </a:xfrm>
          <a:prstGeom prst="rect">
            <a:avLst/>
          </a:prstGeom>
          <a:noFill/>
          <a:ln w="9525">
            <a:noFill/>
            <a:miter lim="800000"/>
            <a:headEnd/>
            <a:tailEnd/>
          </a:ln>
        </p:spPr>
        <p:txBody>
          <a:bodyPr>
            <a:spAutoFit/>
          </a:bodyPr>
          <a:lstStyle/>
          <a:p>
            <a:pPr marL="231775" indent="-176213" eaLnBrk="1" hangingPunct="1">
              <a:lnSpc>
                <a:spcPct val="77000"/>
              </a:lnSpc>
            </a:pPr>
            <a:r>
              <a:rPr lang="en-US" sz="1800" b="1"/>
              <a:t>• Integrate plans for managing parks and nearby federal lands</a:t>
            </a:r>
          </a:p>
          <a:p>
            <a:pPr marL="231775" indent="-176213" eaLnBrk="1" hangingPunct="1">
              <a:lnSpc>
                <a:spcPct val="77000"/>
              </a:lnSpc>
            </a:pPr>
            <a:endParaRPr lang="en-US" sz="1800" b="1"/>
          </a:p>
          <a:p>
            <a:pPr marL="231775" indent="-176213" eaLnBrk="1" hangingPunct="1">
              <a:lnSpc>
                <a:spcPct val="77000"/>
              </a:lnSpc>
            </a:pPr>
            <a:r>
              <a:rPr lang="en-US" sz="1800" b="1"/>
              <a:t>• Add new parkland near threatened parks</a:t>
            </a:r>
          </a:p>
          <a:p>
            <a:pPr marL="231775" indent="-176213" eaLnBrk="1" hangingPunct="1">
              <a:lnSpc>
                <a:spcPct val="77000"/>
              </a:lnSpc>
            </a:pPr>
            <a:endParaRPr lang="en-US" sz="1800" b="1"/>
          </a:p>
          <a:p>
            <a:pPr marL="231775" indent="-176213" eaLnBrk="1" hangingPunct="1">
              <a:lnSpc>
                <a:spcPct val="77000"/>
              </a:lnSpc>
            </a:pPr>
            <a:r>
              <a:rPr lang="en-US" sz="1800" b="1"/>
              <a:t>• Buy private land inside parks </a:t>
            </a:r>
          </a:p>
          <a:p>
            <a:pPr marL="231775" indent="-176213" eaLnBrk="1" hangingPunct="1">
              <a:lnSpc>
                <a:spcPct val="77000"/>
              </a:lnSpc>
            </a:pPr>
            <a:endParaRPr lang="en-US" sz="1800" b="1"/>
          </a:p>
          <a:p>
            <a:pPr marL="231775" indent="-176213" eaLnBrk="1" hangingPunct="1">
              <a:lnSpc>
                <a:spcPct val="77000"/>
              </a:lnSpc>
            </a:pPr>
            <a:r>
              <a:rPr lang="en-US" sz="1800" b="1"/>
              <a:t>• Locate visitor parking outside parks and use    shuttle buses for entering and touring heavily used parks</a:t>
            </a:r>
          </a:p>
          <a:p>
            <a:pPr marL="231775" indent="-176213" eaLnBrk="1" hangingPunct="1">
              <a:lnSpc>
                <a:spcPct val="77000"/>
              </a:lnSpc>
            </a:pPr>
            <a:endParaRPr lang="en-US" sz="1800" b="1"/>
          </a:p>
          <a:p>
            <a:pPr marL="231775" indent="-176213" eaLnBrk="1" hangingPunct="1">
              <a:lnSpc>
                <a:spcPct val="77000"/>
              </a:lnSpc>
            </a:pPr>
            <a:r>
              <a:rPr lang="en-US" sz="1800" b="1"/>
              <a:t>• Increase funds for park maintenance and repairs</a:t>
            </a:r>
          </a:p>
          <a:p>
            <a:pPr marL="231775" indent="-176213" eaLnBrk="1" hangingPunct="1">
              <a:lnSpc>
                <a:spcPct val="77000"/>
              </a:lnSpc>
            </a:pPr>
            <a:endParaRPr lang="en-US" sz="1800" b="1"/>
          </a:p>
          <a:p>
            <a:pPr marL="231775" indent="-176213" eaLnBrk="1" hangingPunct="1">
              <a:lnSpc>
                <a:spcPct val="77000"/>
              </a:lnSpc>
            </a:pPr>
            <a:r>
              <a:rPr lang="en-US" sz="1800" b="1"/>
              <a:t>• Survey wildlife in parks</a:t>
            </a:r>
          </a:p>
          <a:p>
            <a:pPr marL="231775" indent="-176213" eaLnBrk="1" hangingPunct="1">
              <a:lnSpc>
                <a:spcPct val="77000"/>
              </a:lnSpc>
            </a:pPr>
            <a:endParaRPr lang="en-US" sz="1800" b="1"/>
          </a:p>
          <a:p>
            <a:pPr marL="231775" indent="-176213" eaLnBrk="1" hangingPunct="1">
              <a:lnSpc>
                <a:spcPct val="77000"/>
              </a:lnSpc>
            </a:pPr>
            <a:r>
              <a:rPr lang="en-US" sz="1800" b="1"/>
              <a:t>• Raise entry fees for visitors and use funds for park management and maintenance</a:t>
            </a:r>
          </a:p>
          <a:p>
            <a:pPr marL="231775" indent="-176213" eaLnBrk="1" hangingPunct="1">
              <a:lnSpc>
                <a:spcPct val="77000"/>
              </a:lnSpc>
            </a:pPr>
            <a:endParaRPr lang="en-US" sz="1800" b="1"/>
          </a:p>
          <a:p>
            <a:pPr marL="231775" indent="-176213" eaLnBrk="1" hangingPunct="1">
              <a:lnSpc>
                <a:spcPct val="77000"/>
              </a:lnSpc>
            </a:pPr>
            <a:r>
              <a:rPr lang="en-US" sz="1800" b="1"/>
              <a:t>• Limit the number of visitors to crowded park areas</a:t>
            </a:r>
          </a:p>
          <a:p>
            <a:pPr marL="231775" indent="-176213" eaLnBrk="1" hangingPunct="1">
              <a:lnSpc>
                <a:spcPct val="77000"/>
              </a:lnSpc>
            </a:pPr>
            <a:endParaRPr lang="en-US" sz="1800" b="1"/>
          </a:p>
          <a:p>
            <a:pPr marL="231775" indent="-176213" eaLnBrk="1" hangingPunct="1">
              <a:lnSpc>
                <a:spcPct val="77000"/>
              </a:lnSpc>
            </a:pPr>
            <a:r>
              <a:rPr lang="en-US" sz="1800" b="1"/>
              <a:t>• Increase the number and pay of park rangers</a:t>
            </a:r>
          </a:p>
          <a:p>
            <a:pPr marL="231775" indent="-176213" eaLnBrk="1" hangingPunct="1">
              <a:lnSpc>
                <a:spcPct val="77000"/>
              </a:lnSpc>
            </a:pPr>
            <a:endParaRPr lang="en-US" sz="1800" b="1"/>
          </a:p>
          <a:p>
            <a:pPr marL="231775" indent="-176213" eaLnBrk="1" hangingPunct="1">
              <a:lnSpc>
                <a:spcPct val="77000"/>
              </a:lnSpc>
            </a:pPr>
            <a:r>
              <a:rPr lang="en-US" sz="1800" b="1"/>
              <a:t>• Encourage volunteers to give visitor lectures and tours</a:t>
            </a:r>
          </a:p>
          <a:p>
            <a:pPr marL="231775" indent="-176213" eaLnBrk="1" hangingPunct="1">
              <a:lnSpc>
                <a:spcPct val="77000"/>
              </a:lnSpc>
            </a:pPr>
            <a:endParaRPr lang="en-US" sz="1800" b="1"/>
          </a:p>
          <a:p>
            <a:pPr marL="231775" indent="-176213" eaLnBrk="1" hangingPunct="1">
              <a:lnSpc>
                <a:spcPct val="77000"/>
              </a:lnSpc>
            </a:pPr>
            <a:r>
              <a:rPr lang="en-US" sz="1800" b="1"/>
              <a:t>• Seek private donations for park maintenance and repairs</a:t>
            </a:r>
          </a:p>
        </p:txBody>
      </p:sp>
      <p:sp>
        <p:nvSpPr>
          <p:cNvPr id="62471" name="Rectangle 7"/>
          <p:cNvSpPr>
            <a:spLocks noChangeArrowheads="1"/>
          </p:cNvSpPr>
          <p:nvPr/>
        </p:nvSpPr>
        <p:spPr bwMode="auto">
          <a:xfrm>
            <a:off x="3686175" y="457200"/>
            <a:ext cx="1771650" cy="366713"/>
          </a:xfrm>
          <a:prstGeom prst="rect">
            <a:avLst/>
          </a:prstGeom>
          <a:noFill/>
          <a:ln w="19050">
            <a:noFill/>
            <a:miter lim="800000"/>
            <a:headEnd/>
            <a:tailEnd/>
          </a:ln>
        </p:spPr>
        <p:txBody>
          <a:bodyPr wrap="none">
            <a:spAutoFit/>
          </a:bodyPr>
          <a:lstStyle/>
          <a:p>
            <a:pPr eaLnBrk="1" hangingPunct="1"/>
            <a:r>
              <a:rPr lang="en-US" sz="1800" b="1">
                <a:solidFill>
                  <a:srgbClr val="008080"/>
                </a:solidFill>
              </a:rPr>
              <a:t>National Parks</a:t>
            </a:r>
          </a:p>
        </p:txBody>
      </p:sp>
      <p:sp>
        <p:nvSpPr>
          <p:cNvPr id="62472" name="Rectangle 8"/>
          <p:cNvSpPr>
            <a:spLocks noChangeArrowheads="1"/>
          </p:cNvSpPr>
          <p:nvPr/>
        </p:nvSpPr>
        <p:spPr bwMode="auto">
          <a:xfrm>
            <a:off x="3956050" y="47625"/>
            <a:ext cx="1225550" cy="366713"/>
          </a:xfrm>
          <a:prstGeom prst="rect">
            <a:avLst/>
          </a:prstGeom>
          <a:noFill/>
          <a:ln w="19050">
            <a:noFill/>
            <a:miter lim="800000"/>
            <a:headEnd/>
            <a:tailEnd/>
          </a:ln>
        </p:spPr>
        <p:txBody>
          <a:bodyPr wrap="none">
            <a:spAutoFit/>
          </a:bodyPr>
          <a:lstStyle/>
          <a:p>
            <a:pPr eaLnBrk="1" hangingPunct="1"/>
            <a:r>
              <a:rPr lang="en-US" sz="1800" b="1">
                <a:solidFill>
                  <a:srgbClr val="008080"/>
                </a:solidFill>
              </a:rPr>
              <a:t>Solutions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ChangeArrowheads="1"/>
          </p:cNvSpPr>
          <p:nvPr>
            <p:ph type="title"/>
          </p:nvPr>
        </p:nvSpPr>
        <p:spPr/>
        <p:txBody>
          <a:bodyPr/>
          <a:lstStyle/>
          <a:p>
            <a:pPr eaLnBrk="1" hangingPunct="1">
              <a:defRPr/>
            </a:pPr>
            <a:r>
              <a:rPr lang="en-US" smtClean="0"/>
              <a:t>NATURE RESERVES</a:t>
            </a:r>
          </a:p>
        </p:txBody>
      </p:sp>
      <p:sp>
        <p:nvSpPr>
          <p:cNvPr id="149507" name="Rectangle 3"/>
          <p:cNvSpPr>
            <a:spLocks noGrp="1" noChangeArrowheads="1"/>
          </p:cNvSpPr>
          <p:nvPr>
            <p:ph type="body" idx="1"/>
          </p:nvPr>
        </p:nvSpPr>
        <p:spPr/>
        <p:txBody>
          <a:bodyPr/>
          <a:lstStyle/>
          <a:p>
            <a:pPr eaLnBrk="1" hangingPunct="1">
              <a:defRPr/>
            </a:pPr>
            <a:r>
              <a:rPr lang="en-US" smtClean="0"/>
              <a:t>Ecologists call for protecting more land to help sustain biodiversity, but powerful economic and political interests oppose doing this.</a:t>
            </a:r>
          </a:p>
          <a:p>
            <a:pPr lvl="1" eaLnBrk="1" hangingPunct="1">
              <a:defRPr/>
            </a:pPr>
            <a:r>
              <a:rPr lang="en-US" smtClean="0"/>
              <a:t>Currently 12% of earth’s land area is protected.</a:t>
            </a:r>
          </a:p>
          <a:p>
            <a:pPr lvl="1" eaLnBrk="1" hangingPunct="1">
              <a:defRPr/>
            </a:pPr>
            <a:r>
              <a:rPr lang="en-US" smtClean="0"/>
              <a:t>Only 5% is strictly protected from harmful human activities.</a:t>
            </a:r>
          </a:p>
          <a:p>
            <a:pPr lvl="1" eaLnBrk="1" hangingPunct="1">
              <a:defRPr/>
            </a:pPr>
            <a:r>
              <a:rPr lang="en-US" smtClean="0"/>
              <a:t>Conservation biologists call for full protection of at least 20% of earth’s land area representing multiple examples of all biomes.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ChangeArrowheads="1"/>
          </p:cNvSpPr>
          <p:nvPr>
            <p:ph type="title"/>
          </p:nvPr>
        </p:nvSpPr>
        <p:spPr/>
        <p:txBody>
          <a:bodyPr/>
          <a:lstStyle/>
          <a:p>
            <a:pPr eaLnBrk="1" hangingPunct="1">
              <a:defRPr/>
            </a:pPr>
            <a:r>
              <a:rPr lang="en-US" smtClean="0"/>
              <a:t>NATURE RESERVES</a:t>
            </a:r>
          </a:p>
        </p:txBody>
      </p:sp>
      <p:sp>
        <p:nvSpPr>
          <p:cNvPr id="153603" name="Rectangle 3"/>
          <p:cNvSpPr>
            <a:spLocks noGrp="1" noChangeArrowheads="1"/>
          </p:cNvSpPr>
          <p:nvPr>
            <p:ph type="body" idx="1"/>
          </p:nvPr>
        </p:nvSpPr>
        <p:spPr>
          <a:xfrm>
            <a:off x="228600" y="1219200"/>
            <a:ext cx="8734425" cy="5257800"/>
          </a:xfrm>
        </p:spPr>
        <p:txBody>
          <a:bodyPr/>
          <a:lstStyle/>
          <a:p>
            <a:pPr eaLnBrk="1" hangingPunct="1">
              <a:defRPr/>
            </a:pPr>
            <a:r>
              <a:rPr lang="en-US" smtClean="0"/>
              <a:t>Large and medium-sized reserves with buffer zones help protect biodiversity and can be connected by corridors.</a:t>
            </a:r>
          </a:p>
          <a:p>
            <a:pPr eaLnBrk="1" hangingPunct="1">
              <a:buFont typeface="Wingdings" pitchFamily="1" charset="2"/>
              <a:buNone/>
              <a:defRPr/>
            </a:pPr>
            <a:endParaRPr lang="en-US" smtClean="0"/>
          </a:p>
        </p:txBody>
      </p:sp>
      <p:sp>
        <p:nvSpPr>
          <p:cNvPr id="153604" name="Rectangle 4"/>
          <p:cNvSpPr>
            <a:spLocks noChangeArrowheads="1"/>
          </p:cNvSpPr>
          <p:nvPr/>
        </p:nvSpPr>
        <p:spPr bwMode="auto">
          <a:xfrm>
            <a:off x="228600" y="3200400"/>
            <a:ext cx="4648200" cy="3429000"/>
          </a:xfrm>
          <a:prstGeom prst="rect">
            <a:avLst/>
          </a:prstGeom>
          <a:noFill/>
          <a:ln w="9525">
            <a:noFill/>
            <a:miter lim="800000"/>
            <a:headEnd/>
            <a:tailEnd/>
          </a:ln>
          <a:effectLst/>
        </p:spPr>
        <p:txBody>
          <a:bodyPr/>
          <a:lstStyle/>
          <a:p>
            <a:pPr marL="342900" indent="-342900" eaLnBrk="1" hangingPunct="1">
              <a:lnSpc>
                <a:spcPct val="90000"/>
              </a:lnSpc>
              <a:spcBef>
                <a:spcPct val="20000"/>
              </a:spcBef>
              <a:buClr>
                <a:schemeClr val="hlink"/>
              </a:buClr>
              <a:buSzPct val="80000"/>
              <a:buFont typeface="Wingdings" pitchFamily="1" charset="2"/>
              <a:buChar char="Ø"/>
              <a:defRPr/>
            </a:pPr>
            <a:r>
              <a:rPr lang="en-US" sz="3200">
                <a:solidFill>
                  <a:srgbClr val="FFFFFF"/>
                </a:solidFill>
                <a:effectLst>
                  <a:outerShdw blurRad="38100" dist="38100" dir="2700000" algn="tl">
                    <a:srgbClr val="000000"/>
                  </a:outerShdw>
                </a:effectLst>
              </a:rPr>
              <a:t>Costa Rica has consolidated its parks and reserves into 8 megareserves designed to sustain 80% if its biodiversity.</a:t>
            </a:r>
          </a:p>
        </p:txBody>
      </p:sp>
      <p:sp>
        <p:nvSpPr>
          <p:cNvPr id="153605" name="Text Box 5"/>
          <p:cNvSpPr txBox="1">
            <a:spLocks noChangeArrowheads="1"/>
          </p:cNvSpPr>
          <p:nvPr/>
        </p:nvSpPr>
        <p:spPr bwMode="auto">
          <a:xfrm>
            <a:off x="7391400" y="6540500"/>
            <a:ext cx="1647825" cy="311150"/>
          </a:xfrm>
          <a:prstGeom prst="rect">
            <a:avLst/>
          </a:prstGeom>
          <a:noFill/>
          <a:ln w="9525" algn="ctr">
            <a:noFill/>
            <a:miter lim="800000"/>
            <a:headEnd/>
            <a:tailEnd/>
          </a:ln>
          <a:effectLst/>
        </p:spPr>
        <p:txBody>
          <a:bodyPr>
            <a:spAutoFit/>
          </a:bodyPr>
          <a:lstStyle/>
          <a:p>
            <a:pPr marL="342900" indent="-342900" eaLnBrk="1" hangingPunct="1">
              <a:lnSpc>
                <a:spcPct val="80000"/>
              </a:lnSpc>
              <a:spcBef>
                <a:spcPct val="50000"/>
              </a:spcBef>
              <a:buClr>
                <a:schemeClr val="hlink"/>
              </a:buClr>
              <a:buSzPct val="80000"/>
              <a:buFont typeface="Wingdings" pitchFamily="1" charset="2"/>
              <a:buNone/>
              <a:defRPr/>
            </a:pPr>
            <a:r>
              <a:rPr lang="en-US" sz="1800">
                <a:effectLst>
                  <a:outerShdw blurRad="38100" dist="38100" dir="2700000" algn="tl">
                    <a:srgbClr val="000000"/>
                  </a:outerShdw>
                </a:effectLst>
              </a:rPr>
              <a:t>Figure 10-10B</a:t>
            </a:r>
          </a:p>
        </p:txBody>
      </p:sp>
      <p:pic>
        <p:nvPicPr>
          <p:cNvPr id="65542" name="Picture1" descr="10p213"/>
          <p:cNvPicPr preferRelativeResize="0">
            <a:picLocks noChangeAspect="1" noChangeArrowheads="1"/>
          </p:cNvPicPr>
          <p:nvPr/>
        </p:nvPicPr>
        <p:blipFill>
          <a:blip r:embed="rId3" cstate="print"/>
          <a:srcRect/>
          <a:stretch>
            <a:fillRect/>
          </a:stretch>
        </p:blipFill>
        <p:spPr bwMode="auto">
          <a:xfrm>
            <a:off x="5105400" y="2667000"/>
            <a:ext cx="3810000" cy="3525838"/>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2" descr="10p213 copy"/>
          <p:cNvPicPr>
            <a:picLocks noChangeAspect="1" noChangeArrowheads="1"/>
          </p:cNvPicPr>
          <p:nvPr/>
        </p:nvPicPr>
        <p:blipFill>
          <a:blip r:embed="rId3" cstate="print"/>
          <a:srcRect/>
          <a:stretch>
            <a:fillRect/>
          </a:stretch>
        </p:blipFill>
        <p:spPr bwMode="auto">
          <a:xfrm>
            <a:off x="962025" y="25400"/>
            <a:ext cx="7218363" cy="6805613"/>
          </a:xfrm>
          <a:prstGeom prst="rect">
            <a:avLst/>
          </a:prstGeom>
          <a:noFill/>
          <a:ln w="9525">
            <a:noFill/>
            <a:miter lim="800000"/>
            <a:headEnd/>
            <a:tailEnd/>
          </a:ln>
        </p:spPr>
      </p:pic>
      <p:sp>
        <p:nvSpPr>
          <p:cNvPr id="66563" name="Rectangle 3" hidden="1"/>
          <p:cNvSpPr>
            <a:spLocks noGrp="1" noChangeArrowheads="1"/>
          </p:cNvSpPr>
          <p:nvPr>
            <p:ph type="title"/>
          </p:nvPr>
        </p:nvSpPr>
        <p:spPr/>
        <p:txBody>
          <a:bodyPr/>
          <a:lstStyle/>
          <a:p>
            <a:pPr eaLnBrk="1" hangingPunct="1"/>
            <a:endParaRPr lang="en-US" smtClean="0"/>
          </a:p>
        </p:txBody>
      </p:sp>
      <p:sp>
        <p:nvSpPr>
          <p:cNvPr id="66564" name="Rectangle 4"/>
          <p:cNvSpPr>
            <a:spLocks noChangeArrowheads="1"/>
          </p:cNvSpPr>
          <p:nvPr/>
        </p:nvSpPr>
        <p:spPr bwMode="auto">
          <a:xfrm>
            <a:off x="7632700" y="6562725"/>
            <a:ext cx="1511300" cy="295275"/>
          </a:xfrm>
          <a:prstGeom prst="rect">
            <a:avLst/>
          </a:prstGeom>
          <a:noFill/>
          <a:ln w="9525">
            <a:noFill/>
            <a:miter lim="800000"/>
            <a:headEnd/>
            <a:tailEnd/>
          </a:ln>
        </p:spPr>
        <p:txBody>
          <a:bodyPr wrap="none" lIns="82058" tIns="41029" rIns="82058" bIns="41029"/>
          <a:lstStyle/>
          <a:p>
            <a:pPr algn="r" defTabSz="820738"/>
            <a:r>
              <a:rPr lang="en-US" sz="1400" b="1"/>
              <a:t>Fig. 10-B, p. 213</a:t>
            </a:r>
          </a:p>
        </p:txBody>
      </p:sp>
      <p:sp>
        <p:nvSpPr>
          <p:cNvPr id="66565" name="Rectangle 5"/>
          <p:cNvSpPr>
            <a:spLocks noChangeArrowheads="1"/>
          </p:cNvSpPr>
          <p:nvPr/>
        </p:nvSpPr>
        <p:spPr bwMode="auto">
          <a:xfrm>
            <a:off x="1095375" y="4229100"/>
            <a:ext cx="3352800" cy="366713"/>
          </a:xfrm>
          <a:prstGeom prst="rect">
            <a:avLst/>
          </a:prstGeom>
          <a:noFill/>
          <a:ln w="9525">
            <a:noFill/>
            <a:miter lim="800000"/>
            <a:headEnd/>
            <a:tailEnd/>
          </a:ln>
        </p:spPr>
        <p:txBody>
          <a:bodyPr>
            <a:spAutoFit/>
          </a:bodyPr>
          <a:lstStyle/>
          <a:p>
            <a:pPr eaLnBrk="1" hangingPunct="1"/>
            <a:r>
              <a:rPr lang="en-US" sz="1800" b="1"/>
              <a:t>Cordillera Volcanica Central</a:t>
            </a:r>
          </a:p>
        </p:txBody>
      </p:sp>
      <p:sp>
        <p:nvSpPr>
          <p:cNvPr id="66566" name="Rectangle 6"/>
          <p:cNvSpPr>
            <a:spLocks noChangeArrowheads="1"/>
          </p:cNvSpPr>
          <p:nvPr/>
        </p:nvSpPr>
        <p:spPr bwMode="auto">
          <a:xfrm>
            <a:off x="1352550" y="5905500"/>
            <a:ext cx="1684338" cy="366713"/>
          </a:xfrm>
          <a:prstGeom prst="rect">
            <a:avLst/>
          </a:prstGeom>
          <a:noFill/>
          <a:ln w="19050">
            <a:noFill/>
            <a:miter lim="800000"/>
            <a:headEnd/>
            <a:tailEnd/>
          </a:ln>
        </p:spPr>
        <p:txBody>
          <a:bodyPr wrap="none">
            <a:spAutoFit/>
          </a:bodyPr>
          <a:lstStyle/>
          <a:p>
            <a:pPr eaLnBrk="1" hangingPunct="1"/>
            <a:r>
              <a:rPr lang="en-US" sz="1800" b="1" i="1"/>
              <a:t>Pacific Ocean</a:t>
            </a:r>
          </a:p>
        </p:txBody>
      </p:sp>
      <p:sp>
        <p:nvSpPr>
          <p:cNvPr id="66567" name="Rectangle 7"/>
          <p:cNvSpPr>
            <a:spLocks noChangeArrowheads="1"/>
          </p:cNvSpPr>
          <p:nvPr/>
        </p:nvSpPr>
        <p:spPr bwMode="auto">
          <a:xfrm>
            <a:off x="4162425" y="1447800"/>
            <a:ext cx="819150" cy="641350"/>
          </a:xfrm>
          <a:prstGeom prst="rect">
            <a:avLst/>
          </a:prstGeom>
          <a:noFill/>
          <a:ln w="19050">
            <a:noFill/>
            <a:miter lim="800000"/>
            <a:headEnd/>
            <a:tailEnd/>
          </a:ln>
        </p:spPr>
        <p:txBody>
          <a:bodyPr wrap="none">
            <a:spAutoFit/>
          </a:bodyPr>
          <a:lstStyle/>
          <a:p>
            <a:pPr eaLnBrk="1" hangingPunct="1"/>
            <a:r>
              <a:rPr lang="en-US" sz="1800" b="1"/>
              <a:t>Costa</a:t>
            </a:r>
          </a:p>
          <a:p>
            <a:pPr eaLnBrk="1" hangingPunct="1"/>
            <a:r>
              <a:rPr lang="en-US" sz="1800" b="1"/>
              <a:t>Rica</a:t>
            </a:r>
          </a:p>
        </p:txBody>
      </p:sp>
      <p:sp>
        <p:nvSpPr>
          <p:cNvPr id="66568" name="Rectangle 8"/>
          <p:cNvSpPr>
            <a:spLocks noChangeArrowheads="1"/>
          </p:cNvSpPr>
          <p:nvPr/>
        </p:nvSpPr>
        <p:spPr bwMode="auto">
          <a:xfrm>
            <a:off x="6096000" y="257175"/>
            <a:ext cx="1771650" cy="366713"/>
          </a:xfrm>
          <a:prstGeom prst="rect">
            <a:avLst/>
          </a:prstGeom>
          <a:noFill/>
          <a:ln w="19050">
            <a:noFill/>
            <a:miter lim="800000"/>
            <a:headEnd/>
            <a:tailEnd/>
          </a:ln>
        </p:spPr>
        <p:txBody>
          <a:bodyPr wrap="none">
            <a:spAutoFit/>
          </a:bodyPr>
          <a:lstStyle/>
          <a:p>
            <a:pPr eaLnBrk="1" hangingPunct="1"/>
            <a:r>
              <a:rPr lang="en-US" sz="1800" b="1" i="1"/>
              <a:t>Caribbean Sea</a:t>
            </a:r>
          </a:p>
        </p:txBody>
      </p:sp>
      <p:sp>
        <p:nvSpPr>
          <p:cNvPr id="66569" name="Rectangle 9"/>
          <p:cNvSpPr>
            <a:spLocks noChangeArrowheads="1"/>
          </p:cNvSpPr>
          <p:nvPr/>
        </p:nvSpPr>
        <p:spPr bwMode="auto">
          <a:xfrm>
            <a:off x="3863975" y="266700"/>
            <a:ext cx="1301750" cy="366713"/>
          </a:xfrm>
          <a:prstGeom prst="rect">
            <a:avLst/>
          </a:prstGeom>
          <a:noFill/>
          <a:ln w="19050">
            <a:noFill/>
            <a:miter lim="800000"/>
            <a:headEnd/>
            <a:tailEnd/>
          </a:ln>
        </p:spPr>
        <p:txBody>
          <a:bodyPr wrap="none">
            <a:spAutoFit/>
          </a:bodyPr>
          <a:lstStyle/>
          <a:p>
            <a:pPr eaLnBrk="1" hangingPunct="1"/>
            <a:r>
              <a:rPr lang="en-US" sz="1800" b="1"/>
              <a:t>Nigaragua</a:t>
            </a:r>
          </a:p>
        </p:txBody>
      </p:sp>
      <p:sp>
        <p:nvSpPr>
          <p:cNvPr id="66570" name="Rectangle 10"/>
          <p:cNvSpPr>
            <a:spLocks noChangeArrowheads="1"/>
          </p:cNvSpPr>
          <p:nvPr/>
        </p:nvSpPr>
        <p:spPr bwMode="auto">
          <a:xfrm>
            <a:off x="7134225" y="3524250"/>
            <a:ext cx="1060450" cy="366713"/>
          </a:xfrm>
          <a:prstGeom prst="rect">
            <a:avLst/>
          </a:prstGeom>
          <a:noFill/>
          <a:ln w="19050">
            <a:noFill/>
            <a:miter lim="800000"/>
            <a:headEnd/>
            <a:tailEnd/>
          </a:ln>
        </p:spPr>
        <p:txBody>
          <a:bodyPr wrap="none">
            <a:spAutoFit/>
          </a:bodyPr>
          <a:lstStyle/>
          <a:p>
            <a:pPr eaLnBrk="1" hangingPunct="1"/>
            <a:r>
              <a:rPr lang="en-US" sz="1800" b="1"/>
              <a:t>Panama</a:t>
            </a:r>
          </a:p>
        </p:txBody>
      </p:sp>
      <p:sp>
        <p:nvSpPr>
          <p:cNvPr id="66571" name="Rectangle 11"/>
          <p:cNvSpPr>
            <a:spLocks noChangeArrowheads="1"/>
          </p:cNvSpPr>
          <p:nvPr/>
        </p:nvSpPr>
        <p:spPr bwMode="auto">
          <a:xfrm>
            <a:off x="6600825" y="1828800"/>
            <a:ext cx="1416050" cy="366713"/>
          </a:xfrm>
          <a:prstGeom prst="rect">
            <a:avLst/>
          </a:prstGeom>
          <a:noFill/>
          <a:ln w="19050">
            <a:noFill/>
            <a:miter lim="800000"/>
            <a:headEnd/>
            <a:tailEnd/>
          </a:ln>
        </p:spPr>
        <p:txBody>
          <a:bodyPr wrap="none">
            <a:spAutoFit/>
          </a:bodyPr>
          <a:lstStyle/>
          <a:p>
            <a:pPr eaLnBrk="1" hangingPunct="1"/>
            <a:r>
              <a:rPr lang="en-US" sz="1800" b="1"/>
              <a:t>La Amistad</a:t>
            </a:r>
          </a:p>
        </p:txBody>
      </p:sp>
      <p:sp>
        <p:nvSpPr>
          <p:cNvPr id="66572" name="Rectangle 12"/>
          <p:cNvSpPr>
            <a:spLocks noChangeArrowheads="1"/>
          </p:cNvSpPr>
          <p:nvPr/>
        </p:nvSpPr>
        <p:spPr bwMode="auto">
          <a:xfrm>
            <a:off x="6591300" y="790575"/>
            <a:ext cx="1466850" cy="641350"/>
          </a:xfrm>
          <a:prstGeom prst="rect">
            <a:avLst/>
          </a:prstGeom>
          <a:noFill/>
          <a:ln w="19050">
            <a:noFill/>
            <a:miter lim="800000"/>
            <a:headEnd/>
            <a:tailEnd/>
          </a:ln>
        </p:spPr>
        <p:txBody>
          <a:bodyPr wrap="none">
            <a:spAutoFit/>
          </a:bodyPr>
          <a:lstStyle/>
          <a:p>
            <a:pPr eaLnBrk="1" hangingPunct="1"/>
            <a:r>
              <a:rPr lang="en-US" sz="1800" b="1"/>
              <a:t>Llanuras de</a:t>
            </a:r>
          </a:p>
          <a:p>
            <a:pPr eaLnBrk="1" hangingPunct="1"/>
            <a:r>
              <a:rPr lang="en-US" sz="1800" b="1"/>
              <a:t>Tortuguero</a:t>
            </a:r>
          </a:p>
        </p:txBody>
      </p:sp>
      <p:sp>
        <p:nvSpPr>
          <p:cNvPr id="66573" name="Rectangle 13"/>
          <p:cNvSpPr>
            <a:spLocks noChangeArrowheads="1"/>
          </p:cNvSpPr>
          <p:nvPr/>
        </p:nvSpPr>
        <p:spPr bwMode="auto">
          <a:xfrm>
            <a:off x="2047875" y="257175"/>
            <a:ext cx="1479550" cy="366713"/>
          </a:xfrm>
          <a:prstGeom prst="rect">
            <a:avLst/>
          </a:prstGeom>
          <a:noFill/>
          <a:ln w="19050">
            <a:noFill/>
            <a:miter lim="800000"/>
            <a:headEnd/>
            <a:tailEnd/>
          </a:ln>
        </p:spPr>
        <p:txBody>
          <a:bodyPr wrap="none">
            <a:spAutoFit/>
          </a:bodyPr>
          <a:lstStyle/>
          <a:p>
            <a:pPr eaLnBrk="1" hangingPunct="1"/>
            <a:r>
              <a:rPr lang="en-US" sz="1800" b="1"/>
              <a:t>Guanacaste</a:t>
            </a:r>
          </a:p>
        </p:txBody>
      </p:sp>
      <p:sp>
        <p:nvSpPr>
          <p:cNvPr id="66574" name="Rectangle 14"/>
          <p:cNvSpPr>
            <a:spLocks noChangeArrowheads="1"/>
          </p:cNvSpPr>
          <p:nvPr/>
        </p:nvSpPr>
        <p:spPr bwMode="auto">
          <a:xfrm>
            <a:off x="1028700" y="1971675"/>
            <a:ext cx="895350" cy="366713"/>
          </a:xfrm>
          <a:prstGeom prst="rect">
            <a:avLst/>
          </a:prstGeom>
          <a:noFill/>
          <a:ln w="19050">
            <a:noFill/>
            <a:miter lim="800000"/>
            <a:headEnd/>
            <a:tailEnd/>
          </a:ln>
        </p:spPr>
        <p:txBody>
          <a:bodyPr wrap="none">
            <a:spAutoFit/>
          </a:bodyPr>
          <a:lstStyle/>
          <a:p>
            <a:pPr eaLnBrk="1" hangingPunct="1"/>
            <a:r>
              <a:rPr lang="en-US" sz="1800" b="1"/>
              <a:t>Arenal</a:t>
            </a:r>
          </a:p>
        </p:txBody>
      </p:sp>
      <p:sp>
        <p:nvSpPr>
          <p:cNvPr id="66575" name="Rectangle 15"/>
          <p:cNvSpPr>
            <a:spLocks noChangeArrowheads="1"/>
          </p:cNvSpPr>
          <p:nvPr/>
        </p:nvSpPr>
        <p:spPr bwMode="auto">
          <a:xfrm>
            <a:off x="1066800" y="3200400"/>
            <a:ext cx="1390650" cy="641350"/>
          </a:xfrm>
          <a:prstGeom prst="rect">
            <a:avLst/>
          </a:prstGeom>
          <a:noFill/>
          <a:ln w="19050">
            <a:noFill/>
            <a:miter lim="800000"/>
            <a:headEnd/>
            <a:tailEnd/>
          </a:ln>
        </p:spPr>
        <p:txBody>
          <a:bodyPr wrap="none">
            <a:spAutoFit/>
          </a:bodyPr>
          <a:lstStyle/>
          <a:p>
            <a:pPr eaLnBrk="1" hangingPunct="1"/>
            <a:r>
              <a:rPr lang="en-US" sz="1800" b="1"/>
              <a:t>Bajo</a:t>
            </a:r>
          </a:p>
          <a:p>
            <a:pPr eaLnBrk="1" hangingPunct="1"/>
            <a:r>
              <a:rPr lang="en-US" sz="1800" b="1"/>
              <a:t>Tempisque</a:t>
            </a:r>
          </a:p>
        </p:txBody>
      </p:sp>
      <p:sp>
        <p:nvSpPr>
          <p:cNvPr id="66576" name="Rectangle 16"/>
          <p:cNvSpPr>
            <a:spLocks noChangeArrowheads="1"/>
          </p:cNvSpPr>
          <p:nvPr/>
        </p:nvSpPr>
        <p:spPr bwMode="auto">
          <a:xfrm>
            <a:off x="3609975" y="5667375"/>
            <a:ext cx="1758950" cy="366713"/>
          </a:xfrm>
          <a:prstGeom prst="rect">
            <a:avLst/>
          </a:prstGeom>
          <a:noFill/>
          <a:ln w="19050">
            <a:noFill/>
            <a:miter lim="800000"/>
            <a:headEnd/>
            <a:tailEnd/>
          </a:ln>
        </p:spPr>
        <p:txBody>
          <a:bodyPr wrap="none">
            <a:spAutoFit/>
          </a:bodyPr>
          <a:lstStyle/>
          <a:p>
            <a:pPr eaLnBrk="1" hangingPunct="1"/>
            <a:r>
              <a:rPr lang="en-US" sz="1800" b="1"/>
              <a:t>Peninsula Osa</a:t>
            </a:r>
          </a:p>
        </p:txBody>
      </p:sp>
      <p:sp>
        <p:nvSpPr>
          <p:cNvPr id="66577" name="Rectangle 17"/>
          <p:cNvSpPr>
            <a:spLocks noChangeArrowheads="1"/>
          </p:cNvSpPr>
          <p:nvPr/>
        </p:nvSpPr>
        <p:spPr bwMode="auto">
          <a:xfrm>
            <a:off x="3286125" y="5010150"/>
            <a:ext cx="1911350" cy="366713"/>
          </a:xfrm>
          <a:prstGeom prst="rect">
            <a:avLst/>
          </a:prstGeom>
          <a:noFill/>
          <a:ln w="19050">
            <a:noFill/>
            <a:miter lim="800000"/>
            <a:headEnd/>
            <a:tailEnd/>
          </a:ln>
        </p:spPr>
        <p:txBody>
          <a:bodyPr wrap="none">
            <a:spAutoFit/>
          </a:bodyPr>
          <a:lstStyle/>
          <a:p>
            <a:pPr eaLnBrk="1" hangingPunct="1"/>
            <a:r>
              <a:rPr lang="en-US" sz="1800" b="1"/>
              <a:t>Pacifico Central</a:t>
            </a:r>
          </a:p>
        </p:txBody>
      </p:sp>
      <p:sp>
        <p:nvSpPr>
          <p:cNvPr id="66578" name="Line 18"/>
          <p:cNvSpPr>
            <a:spLocks noChangeShapeType="1"/>
          </p:cNvSpPr>
          <p:nvPr/>
        </p:nvSpPr>
        <p:spPr bwMode="auto">
          <a:xfrm flipH="1">
            <a:off x="2438400" y="585788"/>
            <a:ext cx="228600" cy="609600"/>
          </a:xfrm>
          <a:prstGeom prst="line">
            <a:avLst/>
          </a:prstGeom>
          <a:noFill/>
          <a:ln w="19050">
            <a:solidFill>
              <a:schemeClr val="tx1"/>
            </a:solidFill>
            <a:round/>
            <a:headEnd/>
            <a:tailEnd/>
          </a:ln>
        </p:spPr>
        <p:txBody>
          <a:bodyPr wrap="none" anchor="ctr"/>
          <a:lstStyle/>
          <a:p>
            <a:endParaRPr lang="en-US"/>
          </a:p>
        </p:txBody>
      </p:sp>
      <p:sp>
        <p:nvSpPr>
          <p:cNvPr id="66579" name="Line 19"/>
          <p:cNvSpPr>
            <a:spLocks noChangeShapeType="1"/>
          </p:cNvSpPr>
          <p:nvPr/>
        </p:nvSpPr>
        <p:spPr bwMode="auto">
          <a:xfrm flipV="1">
            <a:off x="1873250" y="1981200"/>
            <a:ext cx="1676400" cy="203200"/>
          </a:xfrm>
          <a:prstGeom prst="line">
            <a:avLst/>
          </a:prstGeom>
          <a:noFill/>
          <a:ln w="19050">
            <a:solidFill>
              <a:schemeClr val="tx1"/>
            </a:solidFill>
            <a:round/>
            <a:headEnd/>
            <a:tailEnd/>
          </a:ln>
        </p:spPr>
        <p:txBody>
          <a:bodyPr wrap="none" anchor="ctr"/>
          <a:lstStyle/>
          <a:p>
            <a:endParaRPr lang="en-US"/>
          </a:p>
        </p:txBody>
      </p:sp>
      <p:sp>
        <p:nvSpPr>
          <p:cNvPr id="66580" name="Line 20"/>
          <p:cNvSpPr>
            <a:spLocks noChangeShapeType="1"/>
          </p:cNvSpPr>
          <p:nvPr/>
        </p:nvSpPr>
        <p:spPr bwMode="auto">
          <a:xfrm flipV="1">
            <a:off x="1704975" y="2965450"/>
            <a:ext cx="982663" cy="425450"/>
          </a:xfrm>
          <a:prstGeom prst="line">
            <a:avLst/>
          </a:prstGeom>
          <a:noFill/>
          <a:ln w="19050">
            <a:solidFill>
              <a:schemeClr val="tx1"/>
            </a:solidFill>
            <a:round/>
            <a:headEnd/>
            <a:tailEnd/>
          </a:ln>
        </p:spPr>
        <p:txBody>
          <a:bodyPr wrap="none" anchor="ctr"/>
          <a:lstStyle/>
          <a:p>
            <a:endParaRPr lang="en-US"/>
          </a:p>
        </p:txBody>
      </p:sp>
      <p:sp>
        <p:nvSpPr>
          <p:cNvPr id="66581" name="Line 21"/>
          <p:cNvSpPr>
            <a:spLocks noChangeShapeType="1"/>
          </p:cNvSpPr>
          <p:nvPr/>
        </p:nvSpPr>
        <p:spPr bwMode="auto">
          <a:xfrm flipV="1">
            <a:off x="2743200" y="2589213"/>
            <a:ext cx="1919288" cy="1677987"/>
          </a:xfrm>
          <a:prstGeom prst="line">
            <a:avLst/>
          </a:prstGeom>
          <a:noFill/>
          <a:ln w="19050">
            <a:solidFill>
              <a:schemeClr val="tx1"/>
            </a:solidFill>
            <a:round/>
            <a:headEnd/>
            <a:tailEnd/>
          </a:ln>
        </p:spPr>
        <p:txBody>
          <a:bodyPr wrap="none" anchor="ctr"/>
          <a:lstStyle/>
          <a:p>
            <a:endParaRPr lang="en-US"/>
          </a:p>
        </p:txBody>
      </p:sp>
      <p:sp>
        <p:nvSpPr>
          <p:cNvPr id="66582" name="Line 22"/>
          <p:cNvSpPr>
            <a:spLocks noChangeShapeType="1"/>
          </p:cNvSpPr>
          <p:nvPr/>
        </p:nvSpPr>
        <p:spPr bwMode="auto">
          <a:xfrm flipV="1">
            <a:off x="4419600" y="3810000"/>
            <a:ext cx="457200" cy="1219200"/>
          </a:xfrm>
          <a:prstGeom prst="line">
            <a:avLst/>
          </a:prstGeom>
          <a:noFill/>
          <a:ln w="19050">
            <a:solidFill>
              <a:schemeClr val="tx1"/>
            </a:solidFill>
            <a:round/>
            <a:headEnd/>
            <a:tailEnd/>
          </a:ln>
        </p:spPr>
        <p:txBody>
          <a:bodyPr wrap="none" anchor="ctr"/>
          <a:lstStyle/>
          <a:p>
            <a:endParaRPr lang="en-US"/>
          </a:p>
        </p:txBody>
      </p:sp>
      <p:sp>
        <p:nvSpPr>
          <p:cNvPr id="66583" name="Line 23"/>
          <p:cNvSpPr>
            <a:spLocks noChangeShapeType="1"/>
          </p:cNvSpPr>
          <p:nvPr/>
        </p:nvSpPr>
        <p:spPr bwMode="auto">
          <a:xfrm flipV="1">
            <a:off x="6477000" y="1295400"/>
            <a:ext cx="152400" cy="76200"/>
          </a:xfrm>
          <a:prstGeom prst="line">
            <a:avLst/>
          </a:prstGeom>
          <a:noFill/>
          <a:ln w="19050">
            <a:solidFill>
              <a:schemeClr val="tx1"/>
            </a:solidFill>
            <a:round/>
            <a:headEnd/>
            <a:tailEnd/>
          </a:ln>
        </p:spPr>
        <p:txBody>
          <a:bodyPr wrap="none" anchor="ctr"/>
          <a:lstStyle/>
          <a:p>
            <a:endParaRPr lang="en-US"/>
          </a:p>
        </p:txBody>
      </p:sp>
      <p:sp>
        <p:nvSpPr>
          <p:cNvPr id="66584" name="Line 24"/>
          <p:cNvSpPr>
            <a:spLocks noChangeShapeType="1"/>
          </p:cNvSpPr>
          <p:nvPr/>
        </p:nvSpPr>
        <p:spPr bwMode="auto">
          <a:xfrm flipV="1">
            <a:off x="5334000" y="5562600"/>
            <a:ext cx="685800" cy="304800"/>
          </a:xfrm>
          <a:prstGeom prst="line">
            <a:avLst/>
          </a:prstGeom>
          <a:noFill/>
          <a:ln w="19050">
            <a:solidFill>
              <a:schemeClr val="tx1"/>
            </a:solidFill>
            <a:round/>
            <a:headEnd/>
            <a:tailEnd/>
          </a:ln>
        </p:spPr>
        <p:txBody>
          <a:bodyPr wrap="none" anchor="ctr"/>
          <a:lstStyle/>
          <a:p>
            <a:endParaRPr lang="en-US"/>
          </a:p>
        </p:txBody>
      </p:sp>
      <p:sp>
        <p:nvSpPr>
          <p:cNvPr id="66585" name="Line 25"/>
          <p:cNvSpPr>
            <a:spLocks noChangeShapeType="1"/>
          </p:cNvSpPr>
          <p:nvPr/>
        </p:nvSpPr>
        <p:spPr bwMode="auto">
          <a:xfrm flipV="1">
            <a:off x="7010400" y="2133600"/>
            <a:ext cx="228600" cy="533400"/>
          </a:xfrm>
          <a:prstGeom prst="line">
            <a:avLst/>
          </a:prstGeom>
          <a:noFill/>
          <a:ln w="19050">
            <a:solidFill>
              <a:schemeClr val="tx1"/>
            </a:solidFill>
            <a:round/>
            <a:headEnd/>
            <a:tailEnd/>
          </a:ln>
        </p:spPr>
        <p:txBody>
          <a:bodyPr wrap="none" anchor="ctr"/>
          <a:lstStyle/>
          <a:p>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1" descr="1025"/>
          <p:cNvPicPr>
            <a:picLocks noChangeAspect="1" noChangeArrowheads="1"/>
          </p:cNvPicPr>
          <p:nvPr/>
        </p:nvPicPr>
        <p:blipFill>
          <a:blip r:embed="rId3" cstate="print"/>
          <a:srcRect/>
          <a:stretch>
            <a:fillRect/>
          </a:stretch>
        </p:blipFill>
        <p:spPr bwMode="auto">
          <a:xfrm>
            <a:off x="222250" y="1295400"/>
            <a:ext cx="4551363" cy="4724400"/>
          </a:xfrm>
          <a:prstGeom prst="rect">
            <a:avLst/>
          </a:prstGeom>
          <a:noFill/>
          <a:ln w="9525">
            <a:noFill/>
            <a:miter lim="800000"/>
            <a:headEnd/>
            <a:tailEnd/>
          </a:ln>
        </p:spPr>
      </p:pic>
      <p:sp>
        <p:nvSpPr>
          <p:cNvPr id="157699" name="Rectangle 3"/>
          <p:cNvSpPr>
            <a:spLocks noGrp="1" noChangeArrowheads="1"/>
          </p:cNvSpPr>
          <p:nvPr>
            <p:ph type="title"/>
          </p:nvPr>
        </p:nvSpPr>
        <p:spPr/>
        <p:txBody>
          <a:bodyPr/>
          <a:lstStyle/>
          <a:p>
            <a:pPr eaLnBrk="1" hangingPunct="1">
              <a:defRPr/>
            </a:pPr>
            <a:r>
              <a:rPr lang="en-US" smtClean="0"/>
              <a:t>NATURE RESERVES</a:t>
            </a:r>
          </a:p>
        </p:txBody>
      </p:sp>
      <p:sp>
        <p:nvSpPr>
          <p:cNvPr id="157700" name="Rectangle 4"/>
          <p:cNvSpPr>
            <a:spLocks noGrp="1" noChangeArrowheads="1"/>
          </p:cNvSpPr>
          <p:nvPr>
            <p:ph type="body" idx="1"/>
          </p:nvPr>
        </p:nvSpPr>
        <p:spPr>
          <a:xfrm>
            <a:off x="4800600" y="1295400"/>
            <a:ext cx="4191000" cy="4800600"/>
          </a:xfrm>
        </p:spPr>
        <p:txBody>
          <a:bodyPr/>
          <a:lstStyle/>
          <a:p>
            <a:pPr eaLnBrk="1" hangingPunct="1">
              <a:defRPr/>
            </a:pPr>
            <a:r>
              <a:rPr lang="en-US" smtClean="0"/>
              <a:t>A model biosphere reserve that contains a protected inner core surrounded by two buffer zones that people can use for multiple use.</a:t>
            </a:r>
          </a:p>
        </p:txBody>
      </p:sp>
      <p:sp>
        <p:nvSpPr>
          <p:cNvPr id="157701" name="Text Box 5"/>
          <p:cNvSpPr txBox="1">
            <a:spLocks noChangeArrowheads="1"/>
          </p:cNvSpPr>
          <p:nvPr/>
        </p:nvSpPr>
        <p:spPr bwMode="auto">
          <a:xfrm>
            <a:off x="7467600" y="6540500"/>
            <a:ext cx="1571625" cy="311150"/>
          </a:xfrm>
          <a:prstGeom prst="rect">
            <a:avLst/>
          </a:prstGeom>
          <a:noFill/>
          <a:ln w="9525" algn="ctr">
            <a:noFill/>
            <a:miter lim="800000"/>
            <a:headEnd/>
            <a:tailEnd/>
          </a:ln>
          <a:effectLst/>
        </p:spPr>
        <p:txBody>
          <a:bodyPr>
            <a:spAutoFit/>
          </a:bodyPr>
          <a:lstStyle/>
          <a:p>
            <a:pPr marL="342900" indent="-342900" eaLnBrk="1" hangingPunct="1">
              <a:lnSpc>
                <a:spcPct val="80000"/>
              </a:lnSpc>
              <a:spcBef>
                <a:spcPct val="50000"/>
              </a:spcBef>
              <a:buClr>
                <a:schemeClr val="hlink"/>
              </a:buClr>
              <a:buSzPct val="80000"/>
              <a:buFont typeface="Wingdings" pitchFamily="1" charset="2"/>
              <a:buNone/>
              <a:defRPr/>
            </a:pPr>
            <a:r>
              <a:rPr lang="en-US" sz="1800">
                <a:effectLst>
                  <a:outerShdw blurRad="38100" dist="38100" dir="2700000" algn="tl">
                    <a:srgbClr val="000000"/>
                  </a:outerShdw>
                </a:effectLst>
              </a:rPr>
              <a:t>Figure 10-25</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 descr="1025"/>
          <p:cNvPicPr>
            <a:picLocks noChangeAspect="1" noChangeArrowheads="1"/>
          </p:cNvPicPr>
          <p:nvPr/>
        </p:nvPicPr>
        <p:blipFill>
          <a:blip r:embed="rId3" cstate="print"/>
          <a:srcRect/>
          <a:stretch>
            <a:fillRect/>
          </a:stretch>
        </p:blipFill>
        <p:spPr bwMode="auto">
          <a:xfrm>
            <a:off x="1247775" y="365125"/>
            <a:ext cx="6634163" cy="6507163"/>
          </a:xfrm>
          <a:prstGeom prst="rect">
            <a:avLst/>
          </a:prstGeom>
          <a:noFill/>
          <a:ln w="9525">
            <a:noFill/>
            <a:miter lim="800000"/>
            <a:headEnd/>
            <a:tailEnd/>
          </a:ln>
        </p:spPr>
      </p:pic>
      <p:sp>
        <p:nvSpPr>
          <p:cNvPr id="68611" name="Rectangle 3" hidden="1"/>
          <p:cNvSpPr>
            <a:spLocks noGrp="1" noChangeArrowheads="1"/>
          </p:cNvSpPr>
          <p:nvPr>
            <p:ph type="title"/>
          </p:nvPr>
        </p:nvSpPr>
        <p:spPr/>
        <p:txBody>
          <a:bodyPr/>
          <a:lstStyle/>
          <a:p>
            <a:pPr eaLnBrk="1" hangingPunct="1"/>
            <a:endParaRPr lang="en-US" smtClean="0"/>
          </a:p>
        </p:txBody>
      </p:sp>
      <p:sp>
        <p:nvSpPr>
          <p:cNvPr id="68612" name="Rectangle 4"/>
          <p:cNvSpPr>
            <a:spLocks noChangeArrowheads="1"/>
          </p:cNvSpPr>
          <p:nvPr/>
        </p:nvSpPr>
        <p:spPr bwMode="auto">
          <a:xfrm>
            <a:off x="7564438" y="6562725"/>
            <a:ext cx="1579562" cy="295275"/>
          </a:xfrm>
          <a:prstGeom prst="rect">
            <a:avLst/>
          </a:prstGeom>
          <a:noFill/>
          <a:ln w="9525">
            <a:noFill/>
            <a:miter lim="800000"/>
            <a:headEnd/>
            <a:tailEnd/>
          </a:ln>
        </p:spPr>
        <p:txBody>
          <a:bodyPr wrap="none" lIns="82058" tIns="41029" rIns="82058" bIns="41029"/>
          <a:lstStyle/>
          <a:p>
            <a:pPr algn="r" defTabSz="820738"/>
            <a:r>
              <a:rPr lang="en-US" sz="1400" b="1"/>
              <a:t>Fig. 10-25, p. 214</a:t>
            </a:r>
          </a:p>
        </p:txBody>
      </p:sp>
      <p:sp>
        <p:nvSpPr>
          <p:cNvPr id="68613" name="Rectangle 5"/>
          <p:cNvSpPr>
            <a:spLocks noChangeArrowheads="1"/>
          </p:cNvSpPr>
          <p:nvPr/>
        </p:nvSpPr>
        <p:spPr bwMode="auto">
          <a:xfrm>
            <a:off x="3952875" y="2057400"/>
            <a:ext cx="1238250" cy="366713"/>
          </a:xfrm>
          <a:prstGeom prst="rect">
            <a:avLst/>
          </a:prstGeom>
          <a:noFill/>
          <a:ln w="19050">
            <a:noFill/>
            <a:miter lim="800000"/>
            <a:headEnd/>
            <a:tailEnd/>
          </a:ln>
        </p:spPr>
        <p:txBody>
          <a:bodyPr wrap="none">
            <a:spAutoFit/>
          </a:bodyPr>
          <a:lstStyle/>
          <a:p>
            <a:pPr eaLnBrk="1" hangingPunct="1"/>
            <a:r>
              <a:rPr lang="en-US" sz="1800" b="1">
                <a:solidFill>
                  <a:schemeClr val="bg1"/>
                </a:solidFill>
              </a:rPr>
              <a:t>Core area</a:t>
            </a:r>
          </a:p>
        </p:txBody>
      </p:sp>
      <p:sp>
        <p:nvSpPr>
          <p:cNvPr id="68614" name="Rectangle 6"/>
          <p:cNvSpPr>
            <a:spLocks noChangeArrowheads="1"/>
          </p:cNvSpPr>
          <p:nvPr/>
        </p:nvSpPr>
        <p:spPr bwMode="auto">
          <a:xfrm>
            <a:off x="3581400" y="3581400"/>
            <a:ext cx="1631950" cy="366713"/>
          </a:xfrm>
          <a:prstGeom prst="rect">
            <a:avLst/>
          </a:prstGeom>
          <a:noFill/>
          <a:ln w="19050">
            <a:noFill/>
            <a:miter lim="800000"/>
            <a:headEnd/>
            <a:tailEnd/>
          </a:ln>
        </p:spPr>
        <p:txBody>
          <a:bodyPr wrap="none">
            <a:spAutoFit/>
          </a:bodyPr>
          <a:lstStyle/>
          <a:p>
            <a:pPr eaLnBrk="1" hangingPunct="1"/>
            <a:r>
              <a:rPr lang="en-US" sz="1800" b="1">
                <a:solidFill>
                  <a:schemeClr val="bg1"/>
                </a:solidFill>
              </a:rPr>
              <a:t>Buffer zone 1</a:t>
            </a:r>
          </a:p>
        </p:txBody>
      </p:sp>
      <p:sp>
        <p:nvSpPr>
          <p:cNvPr id="68615" name="Rectangle 7"/>
          <p:cNvSpPr>
            <a:spLocks noChangeArrowheads="1"/>
          </p:cNvSpPr>
          <p:nvPr/>
        </p:nvSpPr>
        <p:spPr bwMode="auto">
          <a:xfrm>
            <a:off x="3352800" y="4267200"/>
            <a:ext cx="1631950" cy="366713"/>
          </a:xfrm>
          <a:prstGeom prst="rect">
            <a:avLst/>
          </a:prstGeom>
          <a:noFill/>
          <a:ln w="19050">
            <a:noFill/>
            <a:miter lim="800000"/>
            <a:headEnd/>
            <a:tailEnd/>
          </a:ln>
        </p:spPr>
        <p:txBody>
          <a:bodyPr wrap="none">
            <a:spAutoFit/>
          </a:bodyPr>
          <a:lstStyle/>
          <a:p>
            <a:pPr eaLnBrk="1" hangingPunct="1"/>
            <a:r>
              <a:rPr lang="en-US" sz="1800" b="1">
                <a:solidFill>
                  <a:schemeClr val="bg1"/>
                </a:solidFill>
              </a:rPr>
              <a:t>Buffer zone 2</a:t>
            </a:r>
          </a:p>
        </p:txBody>
      </p:sp>
      <p:sp>
        <p:nvSpPr>
          <p:cNvPr id="68616" name="Rectangle 8"/>
          <p:cNvSpPr>
            <a:spLocks noChangeArrowheads="1"/>
          </p:cNvSpPr>
          <p:nvPr/>
        </p:nvSpPr>
        <p:spPr bwMode="auto">
          <a:xfrm>
            <a:off x="1219200" y="0"/>
            <a:ext cx="2255838" cy="366713"/>
          </a:xfrm>
          <a:prstGeom prst="rect">
            <a:avLst/>
          </a:prstGeom>
          <a:noFill/>
          <a:ln w="19050">
            <a:noFill/>
            <a:miter lim="800000"/>
            <a:headEnd/>
            <a:tailEnd/>
          </a:ln>
        </p:spPr>
        <p:txBody>
          <a:bodyPr wrap="none">
            <a:spAutoFit/>
          </a:bodyPr>
          <a:lstStyle/>
          <a:p>
            <a:pPr eaLnBrk="1" hangingPunct="1"/>
            <a:r>
              <a:rPr lang="en-US" sz="1800" b="1"/>
              <a:t>Biosphere Reserve</a:t>
            </a:r>
          </a:p>
        </p:txBody>
      </p:sp>
      <p:sp>
        <p:nvSpPr>
          <p:cNvPr id="68617" name="Rectangle 9"/>
          <p:cNvSpPr>
            <a:spLocks noChangeArrowheads="1"/>
          </p:cNvSpPr>
          <p:nvPr/>
        </p:nvSpPr>
        <p:spPr bwMode="auto">
          <a:xfrm>
            <a:off x="5867400" y="5943600"/>
            <a:ext cx="1212850" cy="641350"/>
          </a:xfrm>
          <a:prstGeom prst="rect">
            <a:avLst/>
          </a:prstGeom>
          <a:noFill/>
          <a:ln w="19050">
            <a:noFill/>
            <a:miter lim="800000"/>
            <a:headEnd/>
            <a:tailEnd/>
          </a:ln>
        </p:spPr>
        <p:txBody>
          <a:bodyPr wrap="none">
            <a:spAutoFit/>
          </a:bodyPr>
          <a:lstStyle/>
          <a:p>
            <a:pPr eaLnBrk="1" hangingPunct="1"/>
            <a:r>
              <a:rPr lang="en-US" sz="1800" b="1"/>
              <a:t>Research</a:t>
            </a:r>
          </a:p>
          <a:p>
            <a:pPr eaLnBrk="1" hangingPunct="1"/>
            <a:r>
              <a:rPr lang="en-US" sz="1800" b="1"/>
              <a:t>Station</a:t>
            </a:r>
          </a:p>
        </p:txBody>
      </p:sp>
      <p:sp>
        <p:nvSpPr>
          <p:cNvPr id="68618" name="Rectangle 10"/>
          <p:cNvSpPr>
            <a:spLocks noChangeArrowheads="1"/>
          </p:cNvSpPr>
          <p:nvPr/>
        </p:nvSpPr>
        <p:spPr bwMode="auto">
          <a:xfrm>
            <a:off x="4267200" y="5943600"/>
            <a:ext cx="1479550" cy="641350"/>
          </a:xfrm>
          <a:prstGeom prst="rect">
            <a:avLst/>
          </a:prstGeom>
          <a:noFill/>
          <a:ln w="19050">
            <a:noFill/>
            <a:miter lim="800000"/>
            <a:headEnd/>
            <a:tailEnd/>
          </a:ln>
        </p:spPr>
        <p:txBody>
          <a:bodyPr wrap="none">
            <a:spAutoFit/>
          </a:bodyPr>
          <a:lstStyle/>
          <a:p>
            <a:pPr eaLnBrk="1" hangingPunct="1"/>
            <a:r>
              <a:rPr lang="en-US" sz="1800" b="1"/>
              <a:t>Human</a:t>
            </a:r>
          </a:p>
          <a:p>
            <a:pPr eaLnBrk="1" hangingPunct="1"/>
            <a:r>
              <a:rPr lang="en-US" sz="1800" b="1"/>
              <a:t>Settlements</a:t>
            </a:r>
          </a:p>
        </p:txBody>
      </p:sp>
      <p:sp>
        <p:nvSpPr>
          <p:cNvPr id="68619" name="Rectangle 11"/>
          <p:cNvSpPr>
            <a:spLocks noChangeArrowheads="1"/>
          </p:cNvSpPr>
          <p:nvPr/>
        </p:nvSpPr>
        <p:spPr bwMode="auto">
          <a:xfrm>
            <a:off x="1981200" y="5943600"/>
            <a:ext cx="2012950" cy="641350"/>
          </a:xfrm>
          <a:prstGeom prst="rect">
            <a:avLst/>
          </a:prstGeom>
          <a:noFill/>
          <a:ln w="19050">
            <a:noFill/>
            <a:miter lim="800000"/>
            <a:headEnd/>
            <a:tailEnd/>
          </a:ln>
        </p:spPr>
        <p:txBody>
          <a:bodyPr wrap="none">
            <a:spAutoFit/>
          </a:bodyPr>
          <a:lstStyle/>
          <a:p>
            <a:pPr eaLnBrk="1" hangingPunct="1"/>
            <a:r>
              <a:rPr lang="en-US" sz="1800" b="1"/>
              <a:t>Tourism and</a:t>
            </a:r>
          </a:p>
          <a:p>
            <a:pPr eaLnBrk="1" hangingPunct="1"/>
            <a:r>
              <a:rPr lang="en-US" sz="1800" b="1"/>
              <a:t>education center</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ChangeArrowheads="1"/>
          </p:cNvSpPr>
          <p:nvPr>
            <p:ph type="title"/>
          </p:nvPr>
        </p:nvSpPr>
        <p:spPr/>
        <p:txBody>
          <a:bodyPr/>
          <a:lstStyle/>
          <a:p>
            <a:pPr eaLnBrk="1" hangingPunct="1">
              <a:defRPr/>
            </a:pPr>
            <a:r>
              <a:rPr lang="en-US" smtClean="0"/>
              <a:t>NATURE RESERVES</a:t>
            </a:r>
          </a:p>
        </p:txBody>
      </p:sp>
      <p:sp>
        <p:nvSpPr>
          <p:cNvPr id="161795" name="Rectangle 3"/>
          <p:cNvSpPr>
            <a:spLocks noGrp="1" noChangeArrowheads="1"/>
          </p:cNvSpPr>
          <p:nvPr>
            <p:ph type="body" idx="1"/>
          </p:nvPr>
        </p:nvSpPr>
        <p:spPr/>
        <p:txBody>
          <a:bodyPr/>
          <a:lstStyle/>
          <a:p>
            <a:pPr eaLnBrk="1" hangingPunct="1">
              <a:defRPr/>
            </a:pPr>
            <a:r>
              <a:rPr lang="en-US" smtClean="0"/>
              <a:t>Geographic Information System (GIS) mapping can be used to understand and manage ecosystems.</a:t>
            </a:r>
          </a:p>
          <a:p>
            <a:pPr lvl="1" eaLnBrk="1" hangingPunct="1">
              <a:defRPr/>
            </a:pPr>
            <a:r>
              <a:rPr lang="en-US" smtClean="0"/>
              <a:t>Identify areas to establish and connect nature reserves in large ecoregions to prevent fragmentation.</a:t>
            </a:r>
          </a:p>
          <a:p>
            <a:pPr lvl="1" eaLnBrk="1" hangingPunct="1">
              <a:defRPr/>
            </a:pPr>
            <a:r>
              <a:rPr lang="en-US" smtClean="0"/>
              <a:t>Developers can use GIS to design housing developments with the least environmental impact.</a:t>
            </a:r>
          </a:p>
          <a:p>
            <a:pPr lvl="1" eaLnBrk="1" hangingPunct="1">
              <a:defRPr/>
            </a:pPr>
            <a:endParaRPr lang="en-US" smtClean="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ChangeArrowheads="1"/>
          </p:cNvSpPr>
          <p:nvPr>
            <p:ph type="title"/>
          </p:nvPr>
        </p:nvSpPr>
        <p:spPr/>
        <p:txBody>
          <a:bodyPr/>
          <a:lstStyle/>
          <a:p>
            <a:pPr eaLnBrk="1" hangingPunct="1">
              <a:defRPr/>
            </a:pPr>
            <a:r>
              <a:rPr lang="en-US" smtClean="0"/>
              <a:t>NATURE RESERVES</a:t>
            </a:r>
          </a:p>
        </p:txBody>
      </p:sp>
      <p:sp>
        <p:nvSpPr>
          <p:cNvPr id="163843" name="Rectangle 3"/>
          <p:cNvSpPr>
            <a:spLocks noGrp="1" noChangeArrowheads="1"/>
          </p:cNvSpPr>
          <p:nvPr>
            <p:ph type="body" idx="1"/>
          </p:nvPr>
        </p:nvSpPr>
        <p:spPr/>
        <p:txBody>
          <a:bodyPr/>
          <a:lstStyle/>
          <a:p>
            <a:pPr eaLnBrk="1" hangingPunct="1">
              <a:defRPr/>
            </a:pPr>
            <a:r>
              <a:rPr lang="en-US" smtClean="0"/>
              <a:t>We can prevent or slow down losses of biodiversity by concentrating efforts on protecting global hot spots where significant biodiversity is under immediate threat.</a:t>
            </a:r>
          </a:p>
          <a:p>
            <a:pPr eaLnBrk="1" hangingPunct="1">
              <a:defRPr/>
            </a:pPr>
            <a:r>
              <a:rPr lang="en-US" smtClean="0"/>
              <a:t>Conservation biologists are helping people in communities find ways to sustain local biodiversity while providing local economic income.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1" descr="1017"/>
          <p:cNvPicPr>
            <a:picLocks noChangeAspect="1" noChangeArrowheads="1"/>
          </p:cNvPicPr>
          <p:nvPr/>
        </p:nvPicPr>
        <p:blipFill>
          <a:blip r:embed="rId3" cstate="print"/>
          <a:srcRect/>
          <a:stretch>
            <a:fillRect/>
          </a:stretch>
        </p:blipFill>
        <p:spPr bwMode="auto">
          <a:xfrm>
            <a:off x="152400" y="1828800"/>
            <a:ext cx="3805238" cy="3779838"/>
          </a:xfrm>
          <a:prstGeom prst="rect">
            <a:avLst/>
          </a:prstGeom>
          <a:noFill/>
          <a:ln w="9525">
            <a:noFill/>
            <a:miter lim="800000"/>
            <a:headEnd/>
            <a:tailEnd/>
          </a:ln>
        </p:spPr>
      </p:pic>
      <p:sp>
        <p:nvSpPr>
          <p:cNvPr id="94211" name="Rectangle 3"/>
          <p:cNvSpPr>
            <a:spLocks noGrp="1" noChangeArrowheads="1"/>
          </p:cNvSpPr>
          <p:nvPr>
            <p:ph type="title"/>
          </p:nvPr>
        </p:nvSpPr>
        <p:spPr>
          <a:xfrm>
            <a:off x="228600" y="68263"/>
            <a:ext cx="8763000" cy="1684337"/>
          </a:xfrm>
        </p:spPr>
        <p:txBody>
          <a:bodyPr/>
          <a:lstStyle/>
          <a:p>
            <a:pPr eaLnBrk="1" hangingPunct="1">
              <a:defRPr/>
            </a:pPr>
            <a:r>
              <a:rPr lang="en-US" smtClean="0"/>
              <a:t>CASE STUDY: TROPICAL DEFORESTATION</a:t>
            </a:r>
          </a:p>
        </p:txBody>
      </p:sp>
      <p:sp>
        <p:nvSpPr>
          <p:cNvPr id="94212" name="Rectangle 4"/>
          <p:cNvSpPr>
            <a:spLocks noGrp="1" noChangeArrowheads="1"/>
          </p:cNvSpPr>
          <p:nvPr>
            <p:ph type="body" idx="1"/>
          </p:nvPr>
        </p:nvSpPr>
        <p:spPr>
          <a:xfrm>
            <a:off x="4038600" y="1676400"/>
            <a:ext cx="4924425" cy="4953000"/>
          </a:xfrm>
        </p:spPr>
        <p:txBody>
          <a:bodyPr/>
          <a:lstStyle/>
          <a:p>
            <a:pPr eaLnBrk="1" hangingPunct="1">
              <a:defRPr/>
            </a:pPr>
            <a:r>
              <a:rPr lang="en-US" smtClean="0"/>
              <a:t>At least half of the world’s terrestrial plant and animal species live in tropical rain forests.</a:t>
            </a:r>
          </a:p>
          <a:p>
            <a:pPr eaLnBrk="1" hangingPunct="1">
              <a:defRPr/>
            </a:pPr>
            <a:r>
              <a:rPr lang="en-US" smtClean="0"/>
              <a:t>Large areas of tropical forest are burned to make way for cattle ranches and crops.</a:t>
            </a:r>
          </a:p>
        </p:txBody>
      </p:sp>
      <p:sp>
        <p:nvSpPr>
          <p:cNvPr id="94213" name="Text Box 5"/>
          <p:cNvSpPr txBox="1">
            <a:spLocks noChangeArrowheads="1"/>
          </p:cNvSpPr>
          <p:nvPr/>
        </p:nvSpPr>
        <p:spPr bwMode="auto">
          <a:xfrm>
            <a:off x="7467600" y="6540500"/>
            <a:ext cx="1571625" cy="311150"/>
          </a:xfrm>
          <a:prstGeom prst="rect">
            <a:avLst/>
          </a:prstGeom>
          <a:noFill/>
          <a:ln w="9525" algn="ctr">
            <a:noFill/>
            <a:miter lim="800000"/>
            <a:headEnd/>
            <a:tailEnd/>
          </a:ln>
          <a:effectLst/>
        </p:spPr>
        <p:txBody>
          <a:bodyPr>
            <a:spAutoFit/>
          </a:bodyPr>
          <a:lstStyle/>
          <a:p>
            <a:pPr marL="342900" indent="-342900" eaLnBrk="1" hangingPunct="1">
              <a:lnSpc>
                <a:spcPct val="80000"/>
              </a:lnSpc>
              <a:spcBef>
                <a:spcPct val="50000"/>
              </a:spcBef>
              <a:buClr>
                <a:schemeClr val="hlink"/>
              </a:buClr>
              <a:buSzPct val="80000"/>
              <a:buFont typeface="Wingdings" pitchFamily="1" charset="2"/>
              <a:buNone/>
              <a:defRPr/>
            </a:pPr>
            <a:r>
              <a:rPr lang="en-US" sz="1800">
                <a:effectLst>
                  <a:outerShdw blurRad="38100" dist="38100" dir="2700000" algn="tl">
                    <a:srgbClr val="000000"/>
                  </a:outerShdw>
                </a:effectLst>
              </a:rPr>
              <a:t>Figure 10-17</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1" descr="1026"/>
          <p:cNvPicPr>
            <a:picLocks noChangeAspect="1" noChangeArrowheads="1"/>
          </p:cNvPicPr>
          <p:nvPr/>
        </p:nvPicPr>
        <p:blipFill>
          <a:blip r:embed="rId3" cstate="print"/>
          <a:srcRect/>
          <a:stretch>
            <a:fillRect/>
          </a:stretch>
        </p:blipFill>
        <p:spPr bwMode="auto">
          <a:xfrm>
            <a:off x="88900" y="76200"/>
            <a:ext cx="8964613" cy="5270500"/>
          </a:xfrm>
          <a:prstGeom prst="rect">
            <a:avLst/>
          </a:prstGeom>
          <a:noFill/>
          <a:ln w="9525">
            <a:noFill/>
            <a:miter lim="800000"/>
            <a:headEnd/>
            <a:tailEnd/>
          </a:ln>
        </p:spPr>
      </p:pic>
      <p:sp>
        <p:nvSpPr>
          <p:cNvPr id="165891" name="Rectangle 3"/>
          <p:cNvSpPr>
            <a:spLocks noGrp="1" noChangeArrowheads="1"/>
          </p:cNvSpPr>
          <p:nvPr>
            <p:ph type="body" idx="1"/>
          </p:nvPr>
        </p:nvSpPr>
        <p:spPr>
          <a:xfrm>
            <a:off x="228600" y="5334000"/>
            <a:ext cx="8734425" cy="1295400"/>
          </a:xfrm>
        </p:spPr>
        <p:txBody>
          <a:bodyPr/>
          <a:lstStyle/>
          <a:p>
            <a:pPr eaLnBrk="1" hangingPunct="1">
              <a:defRPr/>
            </a:pPr>
            <a:r>
              <a:rPr lang="en-US" sz="2400" smtClean="0"/>
              <a:t>34 hotspots identified by ecologists as important and endangered centers of biodiversity.</a:t>
            </a:r>
          </a:p>
        </p:txBody>
      </p:sp>
      <p:sp>
        <p:nvSpPr>
          <p:cNvPr id="165892" name="Text Box 4"/>
          <p:cNvSpPr txBox="1">
            <a:spLocks noChangeArrowheads="1"/>
          </p:cNvSpPr>
          <p:nvPr/>
        </p:nvSpPr>
        <p:spPr bwMode="auto">
          <a:xfrm>
            <a:off x="7467600" y="6540500"/>
            <a:ext cx="1571625" cy="311150"/>
          </a:xfrm>
          <a:prstGeom prst="rect">
            <a:avLst/>
          </a:prstGeom>
          <a:noFill/>
          <a:ln w="9525" algn="ctr">
            <a:noFill/>
            <a:miter lim="800000"/>
            <a:headEnd/>
            <a:tailEnd/>
          </a:ln>
          <a:effectLst/>
        </p:spPr>
        <p:txBody>
          <a:bodyPr>
            <a:spAutoFit/>
          </a:bodyPr>
          <a:lstStyle/>
          <a:p>
            <a:pPr marL="342900" indent="-342900" eaLnBrk="1" hangingPunct="1">
              <a:lnSpc>
                <a:spcPct val="80000"/>
              </a:lnSpc>
              <a:spcBef>
                <a:spcPct val="50000"/>
              </a:spcBef>
              <a:buClr>
                <a:schemeClr val="hlink"/>
              </a:buClr>
              <a:buSzPct val="80000"/>
              <a:buFont typeface="Wingdings" pitchFamily="1" charset="2"/>
              <a:buNone/>
              <a:defRPr/>
            </a:pPr>
            <a:r>
              <a:rPr lang="en-US" sz="1800">
                <a:effectLst>
                  <a:outerShdw blurRad="38100" dist="38100" dir="2700000" algn="tl">
                    <a:srgbClr val="000000"/>
                  </a:outerShdw>
                </a:effectLst>
              </a:rPr>
              <a:t>Figure 10-26</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ChangeArrowheads="1"/>
          </p:cNvSpPr>
          <p:nvPr>
            <p:ph type="title"/>
          </p:nvPr>
        </p:nvSpPr>
        <p:spPr/>
        <p:txBody>
          <a:bodyPr/>
          <a:lstStyle/>
          <a:p>
            <a:pPr eaLnBrk="1" hangingPunct="1">
              <a:defRPr/>
            </a:pPr>
            <a:r>
              <a:rPr lang="en-US" smtClean="0"/>
              <a:t>NATURE RESERVES</a:t>
            </a:r>
          </a:p>
        </p:txBody>
      </p:sp>
      <p:sp>
        <p:nvSpPr>
          <p:cNvPr id="169987" name="Rectangle 3"/>
          <p:cNvSpPr>
            <a:spLocks noGrp="1" noChangeArrowheads="1"/>
          </p:cNvSpPr>
          <p:nvPr>
            <p:ph type="body" idx="1"/>
          </p:nvPr>
        </p:nvSpPr>
        <p:spPr/>
        <p:txBody>
          <a:bodyPr/>
          <a:lstStyle/>
          <a:p>
            <a:pPr eaLnBrk="1" hangingPunct="1">
              <a:defRPr/>
            </a:pPr>
            <a:r>
              <a:rPr lang="en-US" smtClean="0"/>
              <a:t>Wilderness is land legally set aside in a large enough area to prevent or minimize harm from human activities.</a:t>
            </a:r>
          </a:p>
          <a:p>
            <a:pPr eaLnBrk="1" hangingPunct="1">
              <a:defRPr/>
            </a:pPr>
            <a:r>
              <a:rPr lang="en-US" smtClean="0"/>
              <a:t>Only a small percentage of the land area of the United States has been protected as wilderness.</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ChangeArrowheads="1"/>
          </p:cNvSpPr>
          <p:nvPr>
            <p:ph type="title"/>
          </p:nvPr>
        </p:nvSpPr>
        <p:spPr/>
        <p:txBody>
          <a:bodyPr/>
          <a:lstStyle/>
          <a:p>
            <a:pPr eaLnBrk="1" hangingPunct="1">
              <a:defRPr/>
            </a:pPr>
            <a:r>
              <a:rPr lang="en-US" smtClean="0"/>
              <a:t>ECOLOGICAL RESTORATION</a:t>
            </a:r>
          </a:p>
        </p:txBody>
      </p:sp>
      <p:sp>
        <p:nvSpPr>
          <p:cNvPr id="172035" name="Rectangle 3"/>
          <p:cNvSpPr>
            <a:spLocks noGrp="1" noChangeArrowheads="1"/>
          </p:cNvSpPr>
          <p:nvPr>
            <p:ph type="body" idx="1"/>
          </p:nvPr>
        </p:nvSpPr>
        <p:spPr/>
        <p:txBody>
          <a:bodyPr/>
          <a:lstStyle/>
          <a:p>
            <a:pPr eaLnBrk="1" hangingPunct="1">
              <a:defRPr/>
            </a:pPr>
            <a:r>
              <a:rPr lang="en-US" b="1" i="1" smtClean="0">
                <a:solidFill>
                  <a:schemeClr val="hlink"/>
                </a:solidFill>
              </a:rPr>
              <a:t>Restoration</a:t>
            </a:r>
            <a:r>
              <a:rPr lang="en-US" smtClean="0"/>
              <a:t>: trying to return to a condition as similar as possible to original state.</a:t>
            </a:r>
          </a:p>
          <a:p>
            <a:pPr eaLnBrk="1" hangingPunct="1">
              <a:defRPr/>
            </a:pPr>
            <a:r>
              <a:rPr lang="en-US" b="1" i="1" smtClean="0">
                <a:solidFill>
                  <a:schemeClr val="hlink"/>
                </a:solidFill>
              </a:rPr>
              <a:t>Rehabilitation</a:t>
            </a:r>
            <a:r>
              <a:rPr lang="en-US" smtClean="0"/>
              <a:t>: attempting to turn a degraded ecosystem back to being functional.</a:t>
            </a:r>
          </a:p>
          <a:p>
            <a:pPr eaLnBrk="1" hangingPunct="1">
              <a:defRPr/>
            </a:pPr>
            <a:r>
              <a:rPr lang="en-US" b="1" i="1" smtClean="0">
                <a:solidFill>
                  <a:schemeClr val="hlink"/>
                </a:solidFill>
              </a:rPr>
              <a:t>Replacement</a:t>
            </a:r>
            <a:r>
              <a:rPr lang="en-US" smtClean="0"/>
              <a:t>: replacing a degraded ecosystem with another type of ecosystem.</a:t>
            </a:r>
          </a:p>
          <a:p>
            <a:pPr eaLnBrk="1" hangingPunct="1">
              <a:defRPr/>
            </a:pPr>
            <a:r>
              <a:rPr lang="en-US" b="1" i="1" smtClean="0">
                <a:solidFill>
                  <a:schemeClr val="hlink"/>
                </a:solidFill>
              </a:rPr>
              <a:t>Creating artificial ecosystems</a:t>
            </a:r>
            <a:r>
              <a:rPr lang="en-US" smtClean="0"/>
              <a:t>: such as artificial wetlands for flood reduction and sewage treatment.</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ChangeArrowheads="1"/>
          </p:cNvSpPr>
          <p:nvPr>
            <p:ph type="title"/>
          </p:nvPr>
        </p:nvSpPr>
        <p:spPr/>
        <p:txBody>
          <a:bodyPr/>
          <a:lstStyle/>
          <a:p>
            <a:pPr eaLnBrk="1" hangingPunct="1">
              <a:defRPr/>
            </a:pPr>
            <a:r>
              <a:rPr lang="en-US" smtClean="0"/>
              <a:t>ECOLOGICAL RESTORATION</a:t>
            </a:r>
          </a:p>
        </p:txBody>
      </p:sp>
      <p:sp>
        <p:nvSpPr>
          <p:cNvPr id="174083" name="Rectangle 3"/>
          <p:cNvSpPr>
            <a:spLocks noGrp="1" noChangeArrowheads="1"/>
          </p:cNvSpPr>
          <p:nvPr>
            <p:ph type="body" idx="1"/>
          </p:nvPr>
        </p:nvSpPr>
        <p:spPr/>
        <p:txBody>
          <a:bodyPr/>
          <a:lstStyle/>
          <a:p>
            <a:pPr eaLnBrk="1" hangingPunct="1">
              <a:defRPr/>
            </a:pPr>
            <a:r>
              <a:rPr lang="en-US" smtClean="0"/>
              <a:t>Five basic science-based principles for ecological restoration:</a:t>
            </a:r>
          </a:p>
          <a:p>
            <a:pPr lvl="1" eaLnBrk="1" hangingPunct="1">
              <a:defRPr/>
            </a:pPr>
            <a:r>
              <a:rPr lang="en-US" smtClean="0"/>
              <a:t>Identify cause.</a:t>
            </a:r>
          </a:p>
          <a:p>
            <a:pPr lvl="1" eaLnBrk="1" hangingPunct="1">
              <a:defRPr/>
            </a:pPr>
            <a:r>
              <a:rPr lang="en-US" smtClean="0"/>
              <a:t>Stop abuse by eliminating or sharply reducing factors.</a:t>
            </a:r>
          </a:p>
          <a:p>
            <a:pPr lvl="1" eaLnBrk="1" hangingPunct="1">
              <a:defRPr/>
            </a:pPr>
            <a:r>
              <a:rPr lang="en-US" smtClean="0"/>
              <a:t>Reintroduce species if necessary.</a:t>
            </a:r>
          </a:p>
          <a:p>
            <a:pPr lvl="1" eaLnBrk="1" hangingPunct="1">
              <a:defRPr/>
            </a:pPr>
            <a:r>
              <a:rPr lang="en-US" smtClean="0"/>
              <a:t>Protect area form further degradation.</a:t>
            </a:r>
          </a:p>
          <a:p>
            <a:pPr lvl="1" eaLnBrk="1" hangingPunct="1">
              <a:defRPr/>
            </a:pPr>
            <a:r>
              <a:rPr lang="en-US" smtClean="0"/>
              <a:t>Use adaptive management to monitor efforts, assess successes, and modify strategies.</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ChangeArrowheads="1"/>
          </p:cNvSpPr>
          <p:nvPr>
            <p:ph type="title"/>
          </p:nvPr>
        </p:nvSpPr>
        <p:spPr>
          <a:xfrm>
            <a:off x="228600" y="68263"/>
            <a:ext cx="8763000" cy="1608137"/>
          </a:xfrm>
        </p:spPr>
        <p:txBody>
          <a:bodyPr/>
          <a:lstStyle/>
          <a:p>
            <a:pPr eaLnBrk="1" hangingPunct="1">
              <a:defRPr/>
            </a:pPr>
            <a:r>
              <a:rPr lang="en-US" smtClean="0"/>
              <a:t>Will Restoration Encourage Further Destruction?</a:t>
            </a:r>
          </a:p>
        </p:txBody>
      </p:sp>
      <p:sp>
        <p:nvSpPr>
          <p:cNvPr id="176131" name="Rectangle 3"/>
          <p:cNvSpPr>
            <a:spLocks noGrp="1" noChangeArrowheads="1"/>
          </p:cNvSpPr>
          <p:nvPr>
            <p:ph type="body" idx="1"/>
          </p:nvPr>
        </p:nvSpPr>
        <p:spPr>
          <a:xfrm>
            <a:off x="228600" y="1905000"/>
            <a:ext cx="8734425" cy="4724400"/>
          </a:xfrm>
        </p:spPr>
        <p:txBody>
          <a:bodyPr/>
          <a:lstStyle/>
          <a:p>
            <a:pPr eaLnBrk="1" hangingPunct="1">
              <a:defRPr/>
            </a:pPr>
            <a:r>
              <a:rPr lang="en-US" smtClean="0"/>
              <a:t>There is some concern that ecological restoration could promote further environmental destruction and degradation.</a:t>
            </a:r>
          </a:p>
          <a:p>
            <a:pPr lvl="1" eaLnBrk="1" hangingPunct="1">
              <a:defRPr/>
            </a:pPr>
            <a:r>
              <a:rPr lang="en-US" smtClean="0"/>
              <a:t>Suggesting that any ecological harm can be undone.</a:t>
            </a:r>
          </a:p>
          <a:p>
            <a:pPr lvl="1" eaLnBrk="1" hangingPunct="1">
              <a:defRPr/>
            </a:pPr>
            <a:r>
              <a:rPr lang="en-US" smtClean="0"/>
              <a:t>Preventing ecosystem damage is far cheaper than ecological restoration.</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p:txBody>
          <a:bodyPr/>
          <a:lstStyle/>
          <a:p>
            <a:pPr eaLnBrk="1" hangingPunct="1">
              <a:defRPr/>
            </a:pPr>
            <a:r>
              <a:rPr lang="en-US" smtClean="0"/>
              <a:t>WHAT CAN WE DO?</a:t>
            </a:r>
          </a:p>
        </p:txBody>
      </p:sp>
      <p:sp>
        <p:nvSpPr>
          <p:cNvPr id="180227" name="Rectangle 3"/>
          <p:cNvSpPr>
            <a:spLocks noGrp="1" noChangeArrowheads="1"/>
          </p:cNvSpPr>
          <p:nvPr>
            <p:ph type="body" idx="1"/>
          </p:nvPr>
        </p:nvSpPr>
        <p:spPr>
          <a:xfrm>
            <a:off x="228600" y="1447800"/>
            <a:ext cx="8734425" cy="5181600"/>
          </a:xfrm>
        </p:spPr>
        <p:txBody>
          <a:bodyPr/>
          <a:lstStyle/>
          <a:p>
            <a:pPr eaLnBrk="1" hangingPunct="1">
              <a:defRPr/>
            </a:pPr>
            <a:r>
              <a:rPr lang="en-US" smtClean="0"/>
              <a:t>Eight priorities for protecting biodiversity:</a:t>
            </a:r>
          </a:p>
          <a:p>
            <a:pPr lvl="1" eaLnBrk="1" hangingPunct="1">
              <a:defRPr/>
            </a:pPr>
            <a:r>
              <a:rPr lang="en-US" smtClean="0"/>
              <a:t>Take immediate action to preserve world’s biological hot spots.</a:t>
            </a:r>
          </a:p>
          <a:p>
            <a:pPr lvl="1" eaLnBrk="1" hangingPunct="1">
              <a:defRPr/>
            </a:pPr>
            <a:r>
              <a:rPr lang="en-US" smtClean="0"/>
              <a:t>Keep intact remaining old growth.</a:t>
            </a:r>
          </a:p>
          <a:p>
            <a:pPr lvl="1" eaLnBrk="1" hangingPunct="1">
              <a:defRPr/>
            </a:pPr>
            <a:r>
              <a:rPr lang="en-US" smtClean="0"/>
              <a:t>Complete mapping of world’s biodiversity for inventory and decision making.</a:t>
            </a:r>
          </a:p>
          <a:p>
            <a:pPr lvl="1" eaLnBrk="1" hangingPunct="1">
              <a:defRPr/>
            </a:pPr>
            <a:r>
              <a:rPr lang="en-US" smtClean="0"/>
              <a:t>Determine world’s marine hot spots.</a:t>
            </a:r>
          </a:p>
          <a:p>
            <a:pPr lvl="1" eaLnBrk="1" hangingPunct="1">
              <a:defRPr/>
            </a:pPr>
            <a:r>
              <a:rPr lang="en-US" smtClean="0"/>
              <a:t>Concentrate on protecting and restoring lake and river systems (most threatened ecosystems).</a:t>
            </a:r>
          </a:p>
          <a:p>
            <a:pPr eaLnBrk="1" hangingPunct="1">
              <a:defRPr/>
            </a:pPr>
            <a:endParaRPr lang="en-US" smtClean="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Grp="1" noChangeArrowheads="1"/>
          </p:cNvSpPr>
          <p:nvPr>
            <p:ph type="title"/>
          </p:nvPr>
        </p:nvSpPr>
        <p:spPr/>
        <p:txBody>
          <a:bodyPr/>
          <a:lstStyle/>
          <a:p>
            <a:pPr eaLnBrk="1" hangingPunct="1">
              <a:defRPr/>
            </a:pPr>
            <a:r>
              <a:rPr lang="en-US" smtClean="0"/>
              <a:t>WHAT CAN WE DO?</a:t>
            </a:r>
          </a:p>
        </p:txBody>
      </p:sp>
      <p:sp>
        <p:nvSpPr>
          <p:cNvPr id="182275" name="Rectangle 3"/>
          <p:cNvSpPr>
            <a:spLocks noGrp="1" noChangeArrowheads="1"/>
          </p:cNvSpPr>
          <p:nvPr>
            <p:ph type="body" idx="1"/>
          </p:nvPr>
        </p:nvSpPr>
        <p:spPr>
          <a:xfrm>
            <a:off x="228600" y="1447800"/>
            <a:ext cx="8734425" cy="5181600"/>
          </a:xfrm>
        </p:spPr>
        <p:txBody>
          <a:bodyPr/>
          <a:lstStyle/>
          <a:p>
            <a:pPr lvl="1" eaLnBrk="1" hangingPunct="1">
              <a:defRPr/>
            </a:pPr>
            <a:r>
              <a:rPr lang="en-US" smtClean="0"/>
              <a:t>Ensure that the full range of the earths ecosystems are included in global conservation strategy.</a:t>
            </a:r>
          </a:p>
          <a:p>
            <a:pPr lvl="1" eaLnBrk="1" hangingPunct="1">
              <a:defRPr/>
            </a:pPr>
            <a:r>
              <a:rPr lang="en-US" smtClean="0"/>
              <a:t>Make conservation profitable.</a:t>
            </a:r>
          </a:p>
          <a:p>
            <a:pPr lvl="1" eaLnBrk="1" hangingPunct="1">
              <a:defRPr/>
            </a:pPr>
            <a:r>
              <a:rPr lang="en-US" smtClean="0"/>
              <a:t>Initiate ecological restoration products to heal some of the damage done and increase share of earth’s land and water allotted to the rest of nature.</a:t>
            </a:r>
          </a:p>
          <a:p>
            <a:pPr eaLnBrk="1" hangingPunct="1">
              <a:defRPr/>
            </a:pPr>
            <a:endParaRPr lang="en-US" smtClean="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2" descr="1027"/>
          <p:cNvPicPr>
            <a:picLocks noChangeAspect="1" noChangeArrowheads="1"/>
          </p:cNvPicPr>
          <p:nvPr/>
        </p:nvPicPr>
        <p:blipFill>
          <a:blip r:embed="rId3" cstate="print"/>
          <a:srcRect/>
          <a:stretch>
            <a:fillRect/>
          </a:stretch>
        </p:blipFill>
        <p:spPr bwMode="auto">
          <a:xfrm>
            <a:off x="1379538" y="-14288"/>
            <a:ext cx="6383337" cy="6886576"/>
          </a:xfrm>
          <a:prstGeom prst="rect">
            <a:avLst/>
          </a:prstGeom>
          <a:noFill/>
          <a:ln w="9525">
            <a:noFill/>
            <a:miter lim="800000"/>
            <a:headEnd/>
            <a:tailEnd/>
          </a:ln>
        </p:spPr>
      </p:pic>
      <p:sp>
        <p:nvSpPr>
          <p:cNvPr id="79875" name="Rectangle 3" hidden="1"/>
          <p:cNvSpPr>
            <a:spLocks noGrp="1" noChangeArrowheads="1"/>
          </p:cNvSpPr>
          <p:nvPr>
            <p:ph type="title"/>
          </p:nvPr>
        </p:nvSpPr>
        <p:spPr/>
        <p:txBody>
          <a:bodyPr/>
          <a:lstStyle/>
          <a:p>
            <a:pPr eaLnBrk="1" hangingPunct="1"/>
            <a:endParaRPr lang="en-US" smtClean="0"/>
          </a:p>
        </p:txBody>
      </p:sp>
      <p:sp>
        <p:nvSpPr>
          <p:cNvPr id="79876" name="Rectangle 4"/>
          <p:cNvSpPr>
            <a:spLocks noChangeArrowheads="1"/>
          </p:cNvSpPr>
          <p:nvPr/>
        </p:nvSpPr>
        <p:spPr bwMode="auto">
          <a:xfrm>
            <a:off x="7564438" y="6562725"/>
            <a:ext cx="1579562" cy="295275"/>
          </a:xfrm>
          <a:prstGeom prst="rect">
            <a:avLst/>
          </a:prstGeom>
          <a:noFill/>
          <a:ln w="9525">
            <a:noFill/>
            <a:miter lim="800000"/>
            <a:headEnd/>
            <a:tailEnd/>
          </a:ln>
        </p:spPr>
        <p:txBody>
          <a:bodyPr wrap="none" lIns="82058" tIns="41029" rIns="82058" bIns="41029"/>
          <a:lstStyle/>
          <a:p>
            <a:pPr algn="r" defTabSz="820738"/>
            <a:r>
              <a:rPr lang="en-US" sz="1400" b="1"/>
              <a:t>Fig. 10-27, p. 219</a:t>
            </a:r>
          </a:p>
        </p:txBody>
      </p:sp>
      <p:sp>
        <p:nvSpPr>
          <p:cNvPr id="79877" name="Rectangle 5"/>
          <p:cNvSpPr>
            <a:spLocks noChangeArrowheads="1"/>
          </p:cNvSpPr>
          <p:nvPr/>
        </p:nvSpPr>
        <p:spPr bwMode="auto">
          <a:xfrm>
            <a:off x="1390650" y="1400175"/>
            <a:ext cx="6305550" cy="5310188"/>
          </a:xfrm>
          <a:prstGeom prst="rect">
            <a:avLst/>
          </a:prstGeom>
          <a:noFill/>
          <a:ln w="9525">
            <a:noFill/>
            <a:miter lim="800000"/>
            <a:headEnd/>
            <a:tailEnd/>
          </a:ln>
        </p:spPr>
        <p:txBody>
          <a:bodyPr>
            <a:spAutoFit/>
          </a:bodyPr>
          <a:lstStyle/>
          <a:p>
            <a:pPr marL="166688" indent="-166688" eaLnBrk="1" hangingPunct="1"/>
            <a:r>
              <a:rPr lang="en-US" sz="1800" b="1"/>
              <a:t>• Adopt a forest. </a:t>
            </a:r>
          </a:p>
          <a:p>
            <a:pPr marL="166688" indent="-166688" eaLnBrk="1" hangingPunct="1"/>
            <a:endParaRPr lang="en-US" sz="1800" b="1"/>
          </a:p>
          <a:p>
            <a:pPr marL="166688" indent="-166688" eaLnBrk="1" hangingPunct="1"/>
            <a:r>
              <a:rPr lang="en-US" sz="1800" b="1"/>
              <a:t>• Plant trees and take care of them.</a:t>
            </a:r>
          </a:p>
          <a:p>
            <a:pPr marL="166688" indent="-166688" eaLnBrk="1" hangingPunct="1"/>
            <a:endParaRPr lang="en-US" sz="1800" b="1"/>
          </a:p>
          <a:p>
            <a:pPr marL="166688" indent="-166688" eaLnBrk="1" hangingPunct="1"/>
            <a:r>
              <a:rPr lang="en-US" sz="1800" b="1"/>
              <a:t>• Recycle paper and buy recycled paper products.</a:t>
            </a:r>
          </a:p>
          <a:p>
            <a:pPr marL="166688" indent="-166688" eaLnBrk="1" hangingPunct="1"/>
            <a:endParaRPr lang="en-US" sz="1800" b="1"/>
          </a:p>
          <a:p>
            <a:pPr marL="166688" indent="-166688" eaLnBrk="1" hangingPunct="1"/>
            <a:r>
              <a:rPr lang="en-US" sz="1800" b="1"/>
              <a:t>• Buy sustainable wood and wood products.</a:t>
            </a:r>
          </a:p>
          <a:p>
            <a:pPr marL="166688" indent="-166688" eaLnBrk="1" hangingPunct="1"/>
            <a:endParaRPr lang="en-US" sz="1800" b="1"/>
          </a:p>
          <a:p>
            <a:pPr marL="166688" indent="-166688" eaLnBrk="1" hangingPunct="1"/>
            <a:r>
              <a:rPr lang="en-US" sz="1800" b="1"/>
              <a:t>• Choose wood substitutes such as bamboo furniture and recycled plastic outdoor furniture, decking, and fencing. </a:t>
            </a:r>
          </a:p>
          <a:p>
            <a:pPr marL="166688" indent="-166688" eaLnBrk="1" hangingPunct="1"/>
            <a:endParaRPr lang="en-US" sz="1800" b="1"/>
          </a:p>
          <a:p>
            <a:pPr marL="166688" indent="-166688" eaLnBrk="1" hangingPunct="1"/>
            <a:r>
              <a:rPr lang="en-US" sz="1800" b="1"/>
              <a:t>• Restore a nearby degraded forest or grassland.</a:t>
            </a:r>
          </a:p>
          <a:p>
            <a:pPr marL="166688" indent="-166688" eaLnBrk="1" hangingPunct="1"/>
            <a:endParaRPr lang="en-US" sz="1800" b="1"/>
          </a:p>
          <a:p>
            <a:pPr marL="166688" indent="-166688" eaLnBrk="1" hangingPunct="1"/>
            <a:r>
              <a:rPr lang="en-US" sz="1800" b="1"/>
              <a:t>• Landscape your yard with a diversity of plants 	natural to the area.</a:t>
            </a:r>
          </a:p>
          <a:p>
            <a:pPr marL="166688" indent="-166688" eaLnBrk="1" hangingPunct="1"/>
            <a:endParaRPr lang="en-US" sz="1800" b="1"/>
          </a:p>
          <a:p>
            <a:pPr marL="166688" indent="-166688" eaLnBrk="1" hangingPunct="1"/>
            <a:r>
              <a:rPr lang="en-US" sz="1800" b="1"/>
              <a:t>• Live in town because suburban sprawl reduces 	biodiversity.</a:t>
            </a:r>
          </a:p>
        </p:txBody>
      </p:sp>
      <p:sp>
        <p:nvSpPr>
          <p:cNvPr id="79878" name="Rectangle 6"/>
          <p:cNvSpPr>
            <a:spLocks noChangeArrowheads="1"/>
          </p:cNvSpPr>
          <p:nvPr/>
        </p:nvSpPr>
        <p:spPr bwMode="auto">
          <a:xfrm>
            <a:off x="2408238" y="557213"/>
            <a:ext cx="4319587" cy="396875"/>
          </a:xfrm>
          <a:prstGeom prst="rect">
            <a:avLst/>
          </a:prstGeom>
          <a:noFill/>
          <a:ln w="19050">
            <a:noFill/>
            <a:miter lim="800000"/>
            <a:headEnd/>
            <a:tailEnd/>
          </a:ln>
        </p:spPr>
        <p:txBody>
          <a:bodyPr wrap="none">
            <a:spAutoFit/>
          </a:bodyPr>
          <a:lstStyle/>
          <a:p>
            <a:pPr eaLnBrk="1" hangingPunct="1"/>
            <a:r>
              <a:rPr lang="en-US" sz="2000" b="1">
                <a:solidFill>
                  <a:srgbClr val="8000FF"/>
                </a:solidFill>
              </a:rPr>
              <a:t>Sustaining Terrestrial Biodiversity</a:t>
            </a:r>
          </a:p>
        </p:txBody>
      </p:sp>
      <p:sp>
        <p:nvSpPr>
          <p:cNvPr id="79879" name="Rectangle 7"/>
          <p:cNvSpPr>
            <a:spLocks noChangeArrowheads="1"/>
          </p:cNvSpPr>
          <p:nvPr/>
        </p:nvSpPr>
        <p:spPr bwMode="auto">
          <a:xfrm>
            <a:off x="3355975" y="4763"/>
            <a:ext cx="2470150" cy="396875"/>
          </a:xfrm>
          <a:prstGeom prst="rect">
            <a:avLst/>
          </a:prstGeom>
          <a:noFill/>
          <a:ln w="19050">
            <a:noFill/>
            <a:miter lim="800000"/>
            <a:headEnd/>
            <a:tailEnd/>
          </a:ln>
        </p:spPr>
        <p:txBody>
          <a:bodyPr wrap="none">
            <a:spAutoFit/>
          </a:bodyPr>
          <a:lstStyle/>
          <a:p>
            <a:pPr eaLnBrk="1" hangingPunct="1"/>
            <a:r>
              <a:rPr lang="en-US" sz="2000" b="1">
                <a:solidFill>
                  <a:srgbClr val="8000FF"/>
                </a:solidFill>
              </a:rPr>
              <a:t>What Can You Do?</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a:xfrm>
            <a:off x="228600" y="-152400"/>
            <a:ext cx="8763000" cy="1760538"/>
          </a:xfrm>
        </p:spPr>
        <p:txBody>
          <a:bodyPr/>
          <a:lstStyle/>
          <a:p>
            <a:pPr eaLnBrk="1" hangingPunct="1">
              <a:defRPr/>
            </a:pPr>
            <a:r>
              <a:rPr lang="en-US" smtClean="0"/>
              <a:t>Why Should We Care about the Loss of Tropical Forests?</a:t>
            </a:r>
          </a:p>
        </p:txBody>
      </p:sp>
      <p:sp>
        <p:nvSpPr>
          <p:cNvPr id="96259" name="Rectangle 3"/>
          <p:cNvSpPr>
            <a:spLocks noGrp="1" noChangeArrowheads="1"/>
          </p:cNvSpPr>
          <p:nvPr>
            <p:ph type="body" idx="1"/>
          </p:nvPr>
        </p:nvSpPr>
        <p:spPr>
          <a:xfrm>
            <a:off x="228600" y="4800600"/>
            <a:ext cx="8734425" cy="2057400"/>
          </a:xfrm>
        </p:spPr>
        <p:txBody>
          <a:bodyPr/>
          <a:lstStyle/>
          <a:p>
            <a:pPr eaLnBrk="1" hangingPunct="1">
              <a:defRPr/>
            </a:pPr>
            <a:r>
              <a:rPr lang="en-US" smtClean="0"/>
              <a:t>About 2,100 of the 3,000 plants identified by the National Cancer Institute as sources of cancer-fighting chemicals come from tropical forests.</a:t>
            </a:r>
          </a:p>
        </p:txBody>
      </p:sp>
      <p:sp>
        <p:nvSpPr>
          <p:cNvPr id="96260" name="Text Box 4"/>
          <p:cNvSpPr txBox="1">
            <a:spLocks noChangeArrowheads="1"/>
          </p:cNvSpPr>
          <p:nvPr/>
        </p:nvSpPr>
        <p:spPr bwMode="auto">
          <a:xfrm>
            <a:off x="7467600" y="6540500"/>
            <a:ext cx="1571625" cy="311150"/>
          </a:xfrm>
          <a:prstGeom prst="rect">
            <a:avLst/>
          </a:prstGeom>
          <a:noFill/>
          <a:ln w="9525" algn="ctr">
            <a:noFill/>
            <a:miter lim="800000"/>
            <a:headEnd/>
            <a:tailEnd/>
          </a:ln>
          <a:effectLst/>
        </p:spPr>
        <p:txBody>
          <a:bodyPr>
            <a:spAutoFit/>
          </a:bodyPr>
          <a:lstStyle/>
          <a:p>
            <a:pPr marL="342900" indent="-342900" eaLnBrk="1" hangingPunct="1">
              <a:lnSpc>
                <a:spcPct val="80000"/>
              </a:lnSpc>
              <a:spcBef>
                <a:spcPct val="50000"/>
              </a:spcBef>
              <a:buClr>
                <a:schemeClr val="hlink"/>
              </a:buClr>
              <a:buSzPct val="80000"/>
              <a:buFont typeface="Wingdings" pitchFamily="1" charset="2"/>
              <a:buNone/>
              <a:defRPr/>
            </a:pPr>
            <a:r>
              <a:rPr lang="en-US" sz="1800">
                <a:effectLst>
                  <a:outerShdw blurRad="38100" dist="38100" dir="2700000" algn="tl">
                    <a:srgbClr val="000000"/>
                  </a:outerShdw>
                </a:effectLst>
              </a:rPr>
              <a:t>Figure 10-18</a:t>
            </a:r>
          </a:p>
        </p:txBody>
      </p:sp>
      <p:pic>
        <p:nvPicPr>
          <p:cNvPr id="44037" name="Picture1" descr="1018"/>
          <p:cNvPicPr>
            <a:picLocks noChangeAspect="1" noChangeArrowheads="1"/>
          </p:cNvPicPr>
          <p:nvPr/>
        </p:nvPicPr>
        <p:blipFill>
          <a:blip r:embed="rId3" cstate="print"/>
          <a:srcRect/>
          <a:stretch>
            <a:fillRect/>
          </a:stretch>
        </p:blipFill>
        <p:spPr bwMode="auto">
          <a:xfrm>
            <a:off x="990600" y="1295400"/>
            <a:ext cx="7086600" cy="3486150"/>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1018a"/>
          <p:cNvPicPr>
            <a:picLocks noChangeAspect="1" noChangeArrowheads="1"/>
          </p:cNvPicPr>
          <p:nvPr/>
        </p:nvPicPr>
        <p:blipFill>
          <a:blip r:embed="rId3" cstate="print"/>
          <a:srcRect/>
          <a:stretch>
            <a:fillRect/>
          </a:stretch>
        </p:blipFill>
        <p:spPr bwMode="auto">
          <a:xfrm>
            <a:off x="2514600" y="0"/>
            <a:ext cx="3968750" cy="4876800"/>
          </a:xfrm>
          <a:prstGeom prst="rect">
            <a:avLst/>
          </a:prstGeom>
          <a:noFill/>
          <a:ln w="9525">
            <a:noFill/>
            <a:miter lim="800000"/>
            <a:headEnd/>
            <a:tailEnd/>
          </a:ln>
        </p:spPr>
      </p:pic>
      <p:sp>
        <p:nvSpPr>
          <p:cNvPr id="45059" name="Rectangle 3" hidden="1"/>
          <p:cNvSpPr>
            <a:spLocks noGrp="1" noChangeArrowheads="1"/>
          </p:cNvSpPr>
          <p:nvPr>
            <p:ph type="title"/>
          </p:nvPr>
        </p:nvSpPr>
        <p:spPr/>
        <p:txBody>
          <a:bodyPr/>
          <a:lstStyle/>
          <a:p>
            <a:pPr eaLnBrk="1" hangingPunct="1"/>
            <a:endParaRPr lang="en-US" smtClean="0"/>
          </a:p>
        </p:txBody>
      </p:sp>
      <p:sp>
        <p:nvSpPr>
          <p:cNvPr id="45060" name="Rectangle 4"/>
          <p:cNvSpPr>
            <a:spLocks noChangeArrowheads="1"/>
          </p:cNvSpPr>
          <p:nvPr/>
        </p:nvSpPr>
        <p:spPr bwMode="auto">
          <a:xfrm>
            <a:off x="7466013" y="6562725"/>
            <a:ext cx="1677987" cy="295275"/>
          </a:xfrm>
          <a:prstGeom prst="rect">
            <a:avLst/>
          </a:prstGeom>
          <a:noFill/>
          <a:ln w="9525">
            <a:noFill/>
            <a:miter lim="800000"/>
            <a:headEnd/>
            <a:tailEnd/>
          </a:ln>
        </p:spPr>
        <p:txBody>
          <a:bodyPr wrap="none" lIns="82058" tIns="41029" rIns="82058" bIns="41029"/>
          <a:lstStyle/>
          <a:p>
            <a:pPr algn="r" defTabSz="820738"/>
            <a:r>
              <a:rPr lang="en-US" sz="1400" b="1"/>
              <a:t>Fig. 10-18a, p. 205</a:t>
            </a:r>
          </a:p>
        </p:txBody>
      </p:sp>
      <p:sp>
        <p:nvSpPr>
          <p:cNvPr id="45061" name="Rectangle 5"/>
          <p:cNvSpPr>
            <a:spLocks noChangeArrowheads="1"/>
          </p:cNvSpPr>
          <p:nvPr/>
        </p:nvSpPr>
        <p:spPr bwMode="auto">
          <a:xfrm>
            <a:off x="2590800" y="4800600"/>
            <a:ext cx="3962400" cy="1981200"/>
          </a:xfrm>
          <a:prstGeom prst="rect">
            <a:avLst/>
          </a:prstGeom>
          <a:noFill/>
          <a:ln w="9525">
            <a:noFill/>
            <a:miter lim="800000"/>
            <a:headEnd/>
            <a:tailEnd/>
          </a:ln>
        </p:spPr>
        <p:txBody>
          <a:bodyPr>
            <a:spAutoFit/>
          </a:bodyPr>
          <a:lstStyle/>
          <a:p>
            <a:pPr eaLnBrk="1" hangingPunct="1"/>
            <a:r>
              <a:rPr lang="en-US" b="1"/>
              <a:t>Rauvolfia</a:t>
            </a:r>
            <a:r>
              <a:rPr lang="en-US" sz="2000" b="1"/>
              <a:t> </a:t>
            </a:r>
          </a:p>
          <a:p>
            <a:pPr eaLnBrk="1" hangingPunct="1"/>
            <a:r>
              <a:rPr lang="en-US" sz="2000" b="1"/>
              <a:t>Rauvolfia sepentina, </a:t>
            </a:r>
          </a:p>
          <a:p>
            <a:pPr eaLnBrk="1" hangingPunct="1"/>
            <a:r>
              <a:rPr lang="en-US" sz="2000" b="1"/>
              <a:t>Southeast Asia</a:t>
            </a:r>
          </a:p>
          <a:p>
            <a:pPr eaLnBrk="1" hangingPunct="1"/>
            <a:r>
              <a:rPr lang="en-US" sz="2000" b="1"/>
              <a:t>Tranquilizer, high </a:t>
            </a:r>
          </a:p>
          <a:p>
            <a:pPr eaLnBrk="1" hangingPunct="1"/>
            <a:r>
              <a:rPr lang="en-US" sz="2000" b="1"/>
              <a:t>blood pressure </a:t>
            </a:r>
          </a:p>
          <a:p>
            <a:pPr eaLnBrk="1" hangingPunct="1"/>
            <a:r>
              <a:rPr lang="en-US" sz="2000" b="1"/>
              <a:t>medication</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hidden="1"/>
          <p:cNvSpPr>
            <a:spLocks noGrp="1" noChangeArrowheads="1"/>
          </p:cNvSpPr>
          <p:nvPr>
            <p:ph type="title"/>
          </p:nvPr>
        </p:nvSpPr>
        <p:spPr/>
        <p:txBody>
          <a:bodyPr/>
          <a:lstStyle/>
          <a:p>
            <a:pPr eaLnBrk="1" hangingPunct="1"/>
            <a:endParaRPr lang="en-US" smtClean="0"/>
          </a:p>
        </p:txBody>
      </p:sp>
      <p:sp>
        <p:nvSpPr>
          <p:cNvPr id="46083" name="Rectangle 3"/>
          <p:cNvSpPr>
            <a:spLocks noChangeArrowheads="1"/>
          </p:cNvSpPr>
          <p:nvPr/>
        </p:nvSpPr>
        <p:spPr bwMode="auto">
          <a:xfrm>
            <a:off x="7456488" y="6562725"/>
            <a:ext cx="1687512" cy="295275"/>
          </a:xfrm>
          <a:prstGeom prst="rect">
            <a:avLst/>
          </a:prstGeom>
          <a:noFill/>
          <a:ln w="9525">
            <a:noFill/>
            <a:miter lim="800000"/>
            <a:headEnd/>
            <a:tailEnd/>
          </a:ln>
        </p:spPr>
        <p:txBody>
          <a:bodyPr wrap="none" lIns="82058" tIns="41029" rIns="82058" bIns="41029"/>
          <a:lstStyle/>
          <a:p>
            <a:pPr algn="r" defTabSz="820738"/>
            <a:r>
              <a:rPr lang="en-US" sz="1400" b="1"/>
              <a:t>Fig. 10-18b, p. 205</a:t>
            </a:r>
          </a:p>
        </p:txBody>
      </p:sp>
      <p:sp>
        <p:nvSpPr>
          <p:cNvPr id="46084" name="Rectangle 4"/>
          <p:cNvSpPr>
            <a:spLocks noChangeArrowheads="1"/>
          </p:cNvSpPr>
          <p:nvPr/>
        </p:nvSpPr>
        <p:spPr bwMode="auto">
          <a:xfrm>
            <a:off x="3048000" y="5443538"/>
            <a:ext cx="3105150" cy="1371600"/>
          </a:xfrm>
          <a:prstGeom prst="rect">
            <a:avLst/>
          </a:prstGeom>
          <a:noFill/>
          <a:ln w="9525">
            <a:noFill/>
            <a:miter lim="800000"/>
            <a:headEnd/>
            <a:tailEnd/>
          </a:ln>
        </p:spPr>
        <p:txBody>
          <a:bodyPr wrap="none">
            <a:spAutoFit/>
          </a:bodyPr>
          <a:lstStyle/>
          <a:p>
            <a:pPr eaLnBrk="1" hangingPunct="1"/>
            <a:r>
              <a:rPr lang="en-US" b="1"/>
              <a:t>Foxglove</a:t>
            </a:r>
            <a:r>
              <a:rPr lang="en-US" sz="2000" b="1"/>
              <a:t> </a:t>
            </a:r>
          </a:p>
          <a:p>
            <a:pPr eaLnBrk="1" hangingPunct="1"/>
            <a:r>
              <a:rPr lang="en-US" sz="2000" b="1"/>
              <a:t>Digitalis purpurea, </a:t>
            </a:r>
          </a:p>
          <a:p>
            <a:pPr eaLnBrk="1" hangingPunct="1"/>
            <a:r>
              <a:rPr lang="en-US" sz="2000" b="1"/>
              <a:t>Europe</a:t>
            </a:r>
          </a:p>
          <a:p>
            <a:pPr eaLnBrk="1" hangingPunct="1"/>
            <a:r>
              <a:rPr lang="en-US" sz="2000" b="1"/>
              <a:t>Digitalis for heart failure</a:t>
            </a:r>
          </a:p>
        </p:txBody>
      </p:sp>
      <p:pic>
        <p:nvPicPr>
          <p:cNvPr id="46085" name="Picture 5" descr="1018b"/>
          <p:cNvPicPr>
            <a:picLocks noChangeAspect="1" noChangeArrowheads="1"/>
          </p:cNvPicPr>
          <p:nvPr/>
        </p:nvPicPr>
        <p:blipFill>
          <a:blip r:embed="rId3" cstate="print"/>
          <a:srcRect/>
          <a:stretch>
            <a:fillRect/>
          </a:stretch>
        </p:blipFill>
        <p:spPr bwMode="auto">
          <a:xfrm>
            <a:off x="2886075" y="33338"/>
            <a:ext cx="2668588" cy="5453062"/>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1018c"/>
          <p:cNvPicPr>
            <a:picLocks noChangeAspect="1" noChangeArrowheads="1"/>
          </p:cNvPicPr>
          <p:nvPr/>
        </p:nvPicPr>
        <p:blipFill>
          <a:blip r:embed="rId3" cstate="print"/>
          <a:srcRect/>
          <a:stretch>
            <a:fillRect/>
          </a:stretch>
        </p:blipFill>
        <p:spPr bwMode="auto">
          <a:xfrm>
            <a:off x="2293938" y="-14288"/>
            <a:ext cx="4554537" cy="6886576"/>
          </a:xfrm>
          <a:prstGeom prst="rect">
            <a:avLst/>
          </a:prstGeom>
          <a:noFill/>
          <a:ln w="9525">
            <a:noFill/>
            <a:miter lim="800000"/>
            <a:headEnd/>
            <a:tailEnd/>
          </a:ln>
        </p:spPr>
      </p:pic>
      <p:sp>
        <p:nvSpPr>
          <p:cNvPr id="47107" name="Rectangle 3" hidden="1"/>
          <p:cNvSpPr>
            <a:spLocks noGrp="1" noChangeArrowheads="1"/>
          </p:cNvSpPr>
          <p:nvPr>
            <p:ph type="title"/>
          </p:nvPr>
        </p:nvSpPr>
        <p:spPr/>
        <p:txBody>
          <a:bodyPr/>
          <a:lstStyle/>
          <a:p>
            <a:pPr eaLnBrk="1" hangingPunct="1"/>
            <a:endParaRPr lang="en-US" smtClean="0"/>
          </a:p>
        </p:txBody>
      </p:sp>
      <p:sp>
        <p:nvSpPr>
          <p:cNvPr id="47108" name="Rectangle 4"/>
          <p:cNvSpPr>
            <a:spLocks noChangeArrowheads="1"/>
          </p:cNvSpPr>
          <p:nvPr/>
        </p:nvSpPr>
        <p:spPr bwMode="auto">
          <a:xfrm>
            <a:off x="7466013" y="6562725"/>
            <a:ext cx="1677987" cy="295275"/>
          </a:xfrm>
          <a:prstGeom prst="rect">
            <a:avLst/>
          </a:prstGeom>
          <a:noFill/>
          <a:ln w="9525">
            <a:noFill/>
            <a:miter lim="800000"/>
            <a:headEnd/>
            <a:tailEnd/>
          </a:ln>
        </p:spPr>
        <p:txBody>
          <a:bodyPr wrap="none" lIns="82058" tIns="41029" rIns="82058" bIns="41029"/>
          <a:lstStyle/>
          <a:p>
            <a:pPr algn="r" defTabSz="820738"/>
            <a:r>
              <a:rPr lang="en-US" sz="1400" b="1"/>
              <a:t>Fig. 10-18c, p. 205</a:t>
            </a:r>
          </a:p>
        </p:txBody>
      </p:sp>
      <p:sp>
        <p:nvSpPr>
          <p:cNvPr id="47109" name="Rectangle 5"/>
          <p:cNvSpPr>
            <a:spLocks noChangeArrowheads="1"/>
          </p:cNvSpPr>
          <p:nvPr/>
        </p:nvSpPr>
        <p:spPr bwMode="auto">
          <a:xfrm>
            <a:off x="2743200" y="5110163"/>
            <a:ext cx="2316163" cy="1371600"/>
          </a:xfrm>
          <a:prstGeom prst="rect">
            <a:avLst/>
          </a:prstGeom>
          <a:noFill/>
          <a:ln w="9525">
            <a:noFill/>
            <a:miter lim="800000"/>
            <a:headEnd/>
            <a:tailEnd/>
          </a:ln>
        </p:spPr>
        <p:txBody>
          <a:bodyPr wrap="none">
            <a:spAutoFit/>
          </a:bodyPr>
          <a:lstStyle/>
          <a:p>
            <a:pPr eaLnBrk="1" hangingPunct="1"/>
            <a:r>
              <a:rPr lang="en-US" b="1"/>
              <a:t>Pacific yew</a:t>
            </a:r>
            <a:r>
              <a:rPr lang="en-US" sz="2000" b="1"/>
              <a:t> </a:t>
            </a:r>
          </a:p>
          <a:p>
            <a:pPr eaLnBrk="1" hangingPunct="1"/>
            <a:r>
              <a:rPr lang="en-US" sz="2000" b="1"/>
              <a:t>Taxus brevifolia, </a:t>
            </a:r>
          </a:p>
          <a:p>
            <a:pPr eaLnBrk="1" hangingPunct="1"/>
            <a:r>
              <a:rPr lang="en-US" sz="2000" b="1"/>
              <a:t>Pacific Northwest</a:t>
            </a:r>
          </a:p>
          <a:p>
            <a:pPr eaLnBrk="1" hangingPunct="1"/>
            <a:r>
              <a:rPr lang="en-US" sz="2000" b="1"/>
              <a:t>Ovarian cancer</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1018d"/>
          <p:cNvPicPr>
            <a:picLocks noChangeAspect="1" noChangeArrowheads="1"/>
          </p:cNvPicPr>
          <p:nvPr/>
        </p:nvPicPr>
        <p:blipFill>
          <a:blip r:embed="rId3" cstate="print"/>
          <a:srcRect/>
          <a:stretch>
            <a:fillRect/>
          </a:stretch>
        </p:blipFill>
        <p:spPr bwMode="auto">
          <a:xfrm>
            <a:off x="1828800" y="0"/>
            <a:ext cx="4860925" cy="5348288"/>
          </a:xfrm>
          <a:prstGeom prst="rect">
            <a:avLst/>
          </a:prstGeom>
          <a:noFill/>
          <a:ln w="9525">
            <a:noFill/>
            <a:miter lim="800000"/>
            <a:headEnd/>
            <a:tailEnd/>
          </a:ln>
        </p:spPr>
      </p:pic>
      <p:sp>
        <p:nvSpPr>
          <p:cNvPr id="48131" name="Rectangle 3" hidden="1"/>
          <p:cNvSpPr>
            <a:spLocks noGrp="1" noChangeArrowheads="1"/>
          </p:cNvSpPr>
          <p:nvPr>
            <p:ph type="title"/>
          </p:nvPr>
        </p:nvSpPr>
        <p:spPr/>
        <p:txBody>
          <a:bodyPr/>
          <a:lstStyle/>
          <a:p>
            <a:pPr eaLnBrk="1" hangingPunct="1"/>
            <a:endParaRPr lang="en-US" smtClean="0"/>
          </a:p>
        </p:txBody>
      </p:sp>
      <p:sp>
        <p:nvSpPr>
          <p:cNvPr id="48132" name="Rectangle 4"/>
          <p:cNvSpPr>
            <a:spLocks noChangeArrowheads="1"/>
          </p:cNvSpPr>
          <p:nvPr/>
        </p:nvSpPr>
        <p:spPr bwMode="auto">
          <a:xfrm>
            <a:off x="7456488" y="6562725"/>
            <a:ext cx="1687512" cy="295275"/>
          </a:xfrm>
          <a:prstGeom prst="rect">
            <a:avLst/>
          </a:prstGeom>
          <a:noFill/>
          <a:ln w="9525">
            <a:noFill/>
            <a:miter lim="800000"/>
            <a:headEnd/>
            <a:tailEnd/>
          </a:ln>
        </p:spPr>
        <p:txBody>
          <a:bodyPr wrap="none" lIns="82058" tIns="41029" rIns="82058" bIns="41029"/>
          <a:lstStyle/>
          <a:p>
            <a:pPr algn="r" defTabSz="820738"/>
            <a:r>
              <a:rPr lang="en-US" sz="1400" b="1"/>
              <a:t>Fig. 10-18d, p. 205</a:t>
            </a:r>
          </a:p>
        </p:txBody>
      </p:sp>
      <p:sp>
        <p:nvSpPr>
          <p:cNvPr id="48133" name="Rectangle 5"/>
          <p:cNvSpPr>
            <a:spLocks noChangeArrowheads="1"/>
          </p:cNvSpPr>
          <p:nvPr/>
        </p:nvSpPr>
        <p:spPr bwMode="auto">
          <a:xfrm>
            <a:off x="2286000" y="5410200"/>
            <a:ext cx="3727450" cy="1371600"/>
          </a:xfrm>
          <a:prstGeom prst="rect">
            <a:avLst/>
          </a:prstGeom>
          <a:noFill/>
          <a:ln w="9525">
            <a:noFill/>
            <a:miter lim="800000"/>
            <a:headEnd/>
            <a:tailEnd/>
          </a:ln>
        </p:spPr>
        <p:txBody>
          <a:bodyPr wrap="none">
            <a:spAutoFit/>
          </a:bodyPr>
          <a:lstStyle/>
          <a:p>
            <a:pPr eaLnBrk="1" hangingPunct="1"/>
            <a:r>
              <a:rPr lang="en-US" b="1"/>
              <a:t>Cinchona</a:t>
            </a:r>
            <a:endParaRPr lang="en-US" sz="2000" b="1"/>
          </a:p>
          <a:p>
            <a:pPr eaLnBrk="1" hangingPunct="1"/>
            <a:r>
              <a:rPr lang="en-US" sz="2000" b="1"/>
              <a:t>Cinchona ledogeriana, </a:t>
            </a:r>
          </a:p>
          <a:p>
            <a:pPr eaLnBrk="1" hangingPunct="1"/>
            <a:r>
              <a:rPr lang="en-US" sz="2000" b="1"/>
              <a:t>South America</a:t>
            </a:r>
          </a:p>
          <a:p>
            <a:pPr eaLnBrk="1" hangingPunct="1"/>
            <a:r>
              <a:rPr lang="en-US" sz="2000" b="1"/>
              <a:t>Quinine for malaria treatment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1018e"/>
          <p:cNvPicPr>
            <a:picLocks noChangeAspect="1" noChangeArrowheads="1"/>
          </p:cNvPicPr>
          <p:nvPr/>
        </p:nvPicPr>
        <p:blipFill>
          <a:blip r:embed="rId3" cstate="print"/>
          <a:srcRect/>
          <a:stretch>
            <a:fillRect/>
          </a:stretch>
        </p:blipFill>
        <p:spPr bwMode="auto">
          <a:xfrm>
            <a:off x="2616200" y="0"/>
            <a:ext cx="3911600" cy="5181600"/>
          </a:xfrm>
          <a:prstGeom prst="rect">
            <a:avLst/>
          </a:prstGeom>
          <a:noFill/>
          <a:ln w="9525">
            <a:noFill/>
            <a:miter lim="800000"/>
            <a:headEnd/>
            <a:tailEnd/>
          </a:ln>
        </p:spPr>
      </p:pic>
      <p:sp>
        <p:nvSpPr>
          <p:cNvPr id="49155" name="Rectangle 3" hidden="1"/>
          <p:cNvSpPr>
            <a:spLocks noGrp="1" noChangeArrowheads="1"/>
          </p:cNvSpPr>
          <p:nvPr>
            <p:ph type="title"/>
          </p:nvPr>
        </p:nvSpPr>
        <p:spPr/>
        <p:txBody>
          <a:bodyPr/>
          <a:lstStyle/>
          <a:p>
            <a:pPr eaLnBrk="1" hangingPunct="1"/>
            <a:endParaRPr lang="en-US" smtClean="0"/>
          </a:p>
        </p:txBody>
      </p:sp>
      <p:sp>
        <p:nvSpPr>
          <p:cNvPr id="49156" name="Rectangle 4"/>
          <p:cNvSpPr>
            <a:spLocks noChangeArrowheads="1"/>
          </p:cNvSpPr>
          <p:nvPr/>
        </p:nvSpPr>
        <p:spPr bwMode="auto">
          <a:xfrm>
            <a:off x="7466013" y="6562725"/>
            <a:ext cx="1677987" cy="295275"/>
          </a:xfrm>
          <a:prstGeom prst="rect">
            <a:avLst/>
          </a:prstGeom>
          <a:noFill/>
          <a:ln w="9525">
            <a:noFill/>
            <a:miter lim="800000"/>
            <a:headEnd/>
            <a:tailEnd/>
          </a:ln>
        </p:spPr>
        <p:txBody>
          <a:bodyPr wrap="none" lIns="82058" tIns="41029" rIns="82058" bIns="41029"/>
          <a:lstStyle/>
          <a:p>
            <a:pPr algn="r" defTabSz="820738"/>
            <a:r>
              <a:rPr lang="en-US" sz="1400" b="1"/>
              <a:t>Fig. 10-18e, p. 205</a:t>
            </a:r>
          </a:p>
        </p:txBody>
      </p:sp>
      <p:sp>
        <p:nvSpPr>
          <p:cNvPr id="49157" name="Rectangle 5"/>
          <p:cNvSpPr>
            <a:spLocks noChangeArrowheads="1"/>
          </p:cNvSpPr>
          <p:nvPr/>
        </p:nvSpPr>
        <p:spPr bwMode="auto">
          <a:xfrm>
            <a:off x="3048000" y="5105400"/>
            <a:ext cx="2824163" cy="1676400"/>
          </a:xfrm>
          <a:prstGeom prst="rect">
            <a:avLst/>
          </a:prstGeom>
          <a:noFill/>
          <a:ln w="9525">
            <a:noFill/>
            <a:miter lim="800000"/>
            <a:headEnd/>
            <a:tailEnd/>
          </a:ln>
        </p:spPr>
        <p:txBody>
          <a:bodyPr wrap="none">
            <a:spAutoFit/>
          </a:bodyPr>
          <a:lstStyle/>
          <a:p>
            <a:pPr eaLnBrk="1" hangingPunct="1"/>
            <a:r>
              <a:rPr lang="en-US" b="1"/>
              <a:t>Rosy periwinkle</a:t>
            </a:r>
            <a:r>
              <a:rPr lang="en-US" sz="2000" b="1"/>
              <a:t> </a:t>
            </a:r>
          </a:p>
          <a:p>
            <a:pPr eaLnBrk="1" hangingPunct="1"/>
            <a:r>
              <a:rPr lang="en-US" sz="2000" b="1"/>
              <a:t>Cathranthus roseus, </a:t>
            </a:r>
          </a:p>
          <a:p>
            <a:pPr eaLnBrk="1" hangingPunct="1"/>
            <a:r>
              <a:rPr lang="en-US" sz="2000" b="1"/>
              <a:t>Madagascar</a:t>
            </a:r>
          </a:p>
          <a:p>
            <a:pPr eaLnBrk="1" hangingPunct="1"/>
            <a:r>
              <a:rPr lang="en-US" sz="2000" b="1"/>
              <a:t>Hodgkin's disease, </a:t>
            </a:r>
          </a:p>
          <a:p>
            <a:pPr eaLnBrk="1" hangingPunct="1"/>
            <a:r>
              <a:rPr lang="en-US" sz="2000" b="1"/>
              <a:t>lymphocytic leukemia</a:t>
            </a:r>
          </a:p>
        </p:txBody>
      </p:sp>
    </p:spTree>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Ripple">
  <a:themeElements>
    <a:clrScheme name="Ripple 3">
      <a:dk1>
        <a:srgbClr val="008AE8"/>
      </a:dk1>
      <a:lt1>
        <a:srgbClr val="FFFFFF"/>
      </a:lt1>
      <a:dk2>
        <a:srgbClr val="0068AE"/>
      </a:dk2>
      <a:lt2>
        <a:srgbClr val="CCECFF"/>
      </a:lt2>
      <a:accent1>
        <a:srgbClr val="009999"/>
      </a:accent1>
      <a:accent2>
        <a:srgbClr val="0088E4"/>
      </a:accent2>
      <a:accent3>
        <a:srgbClr val="AAB9D3"/>
      </a:accent3>
      <a:accent4>
        <a:srgbClr val="DADADA"/>
      </a:accent4>
      <a:accent5>
        <a:srgbClr val="AACACA"/>
      </a:accent5>
      <a:accent6>
        <a:srgbClr val="007BCF"/>
      </a:accent6>
      <a:hlink>
        <a:srgbClr val="99FF99"/>
      </a:hlink>
      <a:folHlink>
        <a:srgbClr val="AFE1FF"/>
      </a:folHlink>
    </a:clrScheme>
    <a:fontScheme name="Rippl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Ripple 1">
        <a:dk1>
          <a:srgbClr val="2B2B85"/>
        </a:dk1>
        <a:lt1>
          <a:srgbClr val="FFFFFF"/>
        </a:lt1>
        <a:dk2>
          <a:srgbClr val="00254A"/>
        </a:dk2>
        <a:lt2>
          <a:srgbClr val="C0C0C0"/>
        </a:lt2>
        <a:accent1>
          <a:srgbClr val="0099FF"/>
        </a:accent1>
        <a:accent2>
          <a:srgbClr val="006699"/>
        </a:accent2>
        <a:accent3>
          <a:srgbClr val="AAACB1"/>
        </a:accent3>
        <a:accent4>
          <a:srgbClr val="DADADA"/>
        </a:accent4>
        <a:accent5>
          <a:srgbClr val="AACAFF"/>
        </a:accent5>
        <a:accent6>
          <a:srgbClr val="005C8A"/>
        </a:accent6>
        <a:hlink>
          <a:srgbClr val="99CCFF"/>
        </a:hlink>
        <a:folHlink>
          <a:srgbClr val="8F8FB5"/>
        </a:folHlink>
      </a:clrScheme>
      <a:clrMap bg1="dk2" tx1="lt1" bg2="dk1" tx2="lt2" accent1="accent1" accent2="accent2" accent3="accent3" accent4="accent4" accent5="accent5" accent6="accent6" hlink="hlink" folHlink="folHlink"/>
    </a:extraClrScheme>
    <a:extraClrScheme>
      <a:clrScheme name="Ripple 2">
        <a:dk1>
          <a:srgbClr val="3B4B5D"/>
        </a:dk1>
        <a:lt1>
          <a:srgbClr val="FFFFFF"/>
        </a:lt1>
        <a:dk2>
          <a:srgbClr val="466886"/>
        </a:dk2>
        <a:lt2>
          <a:srgbClr val="CCECFF"/>
        </a:lt2>
        <a:accent1>
          <a:srgbClr val="6D9D97"/>
        </a:accent1>
        <a:accent2>
          <a:srgbClr val="53718C"/>
        </a:accent2>
        <a:accent3>
          <a:srgbClr val="B0B9C3"/>
        </a:accent3>
        <a:accent4>
          <a:srgbClr val="DADADA"/>
        </a:accent4>
        <a:accent5>
          <a:srgbClr val="BACCC9"/>
        </a:accent5>
        <a:accent6>
          <a:srgbClr val="4A667E"/>
        </a:accent6>
        <a:hlink>
          <a:srgbClr val="99CCFF"/>
        </a:hlink>
        <a:folHlink>
          <a:srgbClr val="A97CF2"/>
        </a:folHlink>
      </a:clrScheme>
      <a:clrMap bg1="dk2" tx1="lt1" bg2="dk1" tx2="lt2" accent1="accent1" accent2="accent2" accent3="accent3" accent4="accent4" accent5="accent5" accent6="accent6" hlink="hlink" folHlink="folHlink"/>
    </a:extraClrScheme>
    <a:extraClrScheme>
      <a:clrScheme name="Ripple 3">
        <a:dk1>
          <a:srgbClr val="008AE8"/>
        </a:dk1>
        <a:lt1>
          <a:srgbClr val="FFFFFF"/>
        </a:lt1>
        <a:dk2>
          <a:srgbClr val="0068AE"/>
        </a:dk2>
        <a:lt2>
          <a:srgbClr val="CCECFF"/>
        </a:lt2>
        <a:accent1>
          <a:srgbClr val="009999"/>
        </a:accent1>
        <a:accent2>
          <a:srgbClr val="0088E4"/>
        </a:accent2>
        <a:accent3>
          <a:srgbClr val="AAB9D3"/>
        </a:accent3>
        <a:accent4>
          <a:srgbClr val="DADADA"/>
        </a:accent4>
        <a:accent5>
          <a:srgbClr val="AACACA"/>
        </a:accent5>
        <a:accent6>
          <a:srgbClr val="007BCF"/>
        </a:accent6>
        <a:hlink>
          <a:srgbClr val="99FF99"/>
        </a:hlink>
        <a:folHlink>
          <a:srgbClr val="AFE1FF"/>
        </a:folHlink>
      </a:clrScheme>
      <a:clrMap bg1="dk2" tx1="lt1" bg2="dk1" tx2="lt2" accent1="accent1" accent2="accent2" accent3="accent3" accent4="accent4" accent5="accent5" accent6="accent6" hlink="hlink" folHlink="folHlink"/>
    </a:extraClrScheme>
    <a:extraClrScheme>
      <a:clrScheme name="Ripple 4">
        <a:dk1>
          <a:srgbClr val="9B69FF"/>
        </a:dk1>
        <a:lt1>
          <a:srgbClr val="FFFFFF"/>
        </a:lt1>
        <a:dk2>
          <a:srgbClr val="666699"/>
        </a:dk2>
        <a:lt2>
          <a:srgbClr val="D9D9FF"/>
        </a:lt2>
        <a:accent1>
          <a:srgbClr val="66CCFF"/>
        </a:accent1>
        <a:accent2>
          <a:srgbClr val="9966FF"/>
        </a:accent2>
        <a:accent3>
          <a:srgbClr val="B8B8CA"/>
        </a:accent3>
        <a:accent4>
          <a:srgbClr val="DADADA"/>
        </a:accent4>
        <a:accent5>
          <a:srgbClr val="B8E2FF"/>
        </a:accent5>
        <a:accent6>
          <a:srgbClr val="8A5CE7"/>
        </a:accent6>
        <a:hlink>
          <a:srgbClr val="0099CC"/>
        </a:hlink>
        <a:folHlink>
          <a:srgbClr val="003399"/>
        </a:folHlink>
      </a:clrScheme>
      <a:clrMap bg1="dk2" tx1="lt1" bg2="dk1" tx2="lt2" accent1="accent1" accent2="accent2" accent3="accent3" accent4="accent4" accent5="accent5" accent6="accent6" hlink="hlink" folHlink="folHlink"/>
    </a:extraClrScheme>
    <a:extraClrScheme>
      <a:clrScheme name="Ripple 5">
        <a:dk1>
          <a:srgbClr val="008080"/>
        </a:dk1>
        <a:lt1>
          <a:srgbClr val="FFFFFF"/>
        </a:lt1>
        <a:dk2>
          <a:srgbClr val="006666"/>
        </a:dk2>
        <a:lt2>
          <a:srgbClr val="FFFFCC"/>
        </a:lt2>
        <a:accent1>
          <a:srgbClr val="0099FF"/>
        </a:accent1>
        <a:accent2>
          <a:srgbClr val="008080"/>
        </a:accent2>
        <a:accent3>
          <a:srgbClr val="AAB8B8"/>
        </a:accent3>
        <a:accent4>
          <a:srgbClr val="DADADA"/>
        </a:accent4>
        <a:accent5>
          <a:srgbClr val="AACAFF"/>
        </a:accent5>
        <a:accent6>
          <a:srgbClr val="007373"/>
        </a:accent6>
        <a:hlink>
          <a:srgbClr val="1ACE9F"/>
        </a:hlink>
        <a:folHlink>
          <a:srgbClr val="A5B5CD"/>
        </a:folHlink>
      </a:clrScheme>
      <a:clrMap bg1="dk2" tx1="lt1" bg2="dk1" tx2="lt2" accent1="accent1" accent2="accent2" accent3="accent3" accent4="accent4" accent5="accent5" accent6="accent6" hlink="hlink" folHlink="folHlink"/>
    </a:extraClrScheme>
    <a:extraClrScheme>
      <a:clrScheme name="Ripple 6">
        <a:dk1>
          <a:srgbClr val="CDD9D1"/>
        </a:dk1>
        <a:lt1>
          <a:srgbClr val="FFFFFF"/>
        </a:lt1>
        <a:dk2>
          <a:srgbClr val="A3BBA9"/>
        </a:dk2>
        <a:lt2>
          <a:srgbClr val="007D80"/>
        </a:lt2>
        <a:accent1>
          <a:srgbClr val="9CA8A4"/>
        </a:accent1>
        <a:accent2>
          <a:srgbClr val="CBD7CE"/>
        </a:accent2>
        <a:accent3>
          <a:srgbClr val="CEDAD1"/>
        </a:accent3>
        <a:accent4>
          <a:srgbClr val="DADADA"/>
        </a:accent4>
        <a:accent5>
          <a:srgbClr val="CBD1CF"/>
        </a:accent5>
        <a:accent6>
          <a:srgbClr val="B8C3BA"/>
        </a:accent6>
        <a:hlink>
          <a:srgbClr val="009900"/>
        </a:hlink>
        <a:folHlink>
          <a:srgbClr val="009999"/>
        </a:folHlink>
      </a:clrScheme>
      <a:clrMap bg1="dk2" tx1="lt1" bg2="dk1" tx2="lt2" accent1="accent1" accent2="accent2" accent3="accent3" accent4="accent4" accent5="accent5" accent6="accent6" hlink="hlink" folHlink="folHlink"/>
    </a:extraClrScheme>
    <a:extraClrScheme>
      <a:clrScheme name="Ripple 7">
        <a:dk1>
          <a:srgbClr val="686B5D"/>
        </a:dk1>
        <a:lt1>
          <a:srgbClr val="DCDAD0"/>
        </a:lt1>
        <a:dk2>
          <a:srgbClr val="525040"/>
        </a:dk2>
        <a:lt2>
          <a:srgbClr val="D3D2A6"/>
        </a:lt2>
        <a:accent1>
          <a:srgbClr val="5D8770"/>
        </a:accent1>
        <a:accent2>
          <a:srgbClr val="686B5D"/>
        </a:accent2>
        <a:accent3>
          <a:srgbClr val="B3B3AF"/>
        </a:accent3>
        <a:accent4>
          <a:srgbClr val="BCBAB1"/>
        </a:accent4>
        <a:accent5>
          <a:srgbClr val="B6C3BB"/>
        </a:accent5>
        <a:accent6>
          <a:srgbClr val="5E6053"/>
        </a:accent6>
        <a:hlink>
          <a:srgbClr val="85B7A9"/>
        </a:hlink>
        <a:folHlink>
          <a:srgbClr val="B89362"/>
        </a:folHlink>
      </a:clrScheme>
      <a:clrMap bg1="dk2" tx1="lt1" bg2="dk1" tx2="lt2" accent1="accent1" accent2="accent2" accent3="accent3" accent4="accent4" accent5="accent5" accent6="accent6" hlink="hlink" folHlink="folHlink"/>
    </a:extraClrScheme>
    <a:extraClrScheme>
      <a:clrScheme name="Ripple 8">
        <a:dk1>
          <a:srgbClr val="000000"/>
        </a:dk1>
        <a:lt1>
          <a:srgbClr val="EAEAEA"/>
        </a:lt1>
        <a:dk2>
          <a:srgbClr val="000000"/>
        </a:dk2>
        <a:lt2>
          <a:srgbClr val="B2B2B2"/>
        </a:lt2>
        <a:accent1>
          <a:srgbClr val="A4BCC4"/>
        </a:accent1>
        <a:accent2>
          <a:srgbClr val="FFFFFF"/>
        </a:accent2>
        <a:accent3>
          <a:srgbClr val="F3F3F3"/>
        </a:accent3>
        <a:accent4>
          <a:srgbClr val="000000"/>
        </a:accent4>
        <a:accent5>
          <a:srgbClr val="CFDADE"/>
        </a:accent5>
        <a:accent6>
          <a:srgbClr val="E7E7E7"/>
        </a:accent6>
        <a:hlink>
          <a:srgbClr val="0066FF"/>
        </a:hlink>
        <a:folHlink>
          <a:srgbClr val="00CC66"/>
        </a:folHlink>
      </a:clrScheme>
      <a:clrMap bg1="lt1" tx1="dk1" bg2="lt2" tx2="dk2" accent1="accent1" accent2="accent2" accent3="accent3" accent4="accent4" accent5="accent5" accent6="accent6" hlink="hlink" folHlink="folHlink"/>
    </a:extraClrScheme>
    <a:extraClrScheme>
      <a:clrScheme name="Ripple 9">
        <a:dk1>
          <a:srgbClr val="000000"/>
        </a:dk1>
        <a:lt1>
          <a:srgbClr val="D7D1B9"/>
        </a:lt1>
        <a:dk2>
          <a:srgbClr val="B39257"/>
        </a:dk2>
        <a:lt2>
          <a:srgbClr val="B1A887"/>
        </a:lt2>
        <a:accent1>
          <a:srgbClr val="FFCC66"/>
        </a:accent1>
        <a:accent2>
          <a:srgbClr val="E6E3AC"/>
        </a:accent2>
        <a:accent3>
          <a:srgbClr val="E8E5D9"/>
        </a:accent3>
        <a:accent4>
          <a:srgbClr val="000000"/>
        </a:accent4>
        <a:accent5>
          <a:srgbClr val="FFE2B8"/>
        </a:accent5>
        <a:accent6>
          <a:srgbClr val="D0CE9B"/>
        </a:accent6>
        <a:hlink>
          <a:srgbClr val="666633"/>
        </a:hlink>
        <a:folHlink>
          <a:srgbClr val="9C98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TotalTime>
  <Words>2593</Words>
  <Application>Microsoft Office PowerPoint</Application>
  <PresentationFormat>On-screen Show (4:3)</PresentationFormat>
  <Paragraphs>321</Paragraphs>
  <Slides>37</Slides>
  <Notes>37</Notes>
  <HiddenSlides>0</HiddenSlides>
  <MMClips>0</MMClips>
  <ScaleCrop>false</ScaleCrop>
  <HeadingPairs>
    <vt:vector size="4" baseType="variant">
      <vt:variant>
        <vt:lpstr>Theme</vt:lpstr>
      </vt:variant>
      <vt:variant>
        <vt:i4>3</vt:i4>
      </vt:variant>
      <vt:variant>
        <vt:lpstr>Slide Titles</vt:lpstr>
      </vt:variant>
      <vt:variant>
        <vt:i4>37</vt:i4>
      </vt:variant>
    </vt:vector>
  </HeadingPairs>
  <TitlesOfParts>
    <vt:vector size="40" baseType="lpstr">
      <vt:lpstr>Blank Presentation</vt:lpstr>
      <vt:lpstr>Default Design</vt:lpstr>
      <vt:lpstr>Ripple</vt:lpstr>
      <vt:lpstr>Chapter 10 229-245</vt:lpstr>
      <vt:lpstr>CASE STUDY: TROPICAL DEFORESTATION</vt:lpstr>
      <vt:lpstr>CASE STUDY: TROPICAL DEFORESTATION</vt:lpstr>
      <vt:lpstr>Why Should We Care about the Loss of Tropical Forests?</vt:lpstr>
      <vt:lpstr>Slide 5</vt:lpstr>
      <vt:lpstr>Slide 6</vt:lpstr>
      <vt:lpstr>Slide 7</vt:lpstr>
      <vt:lpstr>Slide 8</vt:lpstr>
      <vt:lpstr>Slide 9</vt:lpstr>
      <vt:lpstr>Slide 10</vt:lpstr>
      <vt:lpstr>Causes of Tropical Deforestation and Degradation</vt:lpstr>
      <vt:lpstr>Slide 12</vt:lpstr>
      <vt:lpstr>Slide 13</vt:lpstr>
      <vt:lpstr>Kenya’s Green Belt Movement: Individuals Matter</vt:lpstr>
      <vt:lpstr>MANAGING AND SUSTAINING GRASSLANDS</vt:lpstr>
      <vt:lpstr>MANAGING AND SUSTAINING GRASSLANDS</vt:lpstr>
      <vt:lpstr>MANAGING AND SUSTAINING GRASSLANDS</vt:lpstr>
      <vt:lpstr>Case Study: Grazing and Urban Development in the American West</vt:lpstr>
      <vt:lpstr>NATIONAL PARKS</vt:lpstr>
      <vt:lpstr>Case Study: Stresses on U.S. National Parks</vt:lpstr>
      <vt:lpstr>Slide 21</vt:lpstr>
      <vt:lpstr>Slide 22</vt:lpstr>
      <vt:lpstr>NATURE RESERVES</vt:lpstr>
      <vt:lpstr>NATURE RESERVES</vt:lpstr>
      <vt:lpstr>Slide 25</vt:lpstr>
      <vt:lpstr>NATURE RESERVES</vt:lpstr>
      <vt:lpstr>Slide 27</vt:lpstr>
      <vt:lpstr>NATURE RESERVES</vt:lpstr>
      <vt:lpstr>NATURE RESERVES</vt:lpstr>
      <vt:lpstr>Slide 30</vt:lpstr>
      <vt:lpstr>NATURE RESERVES</vt:lpstr>
      <vt:lpstr>ECOLOGICAL RESTORATION</vt:lpstr>
      <vt:lpstr>ECOLOGICAL RESTORATION</vt:lpstr>
      <vt:lpstr>Will Restoration Encourage Further Destruction?</vt:lpstr>
      <vt:lpstr>WHAT CAN WE DO?</vt:lpstr>
      <vt:lpstr>WHAT CAN WE DO?</vt:lpstr>
      <vt:lpstr>Slide 37</vt:lpstr>
    </vt:vector>
  </TitlesOfParts>
  <Company>Laura Murray Productions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10</dc:title>
  <dc:creator>you</dc:creator>
  <cp:lastModifiedBy>titusd</cp:lastModifiedBy>
  <cp:revision>13</cp:revision>
  <dcterms:created xsi:type="dcterms:W3CDTF">2006-11-08T23:28:27Z</dcterms:created>
  <dcterms:modified xsi:type="dcterms:W3CDTF">2012-10-29T19:58:55Z</dcterms:modified>
</cp:coreProperties>
</file>