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5228-90AB-47EC-BDEC-585A3365FB53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766C1-AFCA-40B5-83C8-587068C4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20BBC9-A595-4998-A5A7-C404D8F8D71D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D772C3-2ABD-40E9-A138-6487B5532D6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9774D7-F892-4828-9D8D-382EEEA28B94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168682D-F820-46B6-A332-2DDEB47DA3F4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E4717B-035D-4296-8C02-BC8156952284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767E67-8862-4CD4-92A8-2E3F30768E9C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B0CE38-1A39-4D97-9DC5-6F8579B6A3C5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18B579-0E10-4AC5-A65B-E876E5113872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B52CD3-5274-44CA-9E18-14A42B5F713E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A9319C-D53E-46AB-8B6C-6258058A2010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36945F-D0D4-4208-9C4B-658A23B424A7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AEF0"/>
                </a:solidFill>
                <a:ea typeface="ＭＳ Ｐゴシック" pitchFamily="34" charset="-128"/>
                <a:cs typeface="Arial" charset="0"/>
              </a:rPr>
              <a:t>Figure 3.27</a:t>
            </a:r>
          </a:p>
          <a:p>
            <a:pPr eaLnBrk="1" hangingPunct="1"/>
            <a:r>
              <a:rPr lang="el-GR" b="1" smtClean="0">
                <a:solidFill>
                  <a:srgbClr val="00AEF0"/>
                </a:solidFill>
                <a:ea typeface="ＭＳ Ｐゴシック" pitchFamily="34" charset="-128"/>
                <a:cs typeface="Arial" charset="0"/>
              </a:rPr>
              <a:t>Natural capital: </a:t>
            </a:r>
            <a:r>
              <a:rPr lang="el-GR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simplified model of the global </a:t>
            </a:r>
            <a:r>
              <a:rPr lang="el-GR" i="1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carbon cycle. </a:t>
            </a:r>
            <a:r>
              <a:rPr lang="el-GR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Carbon moves through both marine ecosystems (left side) and terrestrial ecosystems (right side). Carbon reservoirs are shown as boxes; processes that change one form of carbon to another are shown in unboxed print. QUESTION: </a:t>
            </a:r>
            <a:r>
              <a:rPr lang="el-GR" i="1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What are three ways in which your lifestyle directly or indirectly affects the carbon cycle? </a:t>
            </a:r>
            <a:r>
              <a:rPr lang="el-GR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(From Cecie Starr, </a:t>
            </a:r>
            <a:r>
              <a:rPr lang="el-GR" i="1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Biology: Concepts and Applications, </a:t>
            </a:r>
            <a:r>
              <a:rPr lang="el-GR" smtClean="0">
                <a:solidFill>
                  <a:srgbClr val="292526"/>
                </a:solidFill>
                <a:ea typeface="ＭＳ Ｐゴシック" pitchFamily="34" charset="-128"/>
                <a:cs typeface="Arial" charset="0"/>
              </a:rPr>
              <a:t>4th ed., Pacific Grove, Calif.: Brooks/Cole, © 2000)</a:t>
            </a:r>
            <a:endParaRPr lang="el-GR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D9F249-DB9A-4CAD-B8C5-A17690C0E6A7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B34325-9F94-465F-84A3-6E8640F7F784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F06F10-E9EA-4061-8B25-DC16FC2BF6ED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</p:grpSp>
      <p:sp>
        <p:nvSpPr>
          <p:cNvPr id="41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13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8263"/>
            <a:ext cx="2190750" cy="6561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8263"/>
            <a:ext cx="6419850" cy="656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7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910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71600"/>
            <a:ext cx="42910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1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49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89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01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3" name="Freeform 3"/>
            <p:cNvSpPr>
              <a:spLocks/>
            </p:cNvSpPr>
            <p:nvPr userDrawn="1"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05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7" name="Oval 5"/>
              <p:cNvSpPr>
                <a:spLocks noChangeArrowheads="1"/>
              </p:cNvSpPr>
              <p:nvPr userDrawn="1"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 userDrawn="1"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 userDrawn="1"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0" name="Oval 8"/>
              <p:cNvSpPr>
                <a:spLocks noChangeArrowheads="1"/>
              </p:cNvSpPr>
              <p:nvPr userDrawn="1"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1" name="Oval 9"/>
              <p:cNvSpPr>
                <a:spLocks noChangeArrowheads="1"/>
              </p:cNvSpPr>
              <p:nvPr userDrawn="1"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 userDrawn="1"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 userDrawn="1"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 userDrawn="1"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 userDrawn="1"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 userDrawn="1"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 userDrawn="1"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</p:grpSp>
        <p:grpSp>
          <p:nvGrpSpPr>
            <p:cNvPr id="2055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 userDrawn="1"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 userDrawn="1"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 userDrawn="1"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 userDrawn="1"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 userDrawn="1"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 userDrawn="1"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 userDrawn="1"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 userDrawn="1"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00" name="Freeform 28"/>
              <p:cNvSpPr>
                <a:spLocks/>
              </p:cNvSpPr>
              <p:nvPr userDrawn="1"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099" name="Freeform 29"/>
              <p:cNvSpPr>
                <a:spLocks/>
              </p:cNvSpPr>
              <p:nvPr userDrawn="1"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100" name="Freeform 30"/>
              <p:cNvSpPr>
                <a:spLocks/>
              </p:cNvSpPr>
              <p:nvPr userDrawn="1"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03" name="Freeform 31"/>
              <p:cNvSpPr>
                <a:spLocks/>
              </p:cNvSpPr>
              <p:nvPr userDrawn="1"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104" name="Freeform 34"/>
              <p:cNvSpPr>
                <a:spLocks/>
              </p:cNvSpPr>
              <p:nvPr userDrawn="1"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05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08" name="Freeform 36"/>
              <p:cNvSpPr>
                <a:spLocks noEditPoints="1"/>
              </p:cNvSpPr>
              <p:nvPr userDrawn="1"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09" name="Freeform 37"/>
              <p:cNvSpPr>
                <a:spLocks/>
              </p:cNvSpPr>
              <p:nvPr userDrawn="1"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0" name="Freeform 38"/>
              <p:cNvSpPr>
                <a:spLocks/>
              </p:cNvSpPr>
              <p:nvPr userDrawn="1"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1" name="Freeform 39"/>
              <p:cNvSpPr>
                <a:spLocks/>
              </p:cNvSpPr>
              <p:nvPr userDrawn="1"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2" name="Freeform 40"/>
              <p:cNvSpPr>
                <a:spLocks/>
              </p:cNvSpPr>
              <p:nvPr userDrawn="1"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2077" name="Freeform 43"/>
              <p:cNvSpPr>
                <a:spLocks/>
              </p:cNvSpPr>
              <p:nvPr userDrawn="1"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7" name="Freeform 45"/>
              <p:cNvSpPr>
                <a:spLocks/>
              </p:cNvSpPr>
              <p:nvPr userDrawn="1"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8" name="Freeform 46"/>
              <p:cNvSpPr>
                <a:spLocks/>
              </p:cNvSpPr>
              <p:nvPr userDrawn="1"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22" name="Oval 50"/>
              <p:cNvSpPr>
                <a:spLocks noChangeArrowheads="1"/>
              </p:cNvSpPr>
              <p:nvPr userDrawn="1"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 userDrawn="1"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 userDrawn="1"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1" charset="-128"/>
                </a:endParaRPr>
              </a:p>
            </p:txBody>
          </p:sp>
        </p:grpSp>
        <p:grpSp>
          <p:nvGrpSpPr>
            <p:cNvPr id="205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8" name="Freeform 54"/>
              <p:cNvSpPr>
                <a:spLocks/>
              </p:cNvSpPr>
              <p:nvPr userDrawn="1"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59" name="Freeform 55"/>
              <p:cNvSpPr>
                <a:spLocks/>
              </p:cNvSpPr>
              <p:nvPr userDrawn="1"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60" name="Freeform 56"/>
              <p:cNvSpPr>
                <a:spLocks/>
              </p:cNvSpPr>
              <p:nvPr userDrawn="1"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61" name="Freeform 57"/>
              <p:cNvSpPr>
                <a:spLocks/>
              </p:cNvSpPr>
              <p:nvPr userDrawn="1"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62" name="Freeform 58"/>
              <p:cNvSpPr>
                <a:spLocks/>
              </p:cNvSpPr>
              <p:nvPr userDrawn="1"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63" name="Freeform 59"/>
              <p:cNvSpPr>
                <a:spLocks/>
              </p:cNvSpPr>
              <p:nvPr userDrawn="1"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064" name="Freeform 60"/>
              <p:cNvSpPr>
                <a:spLocks noEditPoints="1"/>
              </p:cNvSpPr>
              <p:nvPr userDrawn="1"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2065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6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0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0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0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</p:grp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263"/>
            <a:ext cx="8763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34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6609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Biogeochemical cycles</a:t>
            </a:r>
          </a:p>
        </p:txBody>
      </p:sp>
      <p:pic>
        <p:nvPicPr>
          <p:cNvPr id="737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5105400" cy="4799013"/>
          </a:xfrm>
        </p:spPr>
      </p:pic>
    </p:spTree>
    <p:extLst>
      <p:ext uri="{BB962C8B-B14F-4D97-AF65-F5344CB8AC3E}">
        <p14:creationId xmlns:p14="http://schemas.microsoft.com/office/powerpoint/2010/main" val="276633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1" descr="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16075"/>
            <a:ext cx="464502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760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Carbon Cycle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Char char="Ø"/>
              <a:defRPr/>
            </a:pPr>
            <a:r>
              <a:rPr lang="en-US" smtClean="0"/>
              <a:t>We alter the carbon cycle by adding excess CO</a:t>
            </a:r>
            <a:r>
              <a:rPr lang="en-US" baseline="-25000" smtClean="0"/>
              <a:t>2</a:t>
            </a:r>
            <a:r>
              <a:rPr lang="en-US" smtClean="0"/>
              <a:t> to the atmosphere through: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Char char="l"/>
              <a:defRPr/>
            </a:pPr>
            <a:r>
              <a:rPr lang="en-US" smtClean="0"/>
              <a:t>Burning fossil fuels.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Char char="l"/>
              <a:defRPr/>
            </a:pPr>
            <a:r>
              <a:rPr lang="en-US" smtClean="0"/>
              <a:t>Clearing vegetation faster than it is replaced.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Char char="l"/>
              <a:defRPr/>
            </a:pPr>
            <a:endParaRPr lang="en-US" smtClean="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3-28</a:t>
            </a:r>
          </a:p>
        </p:txBody>
      </p:sp>
    </p:spTree>
    <p:extLst>
      <p:ext uri="{BB962C8B-B14F-4D97-AF65-F5344CB8AC3E}">
        <p14:creationId xmlns:p14="http://schemas.microsoft.com/office/powerpoint/2010/main" val="1641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1" descr="032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57300"/>
            <a:ext cx="6761163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763000" cy="16843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Nitrogen Cycle: </a:t>
            </a:r>
            <a:br>
              <a:rPr lang="en-US" smtClean="0"/>
            </a:br>
            <a:r>
              <a:rPr lang="en-US" smtClean="0"/>
              <a:t>Bacteria in Action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3-29</a:t>
            </a:r>
          </a:p>
        </p:txBody>
      </p:sp>
    </p:spTree>
    <p:extLst>
      <p:ext uri="{BB962C8B-B14F-4D97-AF65-F5344CB8AC3E}">
        <p14:creationId xmlns:p14="http://schemas.microsoft.com/office/powerpoint/2010/main" val="183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is nitrogen cycled in the atmosphere?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Organisms use nitrogen to make amino acids, proteins, DNA, and RNA.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Nitrogen is an essential plant nutrient.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N2 (gas) cannot be absorbed and used directly as a nutrient.  Must be “fixed”, that is , combined with hydrogen or oxygen.  This is done by lightning and bacteria in the soil and water.  </a:t>
            </a:r>
          </a:p>
        </p:txBody>
      </p:sp>
    </p:spTree>
    <p:extLst>
      <p:ext uri="{BB962C8B-B14F-4D97-AF65-F5344CB8AC3E}">
        <p14:creationId xmlns:p14="http://schemas.microsoft.com/office/powerpoint/2010/main" val="415313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760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the Nitrogen Cycle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34425" cy="4724400"/>
          </a:xfrm>
        </p:spPr>
        <p:txBody>
          <a:bodyPr/>
          <a:lstStyle/>
          <a:p>
            <a:pPr eaLnBrk="1" hangingPunct="1"/>
            <a:r>
              <a:rPr lang="en-US" smtClean="0"/>
              <a:t>We alter the nitrogen cycle by:</a:t>
            </a:r>
          </a:p>
          <a:p>
            <a:pPr lvl="1" eaLnBrk="1" hangingPunct="1"/>
            <a:r>
              <a:rPr lang="en-US" sz="2000" smtClean="0"/>
              <a:t>Adding gases that contribute to acid rain. (HNO</a:t>
            </a:r>
            <a:r>
              <a:rPr lang="en-US" sz="1400" smtClean="0"/>
              <a:t>3</a:t>
            </a:r>
            <a:r>
              <a:rPr lang="en-US" sz="2000" smtClean="0"/>
              <a:t>)</a:t>
            </a:r>
          </a:p>
          <a:p>
            <a:pPr lvl="1" eaLnBrk="1" hangingPunct="1"/>
            <a:r>
              <a:rPr lang="en-US" sz="2000" b="1" smtClean="0"/>
              <a:t>Adding nitrous oxide to the atmosphere through farming practices which can warm the atmosphere and deplete ozone</a:t>
            </a:r>
            <a:r>
              <a:rPr lang="en-US" sz="2000" smtClean="0"/>
              <a:t>.</a:t>
            </a:r>
          </a:p>
          <a:p>
            <a:pPr lvl="1" eaLnBrk="1" hangingPunct="1"/>
            <a:r>
              <a:rPr lang="en-US" sz="2000" smtClean="0"/>
              <a:t>Adding nitrogen compounds to aquatic ecosystems in agricultural runoff and discharge of sewage.  This stimulates growth of algae leading to depletion of DO and accelerated </a:t>
            </a:r>
            <a:r>
              <a:rPr lang="en-US" sz="2400" b="1" smtClean="0"/>
              <a:t>eutrophication</a:t>
            </a:r>
            <a:r>
              <a:rPr lang="en-US" sz="2000" smtClean="0"/>
              <a:t>.  </a:t>
            </a:r>
          </a:p>
          <a:p>
            <a:pPr lvl="1" eaLnBrk="1" hangingPunct="1"/>
            <a:r>
              <a:rPr lang="en-US" sz="2000" b="1" smtClean="0"/>
              <a:t>Releasing nitrogen into the troposphere through deforestation.</a:t>
            </a:r>
          </a:p>
          <a:p>
            <a:pPr lvl="1" eaLnBrk="1" hangingPunct="1"/>
            <a:r>
              <a:rPr lang="en-US" sz="2000" smtClean="0"/>
              <a:t>Over the last 100 years, human activities have doubled the amount of fixed nitrogen entering the nitrogen cycle. </a:t>
            </a:r>
          </a:p>
        </p:txBody>
      </p:sp>
    </p:spTree>
    <p:extLst>
      <p:ext uri="{BB962C8B-B14F-4D97-AF65-F5344CB8AC3E}">
        <p14:creationId xmlns:p14="http://schemas.microsoft.com/office/powerpoint/2010/main" val="8877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Eutrophication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 smtClean="0">
                <a:effectLst/>
              </a:rPr>
              <a:t>Physical,chemical,and biological changes that take place after a lake,estuary, or slow flowing stream receive inputs of plant nutrients-mostly nitrates and phosphates-from natural erosion and runoff from the surrounding land basin.</a:t>
            </a:r>
            <a:r>
              <a:rPr lang="en-US" smtClean="0">
                <a:effectLst/>
              </a:rPr>
              <a:t> </a:t>
            </a:r>
          </a:p>
          <a:p>
            <a:r>
              <a:rPr lang="en-US" sz="2000" b="1" u="sng" smtClean="0">
                <a:effectLst/>
              </a:rPr>
              <a:t>CULTURAL EUTROPHICATION:</a:t>
            </a:r>
            <a:r>
              <a:rPr lang="en-US" smtClean="0">
                <a:effectLst/>
              </a:rPr>
              <a:t> </a:t>
            </a:r>
            <a:r>
              <a:rPr lang="en-US" sz="2000" smtClean="0">
                <a:effectLst/>
              </a:rPr>
              <a:t>Overnourishment of aquatic ecosystems with plant nutrients ( nitrates and phosphates) because of hman activities such as agriculture, urbanization,and discharges from industrial plants and sewage treatment plants.</a:t>
            </a:r>
            <a:r>
              <a:rPr lang="en-US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19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1" descr="0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033963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6843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the Nitrogen Cycle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7800" y="1905000"/>
            <a:ext cx="3705225" cy="47244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Human activities such as production of fertilizers now fix more nitrogen than all natural sources combined.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3-30</a:t>
            </a:r>
          </a:p>
        </p:txBody>
      </p:sp>
    </p:spTree>
    <p:extLst>
      <p:ext uri="{BB962C8B-B14F-4D97-AF65-F5344CB8AC3E}">
        <p14:creationId xmlns:p14="http://schemas.microsoft.com/office/powerpoint/2010/main" val="1224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1" descr="0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66800"/>
            <a:ext cx="85979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Phosphorous Cycle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3-31</a:t>
            </a:r>
          </a:p>
        </p:txBody>
      </p:sp>
    </p:spTree>
    <p:extLst>
      <p:ext uri="{BB962C8B-B14F-4D97-AF65-F5344CB8AC3E}">
        <p14:creationId xmlns:p14="http://schemas.microsoft.com/office/powerpoint/2010/main" val="41533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Cycling of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A sedimentary cycle, has no significant atmospheric phase.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Typically found as phosphate salts in terrestrial rock formations and ocean sediments.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Often the limiting factor for plant growth on land and water.  </a:t>
            </a:r>
          </a:p>
        </p:txBody>
      </p:sp>
    </p:spTree>
    <p:extLst>
      <p:ext uri="{BB962C8B-B14F-4D97-AF65-F5344CB8AC3E}">
        <p14:creationId xmlns:p14="http://schemas.microsoft.com/office/powerpoint/2010/main" val="247442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760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the Phosphorous Cycle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34425" cy="47244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We remove large amounts of phosphate from the earth to make fertilizer.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We reduce phosphorous in tropical soils by clearing forests.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We add excess phosphates to aquatic systems from runoff of animal wastes and fertilizers.</a:t>
            </a:r>
          </a:p>
        </p:txBody>
      </p:sp>
    </p:spTree>
    <p:extLst>
      <p:ext uri="{BB962C8B-B14F-4D97-AF65-F5344CB8AC3E}">
        <p14:creationId xmlns:p14="http://schemas.microsoft.com/office/powerpoint/2010/main" val="4423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1" descr="0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85838"/>
            <a:ext cx="8964613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Sulfur Cycle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3-32</a:t>
            </a:r>
          </a:p>
        </p:txBody>
      </p:sp>
    </p:spTree>
    <p:extLst>
      <p:ext uri="{BB962C8B-B14F-4D97-AF65-F5344CB8AC3E}">
        <p14:creationId xmlns:p14="http://schemas.microsoft.com/office/powerpoint/2010/main" val="3596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4557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MATTER CYCLING IN ECOSYSTEMS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34425" cy="46482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Nutrient Cycles: Global Recycling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Global Cycles recycle nutrients through the earth’s air, land, water, and living organisms.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Nutrients are the elements and compounds that organisms need to live, grow, and reproduce.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Biogeochemical cycles move these substances through air, water, soil, rock and living organisms.</a:t>
            </a:r>
          </a:p>
        </p:txBody>
      </p:sp>
    </p:spTree>
    <p:extLst>
      <p:ext uri="{BB962C8B-B14F-4D97-AF65-F5344CB8AC3E}">
        <p14:creationId xmlns:p14="http://schemas.microsoft.com/office/powerpoint/2010/main" val="1188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Cycling of Sulfur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A gaseous cycle.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Much of earth’s sulfur is stored underground in rocks and minerals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Enters atmosphere from many natural sources: volcanoes, breakdown of organic matter in swamps, bogs, and tidal flats.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In atmosphere SO</a:t>
            </a:r>
            <a:r>
              <a:rPr lang="en-US" sz="2400" dirty="0" smtClean="0"/>
              <a:t>2</a:t>
            </a:r>
            <a:r>
              <a:rPr lang="en-US" dirty="0" smtClean="0"/>
              <a:t> can combine with water to produce H</a:t>
            </a:r>
            <a:r>
              <a:rPr lang="en-US" sz="2000" dirty="0" smtClean="0"/>
              <a:t>2</a:t>
            </a:r>
            <a:r>
              <a:rPr lang="en-US" dirty="0" smtClean="0"/>
              <a:t>SO</a:t>
            </a:r>
            <a:r>
              <a:rPr lang="en-US" sz="2000" dirty="0" smtClean="0"/>
              <a:t>4</a:t>
            </a:r>
            <a:r>
              <a:rPr lang="en-US" dirty="0" smtClean="0"/>
              <a:t>; sulfuric acid. “Acid rain”</a:t>
            </a:r>
          </a:p>
        </p:txBody>
      </p:sp>
    </p:spTree>
    <p:extLst>
      <p:ext uri="{BB962C8B-B14F-4D97-AF65-F5344CB8AC3E}">
        <p14:creationId xmlns:p14="http://schemas.microsoft.com/office/powerpoint/2010/main" val="113984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760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the Sulfur Cycle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34425" cy="47244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We add sulfur dioxide to the atmosphere by: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dirty="0" smtClean="0"/>
              <a:t>Burning coal and oil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dirty="0" smtClean="0"/>
              <a:t>Refining sulfur -containing petroleum.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dirty="0" smtClean="0"/>
              <a:t>Convert sulfur-containing metallic ores into free metals such as copper, lead, and zinc releasing sulfur dioxide into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9689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1" descr="0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6461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Water Cycle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3-26</a:t>
            </a:r>
          </a:p>
        </p:txBody>
      </p:sp>
    </p:spTree>
    <p:extLst>
      <p:ext uri="{BB962C8B-B14F-4D97-AF65-F5344CB8AC3E}">
        <p14:creationId xmlns:p14="http://schemas.microsoft.com/office/powerpoint/2010/main" val="39541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Water’ Unique Properties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34425" cy="55626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There are strong forces of attraction between molecules of water.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Water exists as a liquid over a wide temperature range.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Liquid water changes temperature slowly.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It takes a large amount of energy for water to evaporate.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Liquid water can dissolve a variety of compounds.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Water expands when it freezes.</a:t>
            </a:r>
          </a:p>
        </p:txBody>
      </p:sp>
    </p:spTree>
    <p:extLst>
      <p:ext uri="{BB962C8B-B14F-4D97-AF65-F5344CB8AC3E}">
        <p14:creationId xmlns:p14="http://schemas.microsoft.com/office/powerpoint/2010/main" val="34165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760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Effects of Human Activities </a:t>
            </a:r>
            <a:br>
              <a:rPr lang="en-US" smtClean="0"/>
            </a:br>
            <a:r>
              <a:rPr lang="en-US" smtClean="0"/>
              <a:t>on Water Cycle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34425" cy="4724400"/>
          </a:xfrm>
        </p:spPr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smtClean="0"/>
              <a:t>We alter the water cycle by: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Withdrawing large amounts of freshwater.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Clearing vegetation and eroding soils.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Polluting surface and underground water.</a:t>
            </a:r>
          </a:p>
          <a:p>
            <a:pPr lvl="1" eaLnBrk="1" hangingPunct="1">
              <a:buFont typeface="Wingdings" pitchFamily="1" charset="2"/>
              <a:buChar char="l"/>
              <a:defRPr/>
            </a:pPr>
            <a:r>
              <a:rPr lang="en-US" smtClean="0"/>
              <a:t>Contributing to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32369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4557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Carbon Cycle:</a:t>
            </a:r>
            <a:br>
              <a:rPr lang="en-US" smtClean="0"/>
            </a:br>
            <a:r>
              <a:rPr lang="en-US" smtClean="0"/>
              <a:t>Part of Nature’s Thermostat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1" charset="2"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3-27</a:t>
            </a:r>
          </a:p>
        </p:txBody>
      </p:sp>
      <p:pic>
        <p:nvPicPr>
          <p:cNvPr id="79876" name="Picture 7" descr="0327.jpg                                                       001AD015Toasto                         BF1593F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1" descr="0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873250"/>
            <a:ext cx="8964613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09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761288" y="6562725"/>
            <a:ext cx="13827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34" charset="-128"/>
              </a:rPr>
              <a:t>Fig. 3-27, pp. 72-73</a:t>
            </a:r>
          </a:p>
        </p:txBody>
      </p:sp>
    </p:spTree>
    <p:extLst>
      <p:ext uri="{BB962C8B-B14F-4D97-AF65-F5344CB8AC3E}">
        <p14:creationId xmlns:p14="http://schemas.microsoft.com/office/powerpoint/2010/main" val="27172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is carbon stored?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#1: sedimentary rock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The largest  storage reservoir for the earth’s carbon is sedimentary rock such as limestone (CaCO</a:t>
            </a:r>
            <a:r>
              <a:rPr lang="en-US" sz="1600" dirty="0" smtClean="0"/>
              <a:t>3</a:t>
            </a:r>
            <a:r>
              <a:rPr lang="en-US" dirty="0" smtClean="0"/>
              <a:t>)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dirty="0" smtClean="0"/>
              <a:t>#2: the oceans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The second largest storage reservoir for carbon dioxide.  CO</a:t>
            </a:r>
            <a:r>
              <a:rPr lang="en-US" sz="1800" dirty="0" smtClean="0"/>
              <a:t>2</a:t>
            </a:r>
            <a:r>
              <a:rPr lang="en-US" dirty="0" smtClean="0"/>
              <a:t> gas is soluble in water.  As water warms, more CO</a:t>
            </a:r>
            <a:r>
              <a:rPr lang="en-US" sz="1800" dirty="0" smtClean="0"/>
              <a:t>2 </a:t>
            </a:r>
            <a:r>
              <a:rPr lang="en-US" dirty="0" smtClean="0"/>
              <a:t>is released to atmosphere. </a:t>
            </a:r>
          </a:p>
        </p:txBody>
      </p:sp>
    </p:spTree>
    <p:extLst>
      <p:ext uri="{BB962C8B-B14F-4D97-AF65-F5344CB8AC3E}">
        <p14:creationId xmlns:p14="http://schemas.microsoft.com/office/powerpoint/2010/main" val="104703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percent of our atmosphere is composed of carbon dioxide?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 about 0.4%!  </a:t>
            </a:r>
            <a:r>
              <a:rPr lang="en-US" dirty="0" err="1" smtClean="0"/>
              <a:t>AND..most</a:t>
            </a:r>
            <a:r>
              <a:rPr lang="en-US" dirty="0" smtClean="0"/>
              <a:t> comes from natural sources! 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i="1" dirty="0" smtClean="0"/>
              <a:t>So, why all the fuss?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i="1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r>
              <a:rPr lang="en-US" dirty="0" smtClean="0"/>
              <a:t>Carbon dioxide is a key component of nature’s thermostat.  Even slight changes in the carbon cycle can affect climate. </a:t>
            </a:r>
          </a:p>
        </p:txBody>
      </p:sp>
    </p:spTree>
    <p:extLst>
      <p:ext uri="{BB962C8B-B14F-4D97-AF65-F5344CB8AC3E}">
        <p14:creationId xmlns:p14="http://schemas.microsoft.com/office/powerpoint/2010/main" val="1996743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878</Words>
  <Application>Microsoft Office PowerPoint</Application>
  <PresentationFormat>On-screen Show (4:3)</PresentationFormat>
  <Paragraphs>96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Ripple</vt:lpstr>
      <vt:lpstr>Biogeochemical cycles</vt:lpstr>
      <vt:lpstr>MATTER CYCLING IN ECOSYSTEMS</vt:lpstr>
      <vt:lpstr>The Water Cycle</vt:lpstr>
      <vt:lpstr>Water’ Unique Properties</vt:lpstr>
      <vt:lpstr>Effects of Human Activities  on Water Cycle</vt:lpstr>
      <vt:lpstr>The Carbon Cycle: Part of Nature’s Thermostat</vt:lpstr>
      <vt:lpstr>PowerPoint Presentation</vt:lpstr>
      <vt:lpstr>Where is carbon stored?</vt:lpstr>
      <vt:lpstr>What percent of our atmosphere is composed of carbon dioxide? </vt:lpstr>
      <vt:lpstr>Effects of Human Activities  on Carbon Cycle</vt:lpstr>
      <vt:lpstr>The Nitrogen Cycle:  Bacteria in Action</vt:lpstr>
      <vt:lpstr>How is nitrogen cycled in the atmosphere? </vt:lpstr>
      <vt:lpstr>Effects of Human Activities  on the Nitrogen Cycle</vt:lpstr>
      <vt:lpstr>Eutrophication</vt:lpstr>
      <vt:lpstr>Effects of Human Activities  on the Nitrogen Cycle</vt:lpstr>
      <vt:lpstr>The Phosphorous Cycle</vt:lpstr>
      <vt:lpstr>Cycling of Phosphorus</vt:lpstr>
      <vt:lpstr>Effects of Human Activities  on the Phosphorous Cycle</vt:lpstr>
      <vt:lpstr>The Sulfur Cycle</vt:lpstr>
      <vt:lpstr>Cycling of Sulfur</vt:lpstr>
      <vt:lpstr>Effects of Human Activities  on the Sulfur Cycle</vt:lpstr>
      <vt:lpstr>PowerPoint Presentation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2011-10-21T21:41:08Z</dcterms:created>
  <dcterms:modified xsi:type="dcterms:W3CDTF">2011-10-21T21:52:05Z</dcterms:modified>
</cp:coreProperties>
</file>