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337" r:id="rId3"/>
    <p:sldId id="346" r:id="rId4"/>
    <p:sldId id="348" r:id="rId5"/>
    <p:sldId id="350" r:id="rId6"/>
    <p:sldId id="351" r:id="rId7"/>
    <p:sldId id="352" r:id="rId8"/>
    <p:sldId id="353" r:id="rId9"/>
    <p:sldId id="437" r:id="rId10"/>
    <p:sldId id="355" r:id="rId11"/>
    <p:sldId id="357" r:id="rId12"/>
    <p:sldId id="361" r:id="rId13"/>
    <p:sldId id="362" r:id="rId14"/>
    <p:sldId id="364" r:id="rId15"/>
    <p:sldId id="366" r:id="rId16"/>
    <p:sldId id="367" r:id="rId17"/>
    <p:sldId id="369" r:id="rId18"/>
    <p:sldId id="370" r:id="rId19"/>
    <p:sldId id="371" r:id="rId20"/>
    <p:sldId id="373" r:id="rId21"/>
    <p:sldId id="378" r:id="rId22"/>
    <p:sldId id="376" r:id="rId23"/>
    <p:sldId id="377" r:id="rId24"/>
    <p:sldId id="379" r:id="rId25"/>
    <p:sldId id="380" r:id="rId26"/>
    <p:sldId id="382" r:id="rId27"/>
    <p:sldId id="383" r:id="rId28"/>
    <p:sldId id="384" r:id="rId29"/>
    <p:sldId id="385" r:id="rId30"/>
    <p:sldId id="388" r:id="rId31"/>
    <p:sldId id="392" r:id="rId32"/>
    <p:sldId id="394" r:id="rId33"/>
    <p:sldId id="395" r:id="rId34"/>
    <p:sldId id="396" r:id="rId35"/>
    <p:sldId id="399" r:id="rId36"/>
    <p:sldId id="401" r:id="rId37"/>
    <p:sldId id="402" r:id="rId38"/>
    <p:sldId id="403" r:id="rId39"/>
    <p:sldId id="405" r:id="rId40"/>
    <p:sldId id="407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8" r:id="rId50"/>
    <p:sldId id="419" r:id="rId51"/>
    <p:sldId id="421" r:id="rId52"/>
    <p:sldId id="422" r:id="rId53"/>
    <p:sldId id="424" r:id="rId54"/>
    <p:sldId id="425" r:id="rId55"/>
    <p:sldId id="428" r:id="rId56"/>
    <p:sldId id="434" r:id="rId57"/>
    <p:sldId id="435" r:id="rId58"/>
    <p:sldId id="432" r:id="rId59"/>
    <p:sldId id="328" r:id="rId60"/>
    <p:sldId id="334" r:id="rId61"/>
    <p:sldId id="335" r:id="rId62"/>
    <p:sldId id="319" r:id="rId63"/>
    <p:sldId id="304" r:id="rId64"/>
    <p:sldId id="307" r:id="rId65"/>
    <p:sldId id="323" r:id="rId66"/>
    <p:sldId id="324" r:id="rId67"/>
    <p:sldId id="325" r:id="rId68"/>
    <p:sldId id="327" r:id="rId69"/>
    <p:sldId id="309" r:id="rId70"/>
    <p:sldId id="303" r:id="rId71"/>
    <p:sldId id="311" r:id="rId72"/>
    <p:sldId id="313" r:id="rId73"/>
    <p:sldId id="314" r:id="rId74"/>
    <p:sldId id="315" r:id="rId75"/>
    <p:sldId id="296" r:id="rId76"/>
    <p:sldId id="298" r:id="rId77"/>
    <p:sldId id="299" r:id="rId78"/>
    <p:sldId id="287" r:id="rId79"/>
    <p:sldId id="289" r:id="rId80"/>
    <p:sldId id="292" r:id="rId81"/>
    <p:sldId id="293" r:id="rId82"/>
    <p:sldId id="294" r:id="rId83"/>
    <p:sldId id="295" r:id="rId84"/>
    <p:sldId id="282" r:id="rId85"/>
    <p:sldId id="283" r:id="rId86"/>
    <p:sldId id="284" r:id="rId87"/>
    <p:sldId id="436" r:id="rId88"/>
    <p:sldId id="273" r:id="rId89"/>
    <p:sldId id="280" r:id="rId90"/>
    <p:sldId id="281" r:id="rId91"/>
    <p:sldId id="268" r:id="rId92"/>
    <p:sldId id="269" r:id="rId93"/>
    <p:sldId id="270" r:id="rId94"/>
    <p:sldId id="272" r:id="rId95"/>
    <p:sldId id="257" r:id="rId96"/>
    <p:sldId id="260" r:id="rId97"/>
    <p:sldId id="262" r:id="rId98"/>
    <p:sldId id="259" r:id="rId99"/>
    <p:sldId id="261" r:id="rId100"/>
    <p:sldId id="263" r:id="rId101"/>
    <p:sldId id="265" r:id="rId10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66FFFF"/>
    <a:srgbClr val="C0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37" autoAdjust="0"/>
    <p:restoredTop sz="94624" autoAdjust="0"/>
  </p:normalViewPr>
  <p:slideViewPr>
    <p:cSldViewPr>
      <p:cViewPr varScale="1">
        <p:scale>
          <a:sx n="92" d="100"/>
          <a:sy n="92" d="100"/>
        </p:scale>
        <p:origin x="13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D4C4BF51-3EF8-4D7A-9FA8-99DC2DC63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28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4ABDC7E9-CA40-4DFD-AC83-9FA684E6A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-1067 h 64000"/>
                <a:gd name="T2" fmla="*/ 2304 w 64000"/>
                <a:gd name="T3" fmla="*/ 0 h 64000"/>
                <a:gd name="T4" fmla="*/ 1587 w 64000"/>
                <a:gd name="T5" fmla="*/ 1067 h 64000"/>
                <a:gd name="T6" fmla="*/ 1587 w 64000"/>
                <a:gd name="T7" fmla="*/ 1067 h 64000"/>
                <a:gd name="T8" fmla="*/ 1587 w 64000"/>
                <a:gd name="T9" fmla="*/ 1067 h 64000"/>
                <a:gd name="T10" fmla="*/ 1587 w 64000"/>
                <a:gd name="T11" fmla="*/ 1067 h 64000"/>
                <a:gd name="T12" fmla="*/ 1587 w 64000"/>
                <a:gd name="T13" fmla="*/ -1067 h 64000"/>
                <a:gd name="T14" fmla="*/ 1587 w 64000"/>
                <a:gd name="T15" fmla="*/ -1067 h 64000"/>
                <a:gd name="T16" fmla="*/ 1587 w 64000"/>
                <a:gd name="T17" fmla="*/ -106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-1024 h 64000"/>
                <a:gd name="T2" fmla="*/ 2544 w 64000"/>
                <a:gd name="T3" fmla="*/ 0 h 64000"/>
                <a:gd name="T4" fmla="*/ 2027 w 64000"/>
                <a:gd name="T5" fmla="*/ 1024 h 64000"/>
                <a:gd name="T6" fmla="*/ 2027 w 64000"/>
                <a:gd name="T7" fmla="*/ 1024 h 64000"/>
                <a:gd name="T8" fmla="*/ 2027 w 64000"/>
                <a:gd name="T9" fmla="*/ 1024 h 64000"/>
                <a:gd name="T10" fmla="*/ 2027 w 64000"/>
                <a:gd name="T11" fmla="*/ 1024 h 64000"/>
                <a:gd name="T12" fmla="*/ 2027 w 64000"/>
                <a:gd name="T13" fmla="*/ -1024 h 64000"/>
                <a:gd name="T14" fmla="*/ 2027 w 64000"/>
                <a:gd name="T15" fmla="*/ -1024 h 64000"/>
                <a:gd name="T16" fmla="*/ 2027 w 64000"/>
                <a:gd name="T17" fmla="*/ -102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573B48-CA20-42FB-921C-192A1E625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DAFE4-6F4C-4701-ADCE-7ABEAF8BB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B2B1-6268-435F-B41A-431C0AF93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DC56-0563-46F4-A100-9ABF32AF5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2A596-7B23-44C8-9C37-5DD064B63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67908-20CB-4E6E-81F5-CB04DAE02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C2E1D-40CE-46A3-96E0-9C2735A77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2E899-CB6F-431B-A13A-0EE207FB4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05CB-2555-4FBB-AD24-5F2691045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1B8E3-5E76-4160-A7D0-4419917E5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9967E-0EBB-4919-94D1-2A21CE6D2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D2B4-6B2A-48F4-855F-281BF9318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ABDFA-0345-4814-8654-81E6778E7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EC1D7-D082-454D-B87E-DCCB5DF0B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6F88-8903-4879-9D56-92B8FD0A1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48ADF-1B37-4BD9-82D5-F6CC5B009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-807 h 64000"/>
                <a:gd name="T2" fmla="*/ 2592 w 64000"/>
                <a:gd name="T3" fmla="*/ 0 h 64000"/>
                <a:gd name="T4" fmla="*/ 2037 w 64000"/>
                <a:gd name="T5" fmla="*/ 807 h 64000"/>
                <a:gd name="T6" fmla="*/ 2037 w 64000"/>
                <a:gd name="T7" fmla="*/ 807 h 64000"/>
                <a:gd name="T8" fmla="*/ 2037 w 64000"/>
                <a:gd name="T9" fmla="*/ 807 h 64000"/>
                <a:gd name="T10" fmla="*/ 2037 w 64000"/>
                <a:gd name="T11" fmla="*/ 807 h 64000"/>
                <a:gd name="T12" fmla="*/ 2037 w 64000"/>
                <a:gd name="T13" fmla="*/ -807 h 64000"/>
                <a:gd name="T14" fmla="*/ 2037 w 64000"/>
                <a:gd name="T15" fmla="*/ -807 h 64000"/>
                <a:gd name="T16" fmla="*/ 2037 w 64000"/>
                <a:gd name="T17" fmla="*/ -80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-820 h 64000"/>
                <a:gd name="T2" fmla="*/ 1949 w 64000"/>
                <a:gd name="T3" fmla="*/ 0 h 64000"/>
                <a:gd name="T4" fmla="*/ 1525 w 64000"/>
                <a:gd name="T5" fmla="*/ 820 h 64000"/>
                <a:gd name="T6" fmla="*/ 1525 w 64000"/>
                <a:gd name="T7" fmla="*/ 820 h 64000"/>
                <a:gd name="T8" fmla="*/ 1525 w 64000"/>
                <a:gd name="T9" fmla="*/ 820 h 64000"/>
                <a:gd name="T10" fmla="*/ 1525 w 64000"/>
                <a:gd name="T11" fmla="*/ 820 h 64000"/>
                <a:gd name="T12" fmla="*/ 1525 w 64000"/>
                <a:gd name="T13" fmla="*/ -820 h 64000"/>
                <a:gd name="T14" fmla="*/ 1525 w 64000"/>
                <a:gd name="T15" fmla="*/ -820 h 64000"/>
                <a:gd name="T16" fmla="*/ 1525 w 64000"/>
                <a:gd name="T17" fmla="*/ -82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7BCA5DF-1F6E-4996-B3E2-B5976C95E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images.google.com/imgres?imgurl=neon.snow.utoronto.ca/artweb/FADISImages/gogh/gogh.skull-cigarette-M.jpg&amp;imgrefurl=http://neon.snow.utoronto.ca/artweb/FADISImages/gogh/&amp;h=685&amp;w=504&amp;sz=120&amp;tbnid=xImXhMbRj_cJ:&amp;tbnh=135&amp;tbnw=100&amp;prev=/images?q%3Dcigarette%26start%3D60%26svnum%3D10%26hl%3Den%26lr%3D%26ie%3DUTF-8%26oe%3DUTF-8%26sa%3D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ihouse.hkedcity.net/~hm1203/hazard/denuge-mosquito.jpg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3.jpeg"/><Relationship Id="rId4" Type="http://schemas.openxmlformats.org/officeDocument/2006/relationships/hyperlink" Target="http://images.google.com/imgres?imgurl=http://www.membrell.com/Images/tick.gif&amp;imgrefurl=http://www.membrell.com/arthritis-lyme-disease.asp&amp;h=324&amp;w=271&amp;sz=20&amp;tbnid=yrVBi4aK6HAJ:&amp;tbnh=114&amp;tbnw=95&amp;start=8&amp;prev=/images?q%3Dtick%2Band%2Blyme%2Bdisease%26hl%3Den%26lr%3D%26sa%3DG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images.google.com/imgres?imgurl=http://www.ecy.wa.gov/programs/wq/images/yak_wq_images/dirty_cu.jpg&amp;imgrefurl=http://www.bbbskateshop.com/v3/board/index.php?action%3Dvthread%26forum%3D11%26topic%3D1163&amp;h=289&amp;w=432&amp;sz=52&amp;tbnid=RPIj1QJTzrIJ:&amp;tbnh=82&amp;tbnw=123&amp;start=4&amp;prev=/images?q%3Ddirty%2Bwater%26hl%3Den%26lr%3D%26sa%3DG" TargetMode="Externa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Ravie" pitchFamily="82" charset="0"/>
              </a:rPr>
              <a:t>APES year in review</a:t>
            </a:r>
          </a:p>
        </p:txBody>
      </p:sp>
      <p:graphicFrame>
        <p:nvGraphicFramePr>
          <p:cNvPr id="3075" name="Object 1030"/>
          <p:cNvGraphicFramePr>
            <a:graphicFrameLocks noGrp="1" noChangeAspect="1"/>
          </p:cNvGraphicFramePr>
          <p:nvPr>
            <p:ph idx="1"/>
          </p:nvPr>
        </p:nvGraphicFramePr>
        <p:xfrm>
          <a:off x="685800" y="2819400"/>
          <a:ext cx="3473450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3" imgW="3473513" imgH="3468986" progId="">
                  <p:embed/>
                </p:oleObj>
              </mc:Choice>
              <mc:Fallback>
                <p:oleObj r:id="rId3" imgW="3473513" imgH="3468986" progId="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19400"/>
                        <a:ext cx="3473450" cy="346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1032"/>
          <p:cNvSpPr>
            <a:spLocks noChangeArrowheads="1"/>
          </p:cNvSpPr>
          <p:nvPr/>
        </p:nvSpPr>
        <p:spPr bwMode="auto">
          <a:xfrm>
            <a:off x="4648200" y="1600200"/>
            <a:ext cx="3352800" cy="2209800"/>
          </a:xfrm>
          <a:prstGeom prst="cloudCallout">
            <a:avLst>
              <a:gd name="adj1" fmla="val -57815"/>
              <a:gd name="adj2" fmla="val 472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410200" y="1905000"/>
            <a:ext cx="2209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smtClean="0">
                <a:latin typeface="Bodoni MT Black" pitchFamily="18" charset="0"/>
              </a:rPr>
              <a:t>2015, </a:t>
            </a:r>
            <a:r>
              <a:rPr lang="en-US" sz="2800" dirty="0">
                <a:latin typeface="Bodoni MT Black" pitchFamily="18" charset="0"/>
              </a:rPr>
              <a:t>The year everyone gets a 5!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6781800" cy="838200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Poor Richard" pitchFamily="18" charset="0"/>
              </a:rPr>
              <a:t>Ecosystems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Poor Richard" pitchFamily="18" charset="0"/>
              </a:rPr>
              <a:t> 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838200" y="1752600"/>
            <a:ext cx="73136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500" u="sng"/>
              <a:t>Levels of organization of matter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500"/>
              <a:t>Universe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500"/>
              <a:t>Ecosphere/biosphere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500"/>
              <a:t>Ecosystems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500"/>
              <a:t>Communities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500"/>
              <a:t>Populations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500"/>
              <a:t>Organisms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500"/>
              <a:t>Cells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500"/>
              <a:t>Atoms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6" descr="catpos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19275"/>
            <a:ext cx="32766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Ravie" pitchFamily="82" charset="0"/>
              </a:rPr>
              <a:t>Solutions: Reducing Emissions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6477000" cy="4800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/>
              <a:t>Best way = Conservation, just use less!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Input Control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700" smtClean="0"/>
              <a:t>Cleaner burning gasoline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700" smtClean="0"/>
              <a:t>increased fuel efficiency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700" smtClean="0"/>
              <a:t>alternative modes of transportation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700" smtClean="0"/>
              <a:t>decrease the number of miles driven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500" smtClean="0"/>
              <a:t>changes in land use decisions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500" smtClean="0"/>
              <a:t>catalytic converter</a:t>
            </a:r>
          </a:p>
        </p:txBody>
      </p:sp>
      <p:pic>
        <p:nvPicPr>
          <p:cNvPr id="104453" name="Picture 5" descr="electriccar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581400"/>
            <a:ext cx="24749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Ravie" pitchFamily="82" charset="0"/>
              </a:rPr>
              <a:t>Output Control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0386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500" smtClean="0"/>
              <a:t>A. </a:t>
            </a:r>
            <a:r>
              <a:rPr lang="en-US" sz="2400" smtClean="0"/>
              <a:t>Scrubbers: exhaust fumes through a spray of H</a:t>
            </a:r>
            <a:r>
              <a:rPr lang="en-US" sz="2400" baseline="-25000" smtClean="0"/>
              <a:t>2</a:t>
            </a:r>
            <a:r>
              <a:rPr lang="en-US" sz="2400" smtClean="0"/>
              <a:t>O containing lime (CaCO</a:t>
            </a:r>
            <a:r>
              <a:rPr lang="en-US" sz="2400" baseline="-25000" smtClean="0"/>
              <a:t>3</a:t>
            </a:r>
            <a:r>
              <a:rPr lang="en-US" sz="2400" smtClean="0"/>
              <a:t>) SO</a:t>
            </a:r>
            <a:r>
              <a:rPr lang="en-US" sz="2400" baseline="-25000" smtClean="0"/>
              <a:t>2</a:t>
            </a:r>
            <a:r>
              <a:rPr lang="en-US" sz="2400" smtClean="0"/>
              <a:t> </a:t>
            </a:r>
            <a:r>
              <a:rPr lang="en-US" sz="2400" smtClean="0">
                <a:sym typeface="Wingdings" pitchFamily="2" charset="2"/>
              </a:rPr>
              <a:t> CaSO</a:t>
            </a:r>
            <a:r>
              <a:rPr lang="en-US" sz="2400" baseline="-25000" smtClean="0">
                <a:sym typeface="Wingdings" pitchFamily="2" charset="2"/>
              </a:rPr>
              <a:t>3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B. Coal washing to get rid of sulfur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C. Fluidized bed combustion (produces a waste ash that must be disposed of)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05476" name="Picture 5" descr="Coal%20Scrubb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1763" y="1905000"/>
            <a:ext cx="3475037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590800"/>
            <a:ext cx="7239000" cy="3886200"/>
          </a:xfrm>
        </p:spPr>
        <p:txBody>
          <a:bodyPr/>
          <a:lstStyle/>
          <a:p>
            <a:pPr algn="ctr" eaLnBrk="1" hangingPunct="1"/>
            <a:r>
              <a:rPr lang="en-US" sz="2500" smtClean="0">
                <a:latin typeface="Poor Richard" pitchFamily="18" charset="0"/>
              </a:rPr>
              <a:t>Plants and animals interacting with their abiotic environment.  Ecosystems exist in biomes.</a:t>
            </a:r>
          </a:p>
          <a:p>
            <a:pPr eaLnBrk="1" hangingPunct="1">
              <a:buFont typeface="Wingdings" pitchFamily="2" charset="2"/>
              <a:buChar char="¡"/>
            </a:pPr>
            <a:r>
              <a:rPr lang="en-US" sz="2500" smtClean="0">
                <a:latin typeface="Poor Richard" pitchFamily="18" charset="0"/>
              </a:rPr>
              <a:t>Climate – ave temperature over time</a:t>
            </a:r>
          </a:p>
          <a:p>
            <a:pPr eaLnBrk="1" hangingPunct="1">
              <a:buFont typeface="Wingdings" pitchFamily="2" charset="2"/>
              <a:buChar char="¡"/>
            </a:pPr>
            <a:r>
              <a:rPr lang="en-US" sz="2500" smtClean="0">
                <a:latin typeface="Poor Richard" pitchFamily="18" charset="0"/>
              </a:rPr>
              <a:t>Weather – daily variations in temp and precipitation</a:t>
            </a:r>
          </a:p>
          <a:p>
            <a:pPr eaLnBrk="1" hangingPunct="1">
              <a:buFont typeface="Wingdings" pitchFamily="2" charset="2"/>
              <a:buChar char="¡"/>
            </a:pPr>
            <a:r>
              <a:rPr lang="en-US" sz="2500" smtClean="0">
                <a:latin typeface="Poor Richard" pitchFamily="18" charset="0"/>
              </a:rPr>
              <a:t>Microclimate and Other Abiotic Factors</a:t>
            </a:r>
          </a:p>
          <a:p>
            <a:pPr eaLnBrk="1" hangingPunct="1"/>
            <a:r>
              <a:rPr lang="en-US" sz="2500" smtClean="0">
                <a:latin typeface="Poor Richard" pitchFamily="18" charset="0"/>
              </a:rPr>
              <a:t>	* light intensity</a:t>
            </a:r>
          </a:p>
          <a:p>
            <a:pPr eaLnBrk="1" hangingPunct="1"/>
            <a:r>
              <a:rPr lang="en-US" sz="2500" smtClean="0">
                <a:latin typeface="Poor Richard" pitchFamily="18" charset="0"/>
              </a:rPr>
              <a:t>	* soil type</a:t>
            </a:r>
          </a:p>
          <a:p>
            <a:pPr eaLnBrk="1" hangingPunct="1"/>
            <a:r>
              <a:rPr lang="en-US" sz="2500" smtClean="0">
                <a:latin typeface="Poor Richard" pitchFamily="18" charset="0"/>
              </a:rPr>
              <a:t>	* topography </a:t>
            </a:r>
          </a:p>
          <a:p>
            <a:pPr eaLnBrk="1" hangingPunct="1">
              <a:buFont typeface="Wingdings" pitchFamily="2" charset="2"/>
              <a:buChar char="¡"/>
            </a:pPr>
            <a:endParaRPr lang="en-US" sz="2500" smtClean="0">
              <a:latin typeface="Poor Richard" pitchFamily="18" charset="0"/>
            </a:endParaRPr>
          </a:p>
        </p:txBody>
      </p:sp>
      <p:pic>
        <p:nvPicPr>
          <p:cNvPr id="13315" name="Picture 3" descr="ecome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"/>
            <a:ext cx="36957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4400">
                <a:latin typeface="Times New Roman" charset="0"/>
              </a:rPr>
              <a:t>Ecosystems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oor Richard" pitchFamily="18" charset="0"/>
              </a:rPr>
              <a:t>Trophic Relationship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Poor Richard" pitchFamily="18" charset="0"/>
              </a:rPr>
              <a:t>Food webs</a:t>
            </a:r>
          </a:p>
          <a:p>
            <a:pPr marL="609600" indent="-609600" eaLnBrk="1" hangingPunct="1"/>
            <a:r>
              <a:rPr lang="en-US" smtClean="0">
                <a:latin typeface="Poor Richard" pitchFamily="18" charset="0"/>
              </a:rPr>
              <a:t>Trophic levels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Poor Richard" pitchFamily="18" charset="0"/>
              </a:rPr>
              <a:t>	*  producers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Poor Richard" pitchFamily="18" charset="0"/>
              </a:rPr>
              <a:t>	* herbivores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Poor Richard" pitchFamily="18" charset="0"/>
              </a:rPr>
              <a:t>	*primary carnivores</a:t>
            </a:r>
          </a:p>
        </p:txBody>
      </p:sp>
      <p:pic>
        <p:nvPicPr>
          <p:cNvPr id="14340" name="Picture 4" descr="1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373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Poor Richard" pitchFamily="18" charset="0"/>
              </a:rPr>
              <a:t>Biomass and Biomass Pyramid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>
                <a:latin typeface="Poor Richard" pitchFamily="18" charset="0"/>
              </a:rPr>
              <a:t>All biomass gets its energy from the sun</a:t>
            </a:r>
          </a:p>
          <a:p>
            <a:pPr eaLnBrk="1" hangingPunct="1"/>
            <a:r>
              <a:rPr lang="en-US" smtClean="0">
                <a:latin typeface="Poor Richard" pitchFamily="18" charset="0"/>
              </a:rPr>
              <a:t>Only 10% of  energy from one trophic level moves to the next trophic level</a:t>
            </a:r>
          </a:p>
          <a:p>
            <a:pPr eaLnBrk="1" hangingPunct="1"/>
            <a:r>
              <a:rPr lang="en-US" smtClean="0">
                <a:latin typeface="Poor Richard" pitchFamily="18" charset="0"/>
              </a:rPr>
              <a:t>Energy released is high potential energy molecules (like glucose) then converted to low potential energy molecules (like carbon dioxide)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Poor Richard" pitchFamily="18" charset="0"/>
              </a:rPr>
              <a:t>	* concept of eating lower on the biomass pyramid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Poor Richard" pitchFamily="18" charset="0"/>
              </a:rPr>
              <a:t>Relationships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14600"/>
            <a:ext cx="72390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¡"/>
            </a:pPr>
            <a:r>
              <a:rPr lang="en-US" smtClean="0">
                <a:latin typeface="Poor Richard" pitchFamily="18" charset="0"/>
              </a:rPr>
              <a:t> Mutualism</a:t>
            </a:r>
          </a:p>
          <a:p>
            <a:pPr eaLnBrk="1" hangingPunct="1"/>
            <a:r>
              <a:rPr lang="en-US" smtClean="0">
                <a:latin typeface="Poor Richard" pitchFamily="18" charset="0"/>
              </a:rPr>
              <a:t>	* Flowers &amp; insects</a:t>
            </a:r>
          </a:p>
          <a:p>
            <a:pPr eaLnBrk="1" hangingPunct="1">
              <a:buFont typeface="Wingdings" pitchFamily="2" charset="2"/>
              <a:buChar char="¡"/>
            </a:pPr>
            <a:r>
              <a:rPr lang="en-US" smtClean="0">
                <a:latin typeface="Poor Richard" pitchFamily="18" charset="0"/>
              </a:rPr>
              <a:t>Commensalism</a:t>
            </a:r>
          </a:p>
          <a:p>
            <a:pPr eaLnBrk="1" hangingPunct="1">
              <a:buFont typeface="Wingdings" pitchFamily="2" charset="2"/>
              <a:buChar char="¡"/>
            </a:pPr>
            <a:r>
              <a:rPr lang="en-US" smtClean="0">
                <a:latin typeface="Poor Richard" pitchFamily="18" charset="0"/>
              </a:rPr>
              <a:t>Predator/prey </a:t>
            </a:r>
          </a:p>
          <a:p>
            <a:pPr eaLnBrk="1" hangingPunct="1">
              <a:buFont typeface="Wingdings" pitchFamily="2" charset="2"/>
              <a:buChar char="¡"/>
            </a:pPr>
            <a:r>
              <a:rPr lang="en-US" smtClean="0">
                <a:latin typeface="Poor Richard" pitchFamily="18" charset="0"/>
              </a:rPr>
              <a:t> host parasite</a:t>
            </a:r>
          </a:p>
          <a:p>
            <a:pPr eaLnBrk="1" hangingPunct="1">
              <a:buFont typeface="Wingdings" pitchFamily="2" charset="2"/>
              <a:buChar char="¡"/>
            </a:pPr>
            <a:r>
              <a:rPr lang="en-US" smtClean="0">
                <a:latin typeface="Poor Richard" pitchFamily="18" charset="0"/>
              </a:rPr>
              <a:t> Competition</a:t>
            </a:r>
          </a:p>
          <a:p>
            <a:pPr eaLnBrk="1" hangingPunct="1">
              <a:buFont typeface="Wingdings" pitchFamily="2" charset="2"/>
              <a:buChar char="¡"/>
            </a:pPr>
            <a:r>
              <a:rPr lang="en-US" smtClean="0">
                <a:latin typeface="Poor Richard" pitchFamily="18" charset="0"/>
              </a:rPr>
              <a:t> </a:t>
            </a:r>
            <a:r>
              <a:rPr lang="en-US" sz="3300" smtClean="0">
                <a:latin typeface="Poor Richard" pitchFamily="18" charset="0"/>
              </a:rPr>
              <a:t>habitat vs. niche</a:t>
            </a:r>
            <a:endParaRPr lang="en-US" smtClean="0">
              <a:latin typeface="Poor Richard" pitchFamily="18" charset="0"/>
            </a:endParaRPr>
          </a:p>
          <a:p>
            <a:pPr eaLnBrk="1" hangingPunct="1"/>
            <a:endParaRPr lang="en-US" smtClean="0">
              <a:latin typeface="Poor Richard" pitchFamily="18" charset="0"/>
            </a:endParaRPr>
          </a:p>
        </p:txBody>
      </p:sp>
      <p:pic>
        <p:nvPicPr>
          <p:cNvPr id="16388" name="Picture 4" descr="AG00142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8600"/>
            <a:ext cx="17065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Poor Richard" pitchFamily="18" charset="0"/>
              </a:rPr>
              <a:t>Limiting Factors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smtClean="0">
                <a:latin typeface="Poor Richard" pitchFamily="18" charset="0"/>
              </a:rPr>
              <a:t>Temperature, light, oxygen,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smtClean="0">
                <a:latin typeface="Poor Richard" pitchFamily="18" charset="0"/>
              </a:rPr>
              <a:t>carbon dioxide, precipitation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500" smtClean="0">
                <a:latin typeface="Poor Richard" pitchFamily="18" charset="0"/>
              </a:rPr>
              <a:t>Optimum levels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500" smtClean="0">
                <a:latin typeface="Poor Richard" pitchFamily="18" charset="0"/>
              </a:rPr>
              <a:t>Zones of stress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500" smtClean="0">
                <a:latin typeface="Poor Richard" pitchFamily="18" charset="0"/>
              </a:rPr>
              <a:t>Limits of Tolerance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500" smtClean="0">
                <a:latin typeface="Poor Richard" pitchFamily="18" charset="0"/>
              </a:rPr>
              <a:t>Range of Tolerance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smtClean="0">
                <a:latin typeface="Poor Richard" pitchFamily="18" charset="0"/>
              </a:rPr>
              <a:t>Synergistic effects – The interaction of two or more factors is greater than the sum of the effects when each acts alone. Example: pollution and disease</a:t>
            </a:r>
          </a:p>
        </p:txBody>
      </p:sp>
      <p:pic>
        <p:nvPicPr>
          <p:cNvPr id="17412" name="Picture 4" descr="j007620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838200"/>
            <a:ext cx="2362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8001000" cy="1143000"/>
          </a:xfrm>
        </p:spPr>
        <p:txBody>
          <a:bodyPr/>
          <a:lstStyle/>
          <a:p>
            <a:pPr eaLnBrk="1" hangingPunct="1"/>
            <a:r>
              <a:rPr lang="en-US" sz="4400" b="1" smtClean="0"/>
              <a:t>Ch 3: </a:t>
            </a:r>
            <a:r>
              <a:rPr lang="en-US" sz="3600" b="1" smtClean="0"/>
              <a:t>Ecosystems, how they work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524000" y="2590800"/>
            <a:ext cx="73914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Recycle or Die</a:t>
            </a:r>
          </a:p>
          <a:p>
            <a:pPr>
              <a:buFontTx/>
              <a:buChar char="•"/>
            </a:pPr>
            <a:r>
              <a:rPr lang="en-US" sz="2800"/>
              <a:t>All matter is recycled through the lithosphere, hydrosphere, and atmosphere.</a:t>
            </a:r>
          </a:p>
          <a:p>
            <a:pPr>
              <a:buFontTx/>
              <a:buChar char="•"/>
            </a:pPr>
            <a:r>
              <a:rPr lang="en-US" sz="2800"/>
              <a:t>Nothing is created nothing is destroyed</a:t>
            </a:r>
          </a:p>
          <a:p>
            <a:pPr>
              <a:buFontTx/>
              <a:buChar char="•"/>
            </a:pPr>
            <a:r>
              <a:rPr lang="en-US" sz="2800"/>
              <a:t>All stable ecosystems recycle matter and get energy from the sun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/>
              <a:t>Energy is measured in calories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smtClean="0"/>
              <a:t>Calorie – amount of heat needed to raise 1 gram of water 1 degree Celsius.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smtClean="0"/>
              <a:t>Kilocalorie = 1,000 calories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1</a:t>
            </a:r>
            <a:r>
              <a:rPr lang="en-US" sz="2500" baseline="30000" smtClean="0"/>
              <a:t>st</a:t>
            </a:r>
            <a:r>
              <a:rPr lang="en-US" sz="2500" smtClean="0"/>
              <a:t> law of thermodynamics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smtClean="0"/>
              <a:t>Energy cannot be created nor destroyed, only change forms (light to chemical)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2</a:t>
            </a:r>
            <a:r>
              <a:rPr lang="en-US" sz="2500" baseline="30000" smtClean="0"/>
              <a:t>nd</a:t>
            </a:r>
            <a:r>
              <a:rPr lang="en-US" sz="2500" smtClean="0"/>
              <a:t> law of thermodynamics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smtClean="0"/>
              <a:t>Energy transformation increases disorder (entropy) of the universe.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smtClean="0"/>
              <a:t>Heat is the lowest grade of energy.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5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Chemistry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 b="1" smtClean="0"/>
              <a:t>Atoms – </a:t>
            </a:r>
            <a:r>
              <a:rPr lang="en-US" sz="2100" smtClean="0"/>
              <a:t>basic units of matter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/>
              <a:t>Electron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/>
              <a:t>Proton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/>
              <a:t>Neutron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b="1" smtClean="0"/>
              <a:t>Chemical bonds - </a:t>
            </a:r>
            <a:r>
              <a:rPr lang="en-US" sz="2100" smtClean="0"/>
              <a:t>how atoms are held together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/>
              <a:t>Ionic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/>
              <a:t>Covalent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b="1" smtClean="0"/>
              <a:t>Molecule/compound</a:t>
            </a:r>
            <a:r>
              <a:rPr lang="en-US" sz="2100" smtClean="0"/>
              <a:t> – two or more atoms bonded together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b="1" smtClean="0"/>
              <a:t>pH scale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/>
              <a:t>Base/alkaline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/>
              <a:t>Acid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Organic Compounds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362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C-C bonds and/or C-H bonds</a:t>
            </a:r>
          </a:p>
          <a:p>
            <a:pPr eaLnBrk="1" hangingPunct="1"/>
            <a:r>
              <a:rPr lang="en-US" smtClean="0"/>
              <a:t>They can be natural or synthetic</a:t>
            </a:r>
          </a:p>
          <a:p>
            <a:pPr lvl="1" eaLnBrk="1" hangingPunct="1"/>
            <a:r>
              <a:rPr lang="en-US" b="1" smtClean="0"/>
              <a:t>Natural:</a:t>
            </a:r>
            <a:r>
              <a:rPr lang="en-US" smtClean="0"/>
              <a:t> compounds that make up living systems</a:t>
            </a:r>
          </a:p>
          <a:p>
            <a:pPr lvl="1" eaLnBrk="1" hangingPunct="1"/>
            <a:r>
              <a:rPr lang="en-US" b="1" smtClean="0"/>
              <a:t>Synthetic:</a:t>
            </a:r>
            <a:r>
              <a:rPr lang="en-US" smtClean="0"/>
              <a:t> man-made compounds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6172200" cy="1470025"/>
          </a:xfrm>
        </p:spPr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7467600" cy="3810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¡"/>
            </a:pPr>
            <a:r>
              <a:rPr lang="en-US" smtClean="0"/>
              <a:t>Understand how natural world works</a:t>
            </a:r>
          </a:p>
          <a:p>
            <a:pPr eaLnBrk="1" hangingPunct="1">
              <a:buFont typeface="Wingdings" pitchFamily="2" charset="2"/>
              <a:buChar char="¡"/>
            </a:pPr>
            <a:r>
              <a:rPr lang="en-US" smtClean="0"/>
              <a:t>Understand how human systems interact with natural system </a:t>
            </a:r>
          </a:p>
          <a:p>
            <a:pPr eaLnBrk="1" hangingPunct="1">
              <a:buFont typeface="Wingdings" pitchFamily="2" charset="2"/>
              <a:buChar char="¡"/>
            </a:pPr>
            <a:r>
              <a:rPr lang="en-US" smtClean="0"/>
              <a:t>Accurately determine environmental problems</a:t>
            </a:r>
          </a:p>
          <a:p>
            <a:pPr eaLnBrk="1" hangingPunct="1">
              <a:buFont typeface="Wingdings" pitchFamily="2" charset="2"/>
              <a:buChar char="¡"/>
            </a:pPr>
            <a:r>
              <a:rPr lang="en-US" smtClean="0"/>
              <a:t>Develop and follow a sustainable relationship with natural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Photosynthesis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772400" cy="4114800"/>
          </a:xfrm>
        </p:spPr>
        <p:txBody>
          <a:bodyPr/>
          <a:lstStyle/>
          <a:p>
            <a:pPr eaLnBrk="1" hangingPunct="1"/>
            <a:r>
              <a:rPr lang="en-US" sz="2500" smtClean="0"/>
              <a:t>Very inefficient (Only 1% of the energy from the sun is used)</a:t>
            </a:r>
          </a:p>
          <a:p>
            <a:pPr lvl="1" eaLnBrk="1" hangingPunct="1"/>
            <a:r>
              <a:rPr lang="en-US" smtClean="0"/>
              <a:t>Chlorophyll – absorbs light to drive photosynthesis</a:t>
            </a:r>
          </a:p>
          <a:p>
            <a:pPr eaLnBrk="1" hangingPunct="1"/>
            <a:r>
              <a:rPr lang="en-US" sz="2500" smtClean="0"/>
              <a:t>Plants use glucose to:</a:t>
            </a:r>
          </a:p>
          <a:p>
            <a:pPr lvl="1" eaLnBrk="1" hangingPunct="1"/>
            <a:r>
              <a:rPr lang="en-US" sz="2100" smtClean="0"/>
              <a:t>Construct other molecules</a:t>
            </a:r>
          </a:p>
          <a:p>
            <a:pPr lvl="1" eaLnBrk="1" hangingPunct="1"/>
            <a:r>
              <a:rPr lang="en-US" sz="2100" smtClean="0"/>
              <a:t>Build their cell wall</a:t>
            </a:r>
          </a:p>
          <a:p>
            <a:pPr lvl="1" eaLnBrk="1" hangingPunct="1"/>
            <a:r>
              <a:rPr lang="en-US" sz="2100" smtClean="0"/>
              <a:t>Store energy</a:t>
            </a:r>
          </a:p>
          <a:p>
            <a:pPr lvl="1" eaLnBrk="1" hangingPunct="1"/>
            <a:r>
              <a:rPr lang="en-US" sz="2100" smtClean="0"/>
              <a:t>Source of energy</a:t>
            </a:r>
            <a:endParaRPr lang="en-US" smtClean="0"/>
          </a:p>
        </p:txBody>
      </p:sp>
      <p:pic>
        <p:nvPicPr>
          <p:cNvPr id="22532" name="Picture 4" descr="AG00433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57200"/>
            <a:ext cx="146367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3" name="Object 6"/>
          <p:cNvGraphicFramePr>
            <a:graphicFrameLocks noChangeAspect="1"/>
          </p:cNvGraphicFramePr>
          <p:nvPr/>
        </p:nvGraphicFramePr>
        <p:xfrm>
          <a:off x="6096000" y="3906838"/>
          <a:ext cx="2819400" cy="254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Bitmap Image" r:id="rId4" imgW="1867161" imgH="1685714" progId="Paint.Picture">
                  <p:embed/>
                </p:oleObj>
              </mc:Choice>
              <mc:Fallback>
                <p:oleObj name="Bitmap Image" r:id="rId4" imgW="1867161" imgH="168571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06838"/>
                        <a:ext cx="2819400" cy="254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Carbon cycle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Remember the carbon cycle game</a:t>
            </a:r>
          </a:p>
          <a:p>
            <a:pPr eaLnBrk="1" hangingPunct="1"/>
            <a:r>
              <a:rPr lang="en-US" smtClean="0"/>
              <a:t>Photosynthesis!</a:t>
            </a:r>
          </a:p>
          <a:p>
            <a:pPr eaLnBrk="1" hangingPunct="1"/>
            <a:r>
              <a:rPr lang="en-US" smtClean="0"/>
              <a:t>Moving fossil fuels (which took millions of years to form) to the atmosphere (in hundreds of years) is a major component of global warming.</a:t>
            </a:r>
          </a:p>
          <a:p>
            <a:pPr eaLnBrk="1" hangingPunct="1"/>
            <a:r>
              <a:rPr lang="en-US" smtClean="0"/>
              <a:t>Hydrocarbon fuels to CO</a:t>
            </a:r>
            <a:r>
              <a:rPr lang="en-US" baseline="-2500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Nitrogen cycle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534400" cy="4114800"/>
          </a:xfrm>
        </p:spPr>
        <p:txBody>
          <a:bodyPr/>
          <a:lstStyle/>
          <a:p>
            <a:pPr eaLnBrk="1" hangingPunct="1"/>
            <a:r>
              <a:rPr lang="en-US" sz="2500" smtClean="0"/>
              <a:t>Main reserve in the atmosphere</a:t>
            </a:r>
          </a:p>
          <a:p>
            <a:pPr eaLnBrk="1" hangingPunct="1"/>
            <a:r>
              <a:rPr lang="en-US" sz="2500" smtClean="0"/>
              <a:t>Living things must get N from ammonium (NH</a:t>
            </a:r>
            <a:r>
              <a:rPr lang="en-US" sz="2500" baseline="-25000" smtClean="0"/>
              <a:t>4</a:t>
            </a:r>
            <a:r>
              <a:rPr lang="en-US" sz="2500" smtClean="0"/>
              <a:t>) or nitrate (NO</a:t>
            </a:r>
            <a:r>
              <a:rPr lang="en-US" sz="2500" baseline="-25000" smtClean="0"/>
              <a:t>3</a:t>
            </a:r>
            <a:r>
              <a:rPr lang="en-US" sz="2500" smtClean="0"/>
              <a:t>)</a:t>
            </a:r>
          </a:p>
          <a:p>
            <a:pPr eaLnBrk="1" hangingPunct="1"/>
            <a:r>
              <a:rPr lang="en-US" sz="2500" smtClean="0"/>
              <a:t>N from the atmo must be fixed </a:t>
            </a:r>
          </a:p>
          <a:p>
            <a:pPr lvl="2" eaLnBrk="1" hangingPunct="1"/>
            <a:r>
              <a:rPr lang="en-US" sz="2000" smtClean="0"/>
              <a:t>Change N</a:t>
            </a:r>
            <a:r>
              <a:rPr lang="en-US" sz="2000" baseline="-25000" smtClean="0"/>
              <a:t>2</a:t>
            </a:r>
            <a:r>
              <a:rPr lang="en-US" sz="2000" smtClean="0"/>
              <a:t> into ammonium or nitrate</a:t>
            </a:r>
          </a:p>
          <a:p>
            <a:pPr lvl="1" eaLnBrk="1" hangingPunct="1"/>
            <a:r>
              <a:rPr lang="en-US" sz="2100" smtClean="0"/>
              <a:t>Rhizobium (bacteria living in roots of legumes) </a:t>
            </a:r>
          </a:p>
          <a:p>
            <a:pPr lvl="1" eaLnBrk="1" hangingPunct="1"/>
            <a:r>
              <a:rPr lang="en-US" sz="2100" smtClean="0"/>
              <a:t>Industrial</a:t>
            </a:r>
          </a:p>
          <a:p>
            <a:pPr lvl="1" eaLnBrk="1" hangingPunct="1"/>
            <a:r>
              <a:rPr lang="en-US" sz="2100" smtClean="0"/>
              <a:t>Lightning</a:t>
            </a:r>
          </a:p>
          <a:p>
            <a:pPr lvl="1" eaLnBrk="1" hangingPunct="1"/>
            <a:r>
              <a:rPr lang="en-US" sz="2100" smtClean="0"/>
              <a:t>Burning fossil fuels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Phosphorus cycle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gas phase, only solid and liquid</a:t>
            </a:r>
          </a:p>
          <a:p>
            <a:pPr eaLnBrk="1" hangingPunct="1"/>
            <a:r>
              <a:rPr lang="en-US" smtClean="0"/>
              <a:t>Man-made fertilizers contain organic phosphates</a:t>
            </a:r>
          </a:p>
          <a:p>
            <a:pPr eaLnBrk="1" hangingPunct="1"/>
            <a:r>
              <a:rPr lang="en-US" smtClean="0"/>
              <a:t>Because P is a limiting factor in aquatic systems, it leads to eutrophication</a:t>
            </a:r>
          </a:p>
          <a:p>
            <a:pPr eaLnBrk="1" hangingPunct="1"/>
            <a:r>
              <a:rPr lang="en-US" smtClean="0"/>
              <a:t>The rain forest is very good at recycling P, except when we cut it down…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4" name="Group 34"/>
          <p:cNvGraphicFramePr>
            <a:graphicFrameLocks noGrp="1"/>
          </p:cNvGraphicFramePr>
          <p:nvPr/>
        </p:nvGraphicFramePr>
        <p:xfrm>
          <a:off x="381000" y="284163"/>
          <a:ext cx="8458200" cy="6353302"/>
        </p:xfrm>
        <a:graphic>
          <a:graphicData uri="http://schemas.openxmlformats.org/drawingml/2006/table">
            <a:tbl>
              <a:tblPr/>
              <a:tblGrid>
                <a:gridCol w="1235075"/>
                <a:gridCol w="1127125"/>
                <a:gridCol w="1676400"/>
                <a:gridCol w="1447800"/>
                <a:gridCol w="2971800"/>
              </a:tblGrid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Main nonliving reservoir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Main living reservoir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Other nonliving reservoir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Human-induced problem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27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Carbon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Atmo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Carbohydrates (CH2O)n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And all organic molecules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Hydro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Carbonate (CO3-2)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Bicarbonate (HCO3-)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Litho minerals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Global warming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Carbon from fossil fuels underground are burned and released into the air as CO2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Nitrogen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Atmo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Proteins and other N- containing organic molecules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Hydro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Ammonium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NH4+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Nitrate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Nitrite NO2-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Eutrophication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Fertilizers contain human-made nitrates that end up in the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Phos-phorous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Litho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rocks as PO4-3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*no gas phase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ATP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phospholipids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Hydro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Phosphate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PO4-3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Eutrophication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Fertilizers contain human-made phosphates that end up in the water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Cutting down rainforest stops recycling of 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391400" cy="990600"/>
          </a:xfrm>
        </p:spPr>
        <p:txBody>
          <a:bodyPr/>
          <a:lstStyle/>
          <a:p>
            <a:pPr eaLnBrk="1" hangingPunct="1"/>
            <a:r>
              <a:rPr lang="en-US" smtClean="0"/>
              <a:t>Population and Succession 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28600" y="2362200"/>
            <a:ext cx="86106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Most abundant elements in living things </a:t>
            </a:r>
          </a:p>
          <a:p>
            <a:r>
              <a:rPr lang="en-US" sz="2400"/>
              <a:t>(not in order)</a:t>
            </a:r>
          </a:p>
          <a:p>
            <a:pPr>
              <a:buFontTx/>
              <a:buChar char="•"/>
            </a:pPr>
            <a:endParaRPr lang="en-US" sz="2400"/>
          </a:p>
          <a:p>
            <a:r>
              <a:rPr lang="en-US" sz="2800"/>
              <a:t>	* CHONPS</a:t>
            </a:r>
          </a:p>
          <a:p>
            <a:endParaRPr lang="en-US" sz="2800"/>
          </a:p>
          <a:p>
            <a:pPr>
              <a:buFontTx/>
              <a:buChar char="•"/>
            </a:pPr>
            <a:r>
              <a:rPr lang="en-US" sz="2400"/>
              <a:t>Top 8 elements in the earths crust  (in order)</a:t>
            </a:r>
          </a:p>
          <a:p>
            <a:pPr>
              <a:buFontTx/>
              <a:buChar char="•"/>
            </a:pPr>
            <a:endParaRPr lang="en-US" sz="2400"/>
          </a:p>
          <a:p>
            <a:r>
              <a:rPr lang="en-US" sz="2800"/>
              <a:t>* O, Si, Al, Fe (iron), Ca, Na (sodium), P, Mg</a:t>
            </a:r>
          </a:p>
          <a:p>
            <a:endParaRPr lang="en-US" sz="2800"/>
          </a:p>
          <a:p>
            <a:pPr algn="r"/>
            <a:r>
              <a:rPr lang="en-US" sz="2800"/>
              <a:t>Only silly apes in college study past midnight.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Biosphere II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5638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Purpose: recreate conditions of Earth (Biosphere I)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* to understand our world better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* space travel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5 acres in Arizona, 4000 species,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	10 humans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* problem: 0</a:t>
            </a:r>
            <a:r>
              <a:rPr lang="en-US" sz="2400" baseline="-25000" smtClean="0"/>
              <a:t>2</a:t>
            </a:r>
            <a:r>
              <a:rPr lang="en-US" sz="2400" smtClean="0"/>
              <a:t> + CO</a:t>
            </a:r>
            <a:r>
              <a:rPr lang="en-US" sz="2400" baseline="-25000" smtClean="0"/>
              <a:t>2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	were absorbed by concrete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* ants and cockroaches took over</a:t>
            </a:r>
            <a:r>
              <a:rPr lang="en-US" sz="25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500" smtClean="0"/>
          </a:p>
        </p:txBody>
      </p:sp>
      <p:pic>
        <p:nvPicPr>
          <p:cNvPr id="28676" name="Picture 4" descr="bio2-a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057400"/>
            <a:ext cx="2895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it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43400"/>
            <a:ext cx="30099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Fires in Ecosystem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2971800"/>
          </a:xfrm>
        </p:spPr>
        <p:txBody>
          <a:bodyPr/>
          <a:lstStyle/>
          <a:p>
            <a:pPr eaLnBrk="1" hangingPunct="1"/>
            <a:r>
              <a:rPr lang="en-US" sz="2100" smtClean="0"/>
              <a:t>Maintain balance of species and energy in ecosystems over the </a:t>
            </a:r>
            <a:r>
              <a:rPr lang="en-US" sz="2100" u="sng" smtClean="0"/>
              <a:t>long run</a:t>
            </a:r>
            <a:r>
              <a:rPr lang="en-US" sz="2100" smtClean="0"/>
              <a:t>. </a:t>
            </a:r>
          </a:p>
          <a:p>
            <a:pPr eaLnBrk="1" hangingPunct="1"/>
            <a:r>
              <a:rPr lang="en-US" sz="2100" smtClean="0"/>
              <a:t>Beneficial b/c provide nutrients for soil</a:t>
            </a:r>
          </a:p>
          <a:p>
            <a:pPr eaLnBrk="1" hangingPunct="1"/>
            <a:r>
              <a:rPr lang="en-US" sz="2100" smtClean="0"/>
              <a:t>We avoid natural fires, but the problems like Crown Fires- (not natural) kill the whole tree</a:t>
            </a:r>
          </a:p>
          <a:p>
            <a:pPr eaLnBrk="1" hangingPunct="1"/>
            <a:r>
              <a:rPr lang="en-US" sz="2100" smtClean="0"/>
              <a:t>1988 Yellowstone fires changed climax ecosystems of white bark pine trees to huckleberries. Grizzlies eat both.</a:t>
            </a:r>
          </a:p>
        </p:txBody>
      </p:sp>
      <p:pic>
        <p:nvPicPr>
          <p:cNvPr id="29700" name="Picture 4" descr="2000fi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343400"/>
            <a:ext cx="37338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Succession - One species gradually replaced by another in an ecosystem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495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Primary – new ecosystem where there were no living things before. Cooled lava, receded glacier, mud slide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Secondary- ecosystem used to be there. Fire, humans clear an area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Aquatic – lakes taken over by terrestrial ecosystem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Climax ecosystem- in balance only changes if major interference</a:t>
            </a:r>
          </a:p>
        </p:txBody>
      </p:sp>
      <p:pic>
        <p:nvPicPr>
          <p:cNvPr id="30724" name="Picture 4" descr="000_004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524000"/>
            <a:ext cx="337185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succession</a:t>
            </a:r>
          </a:p>
        </p:txBody>
      </p:sp>
      <p:pic>
        <p:nvPicPr>
          <p:cNvPr id="31747" name="Picture 4" descr="100_05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99050" y="3008313"/>
            <a:ext cx="3584575" cy="2857500"/>
          </a:xfrm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524000" y="1600200"/>
            <a:ext cx="7315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800">
                <a:latin typeface="Times New Roman" charset="0"/>
              </a:rPr>
              <a:t>Must create new soil for plants to grow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Times New Roman" charset="0"/>
              </a:rPr>
              <a:t>The first plants to come in are called pioneer species</a:t>
            </a:r>
          </a:p>
          <a:p>
            <a:pPr lvl="1" eaLnBrk="1" hangingPunct="1">
              <a:buFontTx/>
              <a:buChar char="•"/>
            </a:pPr>
            <a:r>
              <a:rPr lang="en-US" sz="2800">
                <a:latin typeface="Times New Roman" charset="0"/>
              </a:rPr>
              <a:t>Lichen</a:t>
            </a:r>
          </a:p>
          <a:p>
            <a:pPr lvl="1" eaLnBrk="1" hangingPunct="1">
              <a:buFontTx/>
              <a:buChar char="•"/>
            </a:pPr>
            <a:r>
              <a:rPr lang="en-US" sz="2800">
                <a:latin typeface="Times New Roman" charset="0"/>
              </a:rPr>
              <a:t>Moss</a:t>
            </a:r>
          </a:p>
          <a:p>
            <a:pPr lvl="1" eaLnBrk="1" hangingPunct="1">
              <a:buFontTx/>
              <a:buChar char="•"/>
            </a:pPr>
            <a:r>
              <a:rPr lang="en-US" sz="2800">
                <a:latin typeface="Times New Roman" charset="0"/>
              </a:rPr>
              <a:t>Microbes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Easter Island</a:t>
            </a:r>
          </a:p>
        </p:txBody>
      </p:sp>
      <p:pic>
        <p:nvPicPr>
          <p:cNvPr id="5123" name="Picture 3" descr="[IMAGE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38825" y="1905000"/>
            <a:ext cx="3152775" cy="4419600"/>
          </a:xfr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09600" y="1905000"/>
            <a:ext cx="5410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u="sng"/>
              <a:t>Sustainability</a:t>
            </a:r>
            <a:r>
              <a:rPr lang="en-US" sz="2400"/>
              <a:t> </a:t>
            </a:r>
          </a:p>
          <a:p>
            <a:r>
              <a:rPr lang="en-US" sz="2400"/>
              <a:t>- A system/process can continue indefinitely without depleting resources used.</a:t>
            </a:r>
          </a:p>
          <a:p>
            <a:r>
              <a:rPr lang="en-US" sz="2400"/>
              <a:t>*no sacrifice to future generations*</a:t>
            </a:r>
          </a:p>
          <a:p>
            <a:r>
              <a:rPr lang="en-US" sz="2400" u="sng"/>
              <a:t>Stewardship</a:t>
            </a:r>
          </a:p>
          <a:p>
            <a:r>
              <a:rPr lang="en-US" sz="2400"/>
              <a:t>Caring for something that does not belong to you</a:t>
            </a:r>
          </a:p>
          <a:p>
            <a:r>
              <a:rPr lang="en-US" sz="2400" u="sng"/>
              <a:t>Sound Science</a:t>
            </a:r>
          </a:p>
          <a:p>
            <a:r>
              <a:rPr lang="en-US" sz="2400"/>
              <a:t>Use the scientific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1138238"/>
            <a:ext cx="7239000" cy="1123950"/>
          </a:xfrm>
        </p:spPr>
        <p:txBody>
          <a:bodyPr/>
          <a:lstStyle/>
          <a:p>
            <a:pPr eaLnBrk="1" hangingPunct="1"/>
            <a:r>
              <a:rPr lang="en-US" smtClean="0"/>
              <a:t>Evolutionary Change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219200" y="2590800"/>
            <a:ext cx="7696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Vocabulary that you need to know</a:t>
            </a:r>
          </a:p>
          <a:p>
            <a:r>
              <a:rPr lang="en-US" sz="2400"/>
              <a:t>	* DNA</a:t>
            </a:r>
          </a:p>
          <a:p>
            <a:r>
              <a:rPr lang="en-US" sz="2400"/>
              <a:t>	* Chromosome</a:t>
            </a:r>
          </a:p>
          <a:p>
            <a:r>
              <a:rPr lang="en-US" sz="2400"/>
              <a:t>	* Gene</a:t>
            </a:r>
          </a:p>
          <a:p>
            <a:r>
              <a:rPr lang="en-US" sz="2400"/>
              <a:t>	* Allele</a:t>
            </a:r>
          </a:p>
          <a:p>
            <a:endParaRPr lang="en-US" sz="2400"/>
          </a:p>
          <a:p>
            <a:r>
              <a:rPr lang="en-US" sz="2400"/>
              <a:t>Central Dogma:  		DNA- blueprint</a:t>
            </a:r>
          </a:p>
          <a:p>
            <a:r>
              <a:rPr lang="en-US" sz="2400"/>
              <a:t>				RNA- carpenter</a:t>
            </a:r>
          </a:p>
          <a:p>
            <a:r>
              <a:rPr lang="en-US" sz="2400"/>
              <a:t>				Protein- house, wood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Mutations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Mutations are naturally random events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* Normal variation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* Chemical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* UV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* Radiation </a:t>
            </a:r>
          </a:p>
          <a:p>
            <a:pPr eaLnBrk="1" hangingPunct="1"/>
            <a:r>
              <a:rPr lang="en-US" u="sng" smtClean="0"/>
              <a:t>Genetic Trait</a:t>
            </a:r>
            <a:r>
              <a:rPr lang="en-US" smtClean="0"/>
              <a:t>- only passed down if an organism reproduces </a:t>
            </a:r>
            <a:endParaRPr lang="en-US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do species change?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Environmental resistance and biotic potential</a:t>
            </a:r>
          </a:p>
          <a:p>
            <a:pPr marL="609600" indent="-609600" eaLnBrk="1" hangingPunct="1"/>
            <a:r>
              <a:rPr lang="en-US" smtClean="0"/>
              <a:t>Selective pressure on mutations</a:t>
            </a:r>
          </a:p>
          <a:p>
            <a:pPr marL="609600" indent="-609600" eaLnBrk="1" hangingPunct="1"/>
            <a:r>
              <a:rPr lang="en-US" smtClean="0"/>
              <a:t>Speciation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	* creation of a new species based on reproductive isolation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Speciation (Galapagos Finches)</a:t>
            </a:r>
          </a:p>
        </p:txBody>
      </p:sp>
      <p:pic>
        <p:nvPicPr>
          <p:cNvPr id="35843" name="Picture 3" descr="Fig22x-3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7738" y="1447800"/>
            <a:ext cx="8043862" cy="4767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Geological Context </a:t>
            </a:r>
            <a:br>
              <a:rPr lang="en-US" smtClean="0"/>
            </a:br>
            <a:r>
              <a:rPr lang="en-US" smtClean="0"/>
              <a:t>(space and time for evolution)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/>
            <a:r>
              <a:rPr lang="en-US" smtClean="0"/>
              <a:t>Plate tectonics </a:t>
            </a:r>
          </a:p>
          <a:p>
            <a:pPr marL="552450" indent="-552450" eaLnBrk="1" hangingPunct="1"/>
            <a:r>
              <a:rPr lang="en-US" smtClean="0"/>
              <a:t>Geological time scale </a:t>
            </a:r>
          </a:p>
          <a:p>
            <a:pPr marL="552450" indent="-552450" eaLnBrk="1" hangingPunct="1"/>
            <a:r>
              <a:rPr lang="en-US" smtClean="0"/>
              <a:t>Cambrian explosion</a:t>
            </a:r>
          </a:p>
          <a:p>
            <a:pPr marL="552450" indent="-552450" eaLnBrk="1" hangingPunct="1"/>
            <a:r>
              <a:rPr lang="en-US" sz="3000" smtClean="0"/>
              <a:t>Selective breeding</a:t>
            </a:r>
          </a:p>
          <a:p>
            <a:pPr marL="552450" indent="-552450" eaLnBrk="1" hangingPunct="1">
              <a:buFontTx/>
              <a:buChar char="•"/>
            </a:pPr>
            <a:r>
              <a:rPr lang="en-US" sz="3000" smtClean="0"/>
              <a:t>Artificial selection</a:t>
            </a:r>
          </a:p>
          <a:p>
            <a:pPr marL="552450" indent="-552450" eaLnBrk="1" hangingPunct="1">
              <a:buFontTx/>
              <a:buChar char="•"/>
            </a:pPr>
            <a:r>
              <a:rPr lang="en-US" sz="3000" smtClean="0"/>
              <a:t>Natural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47244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endParaRPr lang="en-US" sz="2800" u="sng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charset="0"/>
              </a:rPr>
              <a:t>World population trends</a:t>
            </a:r>
            <a:endParaRPr lang="en-US" sz="28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charset="0"/>
                <a:cs typeface="Times New Roman" charset="0"/>
              </a:rPr>
              <a:t>Calculations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charset="0"/>
                <a:cs typeface="Times New Roman" charset="0"/>
              </a:rPr>
              <a:t>Demographic transition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charset="0"/>
              </a:rPr>
              <a:t>Age structure diagrams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charset="0"/>
              </a:rPr>
              <a:t>Developed vs. developing countries</a:t>
            </a:r>
            <a:endParaRPr lang="en-US" sz="28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endParaRPr lang="en-US" sz="2800">
              <a:latin typeface="Times New Roman" charset="0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4724400" y="1676400"/>
            <a:ext cx="4114800" cy="3295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n-US" sz="2800" u="sng">
              <a:latin typeface="Times New Roman" charset="0"/>
            </a:endParaRPr>
          </a:p>
          <a:p>
            <a:pPr algn="ctr" eaLnBrk="1" hangingPunct="1"/>
            <a:endParaRPr lang="en-US" sz="2800" u="sng">
              <a:latin typeface="Times New Roman" charset="0"/>
            </a:endParaRPr>
          </a:p>
          <a:p>
            <a:pPr eaLnBrk="1" hangingPunct="1">
              <a:buFontTx/>
              <a:buChar char="•"/>
            </a:pPr>
            <a:r>
              <a:rPr lang="en-US" sz="2800">
                <a:latin typeface="Times New Roman" charset="0"/>
              </a:rPr>
              <a:t>Fertility rates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Times New Roman" charset="0"/>
              </a:rPr>
              <a:t>World bank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Times New Roman" charset="0"/>
              </a:rPr>
              <a:t>1994 UN conference in Cairo- program of action</a:t>
            </a:r>
          </a:p>
          <a:p>
            <a:pPr eaLnBrk="1" hangingPunct="1">
              <a:spcBef>
                <a:spcPct val="50000"/>
              </a:spcBef>
            </a:pPr>
            <a:endParaRPr lang="en-US" sz="2800">
              <a:latin typeface="Times New Roman" charset="0"/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838200" y="301625"/>
            <a:ext cx="7845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3600">
                <a:solidFill>
                  <a:schemeClr val="tx2"/>
                </a:solidFill>
                <a:latin typeface="Arial" charset="0"/>
              </a:rPr>
              <a:t>The Human Population </a:t>
            </a:r>
          </a:p>
        </p:txBody>
      </p:sp>
      <p:pic>
        <p:nvPicPr>
          <p:cNvPr id="37893" name="Picture 6" descr="BD0496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4475" y="4343400"/>
            <a:ext cx="23463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-76200" y="2209800"/>
            <a:ext cx="9144000" cy="3743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indent="457200" eaLnBrk="1" hangingPunct="1"/>
            <a:r>
              <a:rPr lang="en-US" sz="2400">
                <a:latin typeface="Times New Roman" charset="0"/>
                <a:cs typeface="Times New Roman" charset="0"/>
              </a:rPr>
              <a:t>(b) 	crude birth rate= number birth per 1000 individuals</a:t>
            </a:r>
          </a:p>
          <a:p>
            <a:pPr indent="457200"/>
            <a:r>
              <a:rPr lang="en-US" sz="2400">
                <a:latin typeface="Times New Roman" charset="0"/>
                <a:cs typeface="Times New Roman" charset="0"/>
              </a:rPr>
              <a:t>(d) 	crude death rate= number death per 1000 individuals</a:t>
            </a:r>
          </a:p>
          <a:p>
            <a:pPr indent="457200"/>
            <a:r>
              <a:rPr lang="en-US" sz="2400">
                <a:latin typeface="Times New Roman" charset="0"/>
                <a:cs typeface="Times New Roman" charset="0"/>
              </a:rPr>
              <a:t>(r) 	growth rate = natural increase in population expressed as percent 	per years (If this number is negative, the population is shrinking.)</a:t>
            </a:r>
          </a:p>
          <a:p>
            <a:pPr indent="457200"/>
            <a:r>
              <a:rPr lang="en-US" sz="2400">
                <a:latin typeface="Times New Roman" charset="0"/>
                <a:cs typeface="Times New Roman" charset="0"/>
              </a:rPr>
              <a:t> </a:t>
            </a:r>
          </a:p>
          <a:p>
            <a:pPr indent="457200"/>
            <a:r>
              <a:rPr lang="en-US" sz="2400">
                <a:latin typeface="Times New Roman" charset="0"/>
                <a:cs typeface="Times New Roman" charset="0"/>
              </a:rPr>
              <a:t>equation:</a:t>
            </a:r>
          </a:p>
          <a:p>
            <a:pPr indent="457200"/>
            <a:r>
              <a:rPr lang="en-US" sz="2400">
                <a:latin typeface="Times New Roman" charset="0"/>
                <a:cs typeface="Times New Roman" charset="0"/>
              </a:rPr>
              <a:t>		rate = birth – death </a:t>
            </a:r>
          </a:p>
          <a:p>
            <a:pPr indent="457200"/>
            <a:r>
              <a:rPr lang="en-US" sz="2400">
                <a:latin typeface="Times New Roman" charset="0"/>
                <a:cs typeface="Times New Roman" charset="0"/>
              </a:rPr>
              <a:t>	</a:t>
            </a:r>
          </a:p>
          <a:p>
            <a:pPr indent="457200"/>
            <a:r>
              <a:rPr lang="en-US" sz="2400">
                <a:latin typeface="Times New Roman" charset="0"/>
                <a:cs typeface="Times New Roman" charset="0"/>
              </a:rPr>
              <a:t>But other factors affect population growth in a certain area…</a:t>
            </a:r>
          </a:p>
          <a:p>
            <a:pPr indent="457200"/>
            <a:endParaRPr lang="en-US" sz="2400">
              <a:latin typeface="Times New Roman" charset="0"/>
            </a:endParaRPr>
          </a:p>
        </p:txBody>
      </p:sp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2438400" y="685800"/>
            <a:ext cx="454342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Population Growth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-71438"/>
            <a:ext cx="8637587" cy="1555751"/>
          </a:xfrm>
        </p:spPr>
        <p:txBody>
          <a:bodyPr/>
          <a:lstStyle/>
          <a:p>
            <a:pPr eaLnBrk="1" hangingPunct="1"/>
            <a:r>
              <a:rPr lang="en-US" sz="4800" smtClean="0"/>
              <a:t>Population growth rates</a:t>
            </a:r>
          </a:p>
        </p:txBody>
      </p:sp>
      <p:pic>
        <p:nvPicPr>
          <p:cNvPr id="39939" name="Picture 4" descr="califor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9663" y="1600200"/>
            <a:ext cx="1836737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696200" cy="4476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smtClean="0">
                <a:cs typeface="Times New Roman" charset="0"/>
              </a:rPr>
              <a:t>	</a:t>
            </a:r>
            <a:r>
              <a:rPr lang="en-US" sz="2100" u="sng" smtClean="0">
                <a:cs typeface="Times New Roman" charset="0"/>
              </a:rPr>
              <a:t>increase population</a:t>
            </a:r>
            <a:r>
              <a:rPr lang="en-US" sz="2100" smtClean="0">
                <a:cs typeface="Times New Roman" charset="0"/>
              </a:rPr>
              <a:t>		</a:t>
            </a:r>
            <a:r>
              <a:rPr lang="en-US" sz="2100" u="sng" smtClean="0">
                <a:cs typeface="Times New Roman" charset="0"/>
              </a:rPr>
              <a:t>decrease population </a:t>
            </a:r>
            <a:endParaRPr lang="en-US" sz="2100" smtClean="0"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smtClean="0">
                <a:cs typeface="Times New Roman" charset="0"/>
              </a:rPr>
              <a:t>	births	</a:t>
            </a:r>
            <a:r>
              <a:rPr lang="en-US" sz="2100" smtClean="0">
                <a:cs typeface="Times New Roman" charset="0"/>
                <a:sym typeface="Wingdings" pitchFamily="2" charset="2"/>
              </a:rPr>
              <a:t></a:t>
            </a:r>
            <a:r>
              <a:rPr lang="en-US" sz="2100" smtClean="0">
                <a:cs typeface="Times New Roman" charset="0"/>
              </a:rPr>
              <a:t>			</a:t>
            </a:r>
            <a:r>
              <a:rPr lang="en-US" sz="2100" smtClean="0">
                <a:cs typeface="Times New Roman" charset="0"/>
                <a:sym typeface="Wingdings" pitchFamily="2" charset="2"/>
              </a:rPr>
              <a:t></a:t>
            </a:r>
            <a:r>
              <a:rPr lang="en-US" sz="2100" smtClean="0">
                <a:cs typeface="Times New Roman" charset="0"/>
              </a:rPr>
              <a:t>       deaths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smtClean="0">
                <a:cs typeface="Times New Roman" charset="0"/>
              </a:rPr>
              <a:t>	immigration </a:t>
            </a:r>
            <a:r>
              <a:rPr lang="en-US" sz="2100" smtClean="0">
                <a:cs typeface="Times New Roman" charset="0"/>
                <a:sym typeface="Wingdings" pitchFamily="2" charset="2"/>
              </a:rPr>
              <a:t></a:t>
            </a:r>
            <a:r>
              <a:rPr lang="en-US" sz="2100" smtClean="0">
                <a:cs typeface="Times New Roman" charset="0"/>
              </a:rPr>
              <a:t>                   	 </a:t>
            </a:r>
            <a:r>
              <a:rPr lang="en-US" sz="2100" smtClean="0">
                <a:cs typeface="Times New Roman" charset="0"/>
                <a:sym typeface="Wingdings" pitchFamily="2" charset="2"/>
              </a:rPr>
              <a:t></a:t>
            </a:r>
            <a:r>
              <a:rPr lang="en-US" sz="2100" smtClean="0">
                <a:cs typeface="Times New Roman" charset="0"/>
              </a:rPr>
              <a:t>   emigration (exit)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smtClean="0">
                <a:cs typeface="Times New Roman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smtClean="0">
                <a:cs typeface="Times New Roman" charset="0"/>
              </a:rPr>
              <a:t>	r = (birth - death)+ (immigration-emigration)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smtClean="0">
                <a:cs typeface="Times New Roman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smtClean="0">
                <a:cs typeface="Times New Roman" charset="0"/>
              </a:rPr>
              <a:t>immigration = migration of individuals into a population from another area or country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smtClean="0">
                <a:cs typeface="Times New Roman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smtClean="0">
                <a:cs typeface="Times New Roman" charset="0"/>
              </a:rPr>
              <a:t>emigration = migration of individuals from a population bound for another country</a:t>
            </a:r>
            <a:endParaRPr 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762000" y="923925"/>
            <a:ext cx="7696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r = (birth - death)+ (immigration-emigration)</a:t>
            </a:r>
          </a:p>
        </p:txBody>
      </p:sp>
      <p:pic>
        <p:nvPicPr>
          <p:cNvPr id="40963" name="Picture 3" descr="SO0051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37528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1219200" y="4695825"/>
            <a:ext cx="6569075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charset="0"/>
              </a:rPr>
              <a:t>           </a:t>
            </a:r>
            <a:r>
              <a:rPr lang="en-US" sz="2400" b="1">
                <a:latin typeface="Times New Roman" charset="0"/>
              </a:rPr>
              <a:t>B                D               I               E                 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r=( 10/1000) – (5/1000) + (1/1000) – (10/1000) 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r=(0.01-0.005) + (0.001 – 0.01)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r = 0.005 – 0.009 = -0.004 or –0.4% per year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1143000" y="1828800"/>
            <a:ext cx="6613525" cy="2647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charset="0"/>
              </a:rPr>
              <a:t>example: population of 10,000 has                             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100 births (10 per 1000)		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50 deaths (5 per 1000)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10 immigration (1 per 1000)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100 emigration (10 per 1000)</a:t>
            </a:r>
          </a:p>
          <a:p>
            <a:pPr eaLnBrk="1" hangingPunct="1"/>
            <a:endParaRPr lang="en-US" sz="2400">
              <a:latin typeface="Times New Roman" charset="0"/>
            </a:endParaRPr>
          </a:p>
          <a:p>
            <a:pPr eaLnBrk="1" hangingPunct="1"/>
            <a:r>
              <a:rPr lang="en-US" sz="2400">
                <a:latin typeface="Times New Roman" charset="0"/>
              </a:rPr>
              <a:t>You try.</a:t>
            </a:r>
          </a:p>
        </p:txBody>
      </p:sp>
      <p:sp>
        <p:nvSpPr>
          <p:cNvPr id="40966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54483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Growth Rate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04" grpId="0"/>
      <p:bldP spid="17920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7010400" cy="173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If the growth rate is 1% and the population size is 10,000, how many years will it take to get to a population of 40,000?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Population doubling:</a:t>
            </a:r>
            <a:endParaRPr lang="en-US" sz="2400">
              <a:latin typeface="Times New Roman" charset="0"/>
            </a:endParaRPr>
          </a:p>
        </p:txBody>
      </p:sp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 rot="5400000">
            <a:off x="5695950" y="2800350"/>
            <a:ext cx="5562600" cy="13335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Double Time Example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066800" y="5638800"/>
            <a:ext cx="6383338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charset="0"/>
              </a:rPr>
              <a:t>In 140 years, the population will be 40,000 people.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SHOW YOUR WORK!!!!!!!!!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2438400" y="4648200"/>
            <a:ext cx="326707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(70 years)(2) =140 years </a:t>
            </a:r>
          </a:p>
          <a:p>
            <a:pPr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2133600" y="4038600"/>
            <a:ext cx="23129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charset="0"/>
              </a:rPr>
              <a:t>2 D.T. 	</a:t>
            </a:r>
            <a:r>
              <a:rPr lang="en-US" sz="2400">
                <a:latin typeface="Times New Roman" charset="0"/>
                <a:sym typeface="Symbol" pitchFamily="18" charset="2"/>
              </a:rPr>
              <a:t></a:t>
            </a:r>
            <a:r>
              <a:rPr lang="en-US" sz="2400">
                <a:latin typeface="Times New Roman" charset="0"/>
              </a:rPr>
              <a:t> 40,000</a:t>
            </a: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2209800" y="3352800"/>
            <a:ext cx="23129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charset="0"/>
              </a:rPr>
              <a:t>1 D.T. 	</a:t>
            </a:r>
            <a:r>
              <a:rPr lang="en-US" sz="2400">
                <a:latin typeface="Times New Roman" charset="0"/>
                <a:sym typeface="Symbol" pitchFamily="18" charset="2"/>
              </a:rPr>
              <a:t></a:t>
            </a:r>
            <a:r>
              <a:rPr lang="en-US" sz="2400">
                <a:latin typeface="Times New Roman" charset="0"/>
              </a:rPr>
              <a:t> 20,000</a:t>
            </a: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1514475" y="2819400"/>
            <a:ext cx="51911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charset="0"/>
              </a:rPr>
              <a:t>In 70 years the population will be 20,000</a:t>
            </a:r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1676400" y="2225675"/>
            <a:ext cx="4560888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70/rate =70/1% =70 years to double</a:t>
            </a:r>
          </a:p>
          <a:p>
            <a:pPr eaLnBrk="1" hangingPunct="1"/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/>
      <p:bldP spid="181253" grpId="0"/>
      <p:bldP spid="181254" grpId="0"/>
      <p:bldP spid="181255" grpId="0"/>
      <p:bldP spid="181256" grpId="0"/>
      <p:bldP spid="1812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sz="2400" smtClean="0"/>
              <a:t>A. Human population growth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876800"/>
            <a:ext cx="7696200" cy="1981200"/>
          </a:xfrm>
        </p:spPr>
        <p:txBody>
          <a:bodyPr/>
          <a:lstStyle/>
          <a:p>
            <a:pPr eaLnBrk="1" hangingPunct="1"/>
            <a:r>
              <a:rPr lang="en-US" sz="2100" smtClean="0"/>
              <a:t>More than 7 billion people currently</a:t>
            </a:r>
          </a:p>
          <a:p>
            <a:pPr eaLnBrk="1" hangingPunct="1"/>
            <a:r>
              <a:rPr lang="en-US" sz="2100" smtClean="0"/>
              <a:t>last 25 yrs population grew by 2 billion</a:t>
            </a:r>
          </a:p>
          <a:p>
            <a:pPr eaLnBrk="1" hangingPunct="1"/>
            <a:r>
              <a:rPr lang="en-US" sz="2100" smtClean="0"/>
              <a:t>projected that population will be 10 billion by 2050</a:t>
            </a:r>
          </a:p>
          <a:p>
            <a:pPr eaLnBrk="1" hangingPunct="1"/>
            <a:r>
              <a:rPr lang="en-US" sz="2100" smtClean="0"/>
              <a:t>increase pop → increase need for resources</a:t>
            </a:r>
          </a:p>
        </p:txBody>
      </p:sp>
      <p:pic>
        <p:nvPicPr>
          <p:cNvPr id="6148" name="Picture 4" descr="FG06_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762000"/>
            <a:ext cx="6172200" cy="3967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G06_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705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WordArt 3" descr="Paper bag"/>
          <p:cNvSpPr>
            <a:spLocks noChangeArrowheads="1" noChangeShapeType="1" noTextEdit="1"/>
          </p:cNvSpPr>
          <p:nvPr/>
        </p:nvSpPr>
        <p:spPr bwMode="auto">
          <a:xfrm>
            <a:off x="2438400" y="685800"/>
            <a:ext cx="4381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Demographic Transition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600200" y="685800"/>
            <a:ext cx="7086600" cy="5203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Bottom Line= as countries develop, first their death rate drops and then their birth rate drops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Reasons for the phases: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Phase II:	</a:t>
            </a:r>
            <a:r>
              <a:rPr lang="en-US" sz="2400">
                <a:latin typeface="Times New Roman" charset="0"/>
                <a:cs typeface="Times New Roman" charset="0"/>
                <a:sym typeface="Symbol" pitchFamily="18" charset="2"/>
              </a:rPr>
              <a:t></a:t>
            </a:r>
            <a:r>
              <a:rPr lang="en-US" sz="2400">
                <a:latin typeface="Times New Roman" charset="0"/>
                <a:cs typeface="Times New Roman" charset="0"/>
              </a:rPr>
              <a:t>    medical care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		</a:t>
            </a:r>
            <a:r>
              <a:rPr lang="en-US" sz="2400">
                <a:latin typeface="Times New Roman" charset="0"/>
                <a:cs typeface="Times New Roman" charset="0"/>
                <a:sym typeface="Symbol" pitchFamily="18" charset="2"/>
              </a:rPr>
              <a:t></a:t>
            </a:r>
            <a:r>
              <a:rPr lang="en-US" sz="2400">
                <a:latin typeface="Times New Roman" charset="0"/>
                <a:cs typeface="Times New Roman" charset="0"/>
              </a:rPr>
              <a:t>    nutrition               (births still high)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		</a:t>
            </a:r>
            <a:r>
              <a:rPr lang="en-US" sz="2400">
                <a:latin typeface="Times New Roman" charset="0"/>
                <a:cs typeface="Times New Roman" charset="0"/>
                <a:sym typeface="Symbol" pitchFamily="18" charset="2"/>
              </a:rPr>
              <a:t></a:t>
            </a:r>
            <a:r>
              <a:rPr lang="en-US" sz="2400">
                <a:latin typeface="Times New Roman" charset="0"/>
                <a:cs typeface="Times New Roman" charset="0"/>
              </a:rPr>
              <a:t>    technology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Phase III:	</a:t>
            </a:r>
            <a:r>
              <a:rPr lang="en-US" sz="2400">
                <a:latin typeface="Times New Roman" charset="0"/>
                <a:cs typeface="Times New Roman" charset="0"/>
                <a:sym typeface="Symbol" pitchFamily="18" charset="2"/>
              </a:rPr>
              <a:t></a:t>
            </a:r>
            <a:r>
              <a:rPr lang="en-US" sz="2400">
                <a:latin typeface="Times New Roman" charset="0"/>
                <a:cs typeface="Times New Roman" charset="0"/>
              </a:rPr>
              <a:t>    birth control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		</a:t>
            </a:r>
            <a:r>
              <a:rPr lang="en-US" sz="2400">
                <a:latin typeface="Times New Roman" charset="0"/>
                <a:cs typeface="Times New Roman" charset="0"/>
                <a:sym typeface="Symbol" pitchFamily="18" charset="2"/>
              </a:rPr>
              <a:t></a:t>
            </a:r>
            <a:r>
              <a:rPr lang="en-US" sz="2400">
                <a:latin typeface="Times New Roman" charset="0"/>
                <a:cs typeface="Times New Roman" charset="0"/>
              </a:rPr>
              <a:t>    education (of women)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		</a:t>
            </a:r>
            <a:r>
              <a:rPr lang="en-US" sz="2400">
                <a:latin typeface="Times New Roman" charset="0"/>
                <a:cs typeface="Times New Roman" charset="0"/>
                <a:sym typeface="Symbol" pitchFamily="18" charset="2"/>
              </a:rPr>
              <a:t></a:t>
            </a:r>
            <a:r>
              <a:rPr lang="en-US" sz="2400">
                <a:latin typeface="Times New Roman" charset="0"/>
                <a:cs typeface="Times New Roman" charset="0"/>
              </a:rPr>
              <a:t>    lower mortality rate of infants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  <a:cs typeface="Times New Roman" charset="0"/>
              </a:rPr>
              <a:t>		</a:t>
            </a:r>
            <a:r>
              <a:rPr lang="en-US" sz="2400">
                <a:latin typeface="Times New Roman" charset="0"/>
                <a:cs typeface="Times New Roman" charset="0"/>
                <a:sym typeface="Symbol" pitchFamily="18" charset="2"/>
              </a:rPr>
              <a:t></a:t>
            </a:r>
            <a:r>
              <a:rPr lang="en-US" sz="2400">
                <a:latin typeface="Times New Roman" charset="0"/>
                <a:cs typeface="Times New Roman" charset="0"/>
              </a:rPr>
              <a:t>    less child labor</a:t>
            </a: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827213"/>
            <a:ext cx="73136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Developed Countries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500" smtClean="0"/>
              <a:t>Canada, U.S., Australia, Western Europe (Denmark)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5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mtClean="0"/>
              <a:t>Developing Countries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500" smtClean="0"/>
              <a:t>Latin America, China, Africa (Kenya)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smtClean="0"/>
              <a:t>1/5 of the world’s pop. Lives in absolute poverty, illiterate, lack clean H2O and don’t have enough food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smtClean="0"/>
              <a:t>80% of world’s pop. Lives in developing co. and growing</a:t>
            </a:r>
          </a:p>
        </p:txBody>
      </p:sp>
      <p:pic>
        <p:nvPicPr>
          <p:cNvPr id="45059" name="Picture 3" descr="j0335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2667000"/>
            <a:ext cx="1962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371600" y="533400"/>
            <a:ext cx="6534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Developed vs. Developing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827213"/>
            <a:ext cx="7313613" cy="4114800"/>
          </a:xfrm>
        </p:spPr>
        <p:txBody>
          <a:bodyPr/>
          <a:lstStyle/>
          <a:p>
            <a:pPr eaLnBrk="1" hangingPunct="1"/>
            <a:r>
              <a:rPr lang="en-US" sz="2500" smtClean="0"/>
              <a:t>Total fertility= avg. # of children born per woman</a:t>
            </a:r>
          </a:p>
          <a:p>
            <a:pPr eaLnBrk="1" hangingPunct="1"/>
            <a:r>
              <a:rPr lang="en-US" sz="2500" smtClean="0"/>
              <a:t>For developed countries = 2.1</a:t>
            </a:r>
          </a:p>
          <a:p>
            <a:pPr eaLnBrk="1" hangingPunct="1"/>
            <a:r>
              <a:rPr lang="en-US" sz="2500" smtClean="0"/>
              <a:t>For developing countries = 2.6</a:t>
            </a:r>
          </a:p>
          <a:p>
            <a:pPr eaLnBrk="1" hangingPunct="1"/>
            <a:r>
              <a:rPr lang="en-US" sz="2500" smtClean="0"/>
              <a:t>Fertility of 2.0= replacement level</a:t>
            </a:r>
          </a:p>
          <a:p>
            <a:pPr lvl="1" eaLnBrk="1" hangingPunct="1"/>
            <a:r>
              <a:rPr lang="en-US" sz="2100" smtClean="0"/>
              <a:t>Under 2.0 = shrinking population</a:t>
            </a:r>
          </a:p>
          <a:p>
            <a:pPr lvl="1" eaLnBrk="1" hangingPunct="1"/>
            <a:r>
              <a:rPr lang="en-US" sz="2100" smtClean="0"/>
              <a:t>Over 2.0 = growing pop.</a:t>
            </a:r>
          </a:p>
          <a:p>
            <a:pPr eaLnBrk="1" hangingPunct="1"/>
            <a:r>
              <a:rPr lang="en-US" sz="2500" smtClean="0"/>
              <a:t>For developed countries = 2.1</a:t>
            </a:r>
          </a:p>
          <a:p>
            <a:pPr eaLnBrk="1" hangingPunct="1"/>
            <a:r>
              <a:rPr lang="en-US" sz="2500" smtClean="0"/>
              <a:t>For developing countries = 2.6(or higher)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100" smtClean="0"/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4191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Fertility Rates</a:t>
            </a:r>
          </a:p>
        </p:txBody>
      </p:sp>
      <p:pic>
        <p:nvPicPr>
          <p:cNvPr id="46084" name="Picture 4" descr="ba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657475"/>
            <a:ext cx="1809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Special agency of the United Nations</a:t>
            </a:r>
          </a:p>
          <a:p>
            <a:pPr eaLnBrk="1" hangingPunct="1"/>
            <a:r>
              <a:rPr lang="en-US" sz="2000" smtClean="0"/>
              <a:t>Receives $$ from developed co. and loans $$ to developing co. </a:t>
            </a:r>
          </a:p>
          <a:p>
            <a:pPr lvl="1" eaLnBrk="1" hangingPunct="1"/>
            <a:r>
              <a:rPr lang="en-US" sz="2000" smtClean="0"/>
              <a:t>Sometimes this backfires by increasing debt</a:t>
            </a:r>
          </a:p>
          <a:p>
            <a:pPr eaLnBrk="1" hangingPunct="1"/>
            <a:r>
              <a:rPr lang="en-US" sz="2000" smtClean="0"/>
              <a:t>Oversees all types of issues, not just environmental issues</a:t>
            </a:r>
          </a:p>
          <a:p>
            <a:pPr lvl="1" eaLnBrk="1" hangingPunct="1"/>
            <a:r>
              <a:rPr lang="en-US" sz="2000" smtClean="0"/>
              <a:t>Ex. electricity, roads, new modern technology</a:t>
            </a:r>
          </a:p>
        </p:txBody>
      </p:sp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2743200" y="381000"/>
            <a:ext cx="35814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rgbClr val="3333CC"/>
                  </a:solidFill>
                  <a:round/>
                  <a:headEnd type="none" w="sm" len="sm"/>
                  <a:tailEnd type="none" w="sm" len="sm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World Bank</a:t>
            </a:r>
          </a:p>
        </p:txBody>
      </p:sp>
      <p:pic>
        <p:nvPicPr>
          <p:cNvPr id="47108" name="Picture 4" descr="b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724400"/>
            <a:ext cx="32956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01625"/>
            <a:ext cx="83058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Soil </a:t>
            </a:r>
            <a:br>
              <a:rPr lang="en-US" sz="3200" smtClean="0"/>
            </a:br>
            <a:r>
              <a:rPr lang="en-US" sz="3200" smtClean="0"/>
              <a:t>(Dust Bowl, Porosity, Permeability)</a:t>
            </a:r>
          </a:p>
        </p:txBody>
      </p:sp>
      <p:pic>
        <p:nvPicPr>
          <p:cNvPr id="48131" name="Picture 3" descr="FG08_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73914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Texture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57400"/>
            <a:ext cx="3505200" cy="2743200"/>
          </a:xfrm>
        </p:spPr>
        <p:txBody>
          <a:bodyPr/>
          <a:lstStyle/>
          <a:p>
            <a:pPr eaLnBrk="1" hangingPunct="1"/>
            <a:r>
              <a:rPr lang="en-US" sz="2500" smtClean="0"/>
              <a:t>Sand 2.0-.02 mm</a:t>
            </a:r>
          </a:p>
          <a:p>
            <a:pPr eaLnBrk="1" hangingPunct="1"/>
            <a:r>
              <a:rPr lang="en-US" sz="2500" smtClean="0"/>
              <a:t>Silt .02-.002 mm</a:t>
            </a:r>
          </a:p>
          <a:p>
            <a:pPr eaLnBrk="1" hangingPunct="1"/>
            <a:r>
              <a:rPr lang="en-US" sz="2500" smtClean="0"/>
              <a:t>Clay.002mm </a:t>
            </a:r>
            <a:r>
              <a:rPr lang="en-US" sz="2500" smtClean="0">
                <a:cs typeface="Times New Roman" charset="0"/>
              </a:rPr>
              <a:t>≥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500" smtClean="0">
                <a:cs typeface="Times New Roman" charset="0"/>
              </a:rPr>
              <a:t>some microscopic</a:t>
            </a:r>
          </a:p>
          <a:p>
            <a:pPr eaLnBrk="1" hangingPunct="1">
              <a:buFont typeface="Wingdings" pitchFamily="2" charset="2"/>
              <a:buNone/>
            </a:pPr>
            <a:endParaRPr lang="en-US" sz="2500" smtClean="0">
              <a:cs typeface="Times New Roman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500" smtClean="0">
              <a:cs typeface="Times New Roman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500" smtClean="0">
              <a:cs typeface="Times New Roman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500" smtClean="0">
              <a:cs typeface="Times New Roman" charset="0"/>
            </a:endParaRPr>
          </a:p>
        </p:txBody>
      </p:sp>
      <p:pic>
        <p:nvPicPr>
          <p:cNvPr id="49156" name="Picture 4" descr="textleach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2950" y="2103438"/>
            <a:ext cx="4130675" cy="3148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8038"/>
            <a:ext cx="8229600" cy="15541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cs typeface="Times New Roman" charset="0"/>
              </a:rPr>
              <a:t>LOAM: </a:t>
            </a:r>
            <a:br>
              <a:rPr lang="en-US" sz="3200" smtClean="0">
                <a:cs typeface="Times New Roman" charset="0"/>
              </a:rPr>
            </a:br>
            <a:r>
              <a:rPr lang="en-US" sz="2400" smtClean="0">
                <a:cs typeface="Times New Roman" charset="0"/>
              </a:rPr>
              <a:t>40%sand 40% silt 20% clay</a:t>
            </a:r>
            <a:br>
              <a:rPr lang="en-US" sz="2400" smtClean="0">
                <a:cs typeface="Times New Roman" charset="0"/>
              </a:rPr>
            </a:br>
            <a:r>
              <a:rPr lang="en-US" sz="2400" smtClean="0">
                <a:cs typeface="Times New Roman" charset="0"/>
              </a:rPr>
              <a:t>Loam is theoretically the ideal soil</a:t>
            </a:r>
          </a:p>
        </p:txBody>
      </p:sp>
      <p:pic>
        <p:nvPicPr>
          <p:cNvPr id="50179" name="Picture 3" descr="sc-scl-s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6663" y="2454275"/>
            <a:ext cx="4198937" cy="3794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Classes of Soil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09600" y="20574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Book Antiqua" pitchFamily="18" charset="0"/>
              </a:rPr>
              <a:t>Mollisols- very fertile, dark, found in temperate grasslands, best agricultural soil, Deep A horizon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85800" y="31242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empus Sans ITC" pitchFamily="82" charset="0"/>
              </a:rPr>
              <a:t>Oxisols- soil of tropical and subtropical rainforest layer of iron and Al oxides in B horizon, little O horizon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09600" y="4038600"/>
            <a:ext cx="7772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Showcard Gothic" pitchFamily="82" charset="0"/>
              </a:rPr>
              <a:t>Alfisols- weathered forest soil, not deep, but developed OAE+B typical of most temperate forest biome. Need fertilizer for agriculture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85800" y="5410200"/>
            <a:ext cx="769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charset="0"/>
              </a:rPr>
              <a:t>Aridsols- dry lands + desert, lack of vegetation, lack of rain </a:t>
            </a:r>
            <a:r>
              <a:rPr lang="en-US" sz="2400" b="1">
                <a:latin typeface="Times New Roman" charset="0"/>
                <a:sym typeface="Wingdings" pitchFamily="2" charset="2"/>
              </a:rPr>
              <a:t> unstructured vertically, irrigation leads to salinization b/c of high evaporation.</a:t>
            </a:r>
            <a:endParaRPr lang="en-US" sz="2400" b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6096000"/>
            <a:ext cx="7772400" cy="762000"/>
          </a:xfrm>
        </p:spPr>
        <p:txBody>
          <a:bodyPr/>
          <a:lstStyle/>
          <a:p>
            <a:pPr eaLnBrk="1" hangingPunct="1"/>
            <a:r>
              <a:rPr lang="en-US" sz="2100" smtClean="0"/>
              <a:t>Figure 9-1 Earth’s water supply </a:t>
            </a:r>
          </a:p>
        </p:txBody>
      </p:sp>
      <p:pic>
        <p:nvPicPr>
          <p:cNvPr id="52227" name="Picture 3" descr="FG09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8486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charset="0"/>
              </a:rPr>
              <a:t>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B. Soil degradation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Demand for food destroys the soil</a:t>
            </a:r>
          </a:p>
          <a:p>
            <a:pPr marL="990600" lvl="1" indent="-533400" eaLnBrk="1" hangingPunct="1"/>
            <a:r>
              <a:rPr lang="en-US" smtClean="0"/>
              <a:t>erosion</a:t>
            </a:r>
          </a:p>
          <a:p>
            <a:pPr marL="990600" lvl="1" indent="-533400" eaLnBrk="1" hangingPunct="1"/>
            <a:r>
              <a:rPr lang="en-US" smtClean="0"/>
              <a:t>minerals in soil are depleted</a:t>
            </a:r>
          </a:p>
          <a:p>
            <a:pPr marL="990600" lvl="1" indent="-533400" eaLnBrk="1" hangingPunct="1"/>
            <a:r>
              <a:rPr lang="en-US" smtClean="0"/>
              <a:t>salinization</a:t>
            </a:r>
          </a:p>
          <a:p>
            <a:pPr marL="990600" lvl="1" indent="-533400" eaLnBrk="1" hangingPunct="1"/>
            <a:r>
              <a:rPr lang="en-US" smtClean="0"/>
              <a:t>increased use of pesticides</a:t>
            </a:r>
          </a:p>
          <a:p>
            <a:pPr marL="990600" lvl="1" indent="-533400" eaLnBrk="1" hangingPunct="1"/>
            <a:r>
              <a:rPr lang="en-US" smtClean="0"/>
              <a:t>Overuse of fresh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Water Facts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primary use for fresh water in U.S. is for agriculture.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our homes, we use the most fresh water to wash, clean and flush.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typical person in an industrialized nation uses 700-1000 gallons per week!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Human effects on the </a:t>
            </a:r>
            <a:br>
              <a:rPr lang="en-US" smtClean="0"/>
            </a:br>
            <a:r>
              <a:rPr lang="en-US" smtClean="0"/>
              <a:t>Hydrologic Cycle</a:t>
            </a:r>
            <a:br>
              <a:rPr lang="en-US" smtClean="0"/>
            </a:br>
            <a:endParaRPr lang="en-US" smtClean="0"/>
          </a:p>
        </p:txBody>
      </p:sp>
      <p:pic>
        <p:nvPicPr>
          <p:cNvPr id="54275" name="Picture 3" descr="FG09_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6096000"/>
            <a:ext cx="7772400" cy="533400"/>
          </a:xfrm>
        </p:spPr>
        <p:txBody>
          <a:bodyPr/>
          <a:lstStyle/>
          <a:p>
            <a:pPr eaLnBrk="1" hangingPunct="1"/>
            <a:r>
              <a:rPr lang="en-US" sz="2100" smtClean="0"/>
              <a:t>Figure 9-5a Global air circulation</a:t>
            </a:r>
          </a:p>
        </p:txBody>
      </p:sp>
      <p:pic>
        <p:nvPicPr>
          <p:cNvPr id="55299" name="Picture 3" descr="FG09_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82000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1138238"/>
            <a:ext cx="7239000" cy="1123950"/>
          </a:xfrm>
        </p:spPr>
        <p:txBody>
          <a:bodyPr/>
          <a:lstStyle/>
          <a:p>
            <a:pPr eaLnBrk="1" hangingPunct="1"/>
            <a:r>
              <a:rPr lang="en-US" smtClean="0"/>
              <a:t>Rain shadow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681038" y="-1743075"/>
            <a:ext cx="7783512" cy="5875338"/>
            <a:chOff x="0" y="3701"/>
            <a:chExt cx="4903" cy="3701"/>
          </a:xfrm>
        </p:grpSpPr>
        <p:sp>
          <p:nvSpPr>
            <p:cNvPr id="56332" name="Rectangle 5"/>
            <p:cNvSpPr>
              <a:spLocks noChangeArrowheads="1"/>
            </p:cNvSpPr>
            <p:nvPr/>
          </p:nvSpPr>
          <p:spPr bwMode="auto">
            <a:xfrm>
              <a:off x="0" y="3701"/>
              <a:ext cx="4903" cy="3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33" name="Rectangle 6"/>
            <p:cNvSpPr>
              <a:spLocks noChangeArrowheads="1"/>
            </p:cNvSpPr>
            <p:nvPr/>
          </p:nvSpPr>
          <p:spPr bwMode="auto">
            <a:xfrm>
              <a:off x="0" y="3701"/>
              <a:ext cx="4903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663300"/>
                  </a:solidFill>
                  <a:latin typeface="Times New Roman" charset="0"/>
                </a:rPr>
                <a:t/>
              </a:r>
              <a:br>
                <a:rPr lang="en-US" sz="1400">
                  <a:solidFill>
                    <a:srgbClr val="663300"/>
                  </a:solidFill>
                  <a:latin typeface="Times New Roman" charset="0"/>
                </a:rPr>
              </a:br>
              <a:endParaRPr lang="en-US" sz="2400">
                <a:latin typeface="Times New Roman" charset="0"/>
              </a:endParaRPr>
            </a:p>
          </p:txBody>
        </p:sp>
      </p:grpSp>
      <p:sp>
        <p:nvSpPr>
          <p:cNvPr id="56325" name="AutoShape 7" descr="FG09_001"/>
          <p:cNvSpPr>
            <a:spLocks noChangeAspect="1" noChangeArrowheads="1"/>
          </p:cNvSpPr>
          <p:nvPr/>
        </p:nvSpPr>
        <p:spPr bwMode="auto">
          <a:xfrm>
            <a:off x="1150938" y="4029075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6326" name="Group 8"/>
          <p:cNvGrpSpPr>
            <a:grpSpLocks/>
          </p:cNvGrpSpPr>
          <p:nvPr/>
        </p:nvGrpSpPr>
        <p:grpSpPr bwMode="auto">
          <a:xfrm>
            <a:off x="681038" y="-1743075"/>
            <a:ext cx="7783512" cy="5875338"/>
            <a:chOff x="0" y="3701"/>
            <a:chExt cx="4903" cy="3701"/>
          </a:xfrm>
        </p:grpSpPr>
        <p:sp>
          <p:nvSpPr>
            <p:cNvPr id="56330" name="Rectangle 9"/>
            <p:cNvSpPr>
              <a:spLocks noChangeArrowheads="1"/>
            </p:cNvSpPr>
            <p:nvPr/>
          </p:nvSpPr>
          <p:spPr bwMode="auto">
            <a:xfrm>
              <a:off x="0" y="3701"/>
              <a:ext cx="4903" cy="3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31" name="Rectangle 10"/>
            <p:cNvSpPr>
              <a:spLocks noChangeArrowheads="1"/>
            </p:cNvSpPr>
            <p:nvPr/>
          </p:nvSpPr>
          <p:spPr bwMode="auto">
            <a:xfrm>
              <a:off x="0" y="3701"/>
              <a:ext cx="4903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663300"/>
                  </a:solidFill>
                  <a:latin typeface="Times New Roman" charset="0"/>
                </a:rPr>
                <a:t/>
              </a:r>
              <a:br>
                <a:rPr lang="en-US" sz="1400">
                  <a:solidFill>
                    <a:srgbClr val="663300"/>
                  </a:solidFill>
                  <a:latin typeface="Times New Roman" charset="0"/>
                </a:rPr>
              </a:br>
              <a:endParaRPr lang="en-US" sz="2400">
                <a:latin typeface="Times New Roman" charset="0"/>
              </a:endParaRPr>
            </a:p>
          </p:txBody>
        </p:sp>
      </p:grpSp>
      <p:sp>
        <p:nvSpPr>
          <p:cNvPr id="56327" name="AutoShape 11" descr="FG09_001"/>
          <p:cNvSpPr>
            <a:spLocks noChangeAspect="1" noChangeArrowheads="1"/>
          </p:cNvSpPr>
          <p:nvPr/>
        </p:nvSpPr>
        <p:spPr bwMode="auto">
          <a:xfrm>
            <a:off x="1150938" y="4029075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6328" name="Picture 12" descr="FG09_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874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Text Box 13"/>
          <p:cNvSpPr txBox="1">
            <a:spLocks noChangeArrowheads="1"/>
          </p:cNvSpPr>
          <p:nvPr/>
        </p:nvSpPr>
        <p:spPr bwMode="auto">
          <a:xfrm>
            <a:off x="1965325" y="6137275"/>
            <a:ext cx="312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charset="0"/>
              </a:rPr>
              <a:t>Figure 9-6 Rain shadow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>The Ogallala Aquifer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57347" name="Picture 3" descr="FG09_016"/>
          <p:cNvPicPr>
            <a:picLocks noChangeAspect="1" noChangeArrowheads="1"/>
          </p:cNvPicPr>
          <p:nvPr/>
        </p:nvPicPr>
        <p:blipFill>
          <a:blip r:embed="rId2" cstate="print"/>
          <a:srcRect r="1199" b="1801"/>
          <a:stretch>
            <a:fillRect/>
          </a:stretch>
        </p:blipFill>
        <p:spPr bwMode="auto">
          <a:xfrm>
            <a:off x="990600" y="1371600"/>
            <a:ext cx="677545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905000" y="5791200"/>
            <a:ext cx="482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charset="0"/>
              </a:rPr>
              <a:t>Figure 9-16 Exploitation of an aquifer</a:t>
            </a:r>
          </a:p>
          <a:p>
            <a:pPr eaLnBrk="1" hangingPunct="1"/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Mono Lake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7313613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/>
              <a:t>Excellent example of human interference with the water supply.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The water in the lake was diverted from the lake to the city of Los Angeles. It became a salt bed.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cs typeface="Times New Roman" charset="0"/>
              </a:rPr>
              <a:t>↑ Salt concentration due to evaporation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500" u="sng" smtClean="0">
                <a:solidFill>
                  <a:schemeClr val="tx2"/>
                </a:solidFill>
                <a:cs typeface="Times New Roman" charset="0"/>
              </a:rPr>
              <a:t>Three Gorges Dam in China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cs typeface="Times New Roman" charset="0"/>
              </a:rPr>
              <a:t>China needs to meet the growing demand for energy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cs typeface="Times New Roman" charset="0"/>
              </a:rPr>
              <a:t>Huge environmental impact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cs typeface="Times New Roman" charset="0"/>
              </a:rPr>
              <a:t>Hundreds of thousands of people will be displaced (not to mention the ecosystems which will be flooded)</a:t>
            </a:r>
          </a:p>
          <a:p>
            <a:pPr eaLnBrk="1" hangingPunct="1">
              <a:lnSpc>
                <a:spcPct val="80000"/>
              </a:lnSpc>
            </a:pPr>
            <a:endParaRPr lang="en-US" sz="2500" smtClean="0"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6172200" cy="762000"/>
          </a:xfrm>
        </p:spPr>
        <p:txBody>
          <a:bodyPr/>
          <a:lstStyle/>
          <a:p>
            <a:pPr algn="ctr" eaLnBrk="1" hangingPunct="1"/>
            <a:r>
              <a:rPr lang="en-US" sz="2400" b="1" smtClean="0">
                <a:latin typeface="Tempus Sans ITC" pitchFamily="82" charset="0"/>
              </a:rPr>
              <a:t>Genetically altered food, Irish Potato Famine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657600"/>
            <a:ext cx="3124200" cy="2590800"/>
          </a:xfrm>
          <a:gradFill rotWithShape="0">
            <a:gsLst>
              <a:gs pos="0">
                <a:srgbClr val="996600"/>
              </a:gs>
              <a:gs pos="100000">
                <a:srgbClr val="E9DFC9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500" b="1" smtClean="0">
                <a:latin typeface="Tempus Sans ITC" pitchFamily="82" charset="0"/>
              </a:rPr>
              <a:t> Soil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1700" smtClean="0">
                <a:latin typeface="Tempus Sans ITC" pitchFamily="82" charset="0"/>
              </a:rPr>
              <a:t>Erosion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1700" smtClean="0">
                <a:latin typeface="Tempus Sans ITC" pitchFamily="82" charset="0"/>
              </a:rPr>
              <a:t>Loss of fertility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1700" smtClean="0">
                <a:latin typeface="Tempus Sans ITC" pitchFamily="82" charset="0"/>
              </a:rPr>
              <a:t>Salinization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1700" smtClean="0">
                <a:latin typeface="Tempus Sans ITC" pitchFamily="82" charset="0"/>
              </a:rPr>
              <a:t>Waterlogging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1700" smtClean="0">
                <a:latin typeface="Tempus Sans ITC" pitchFamily="82" charset="0"/>
              </a:rPr>
              <a:t>Desertification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267200" y="3200400"/>
            <a:ext cx="4572000" cy="3344863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D8F7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spcBef>
                <a:spcPct val="50000"/>
              </a:spcBef>
            </a:pPr>
            <a:r>
              <a:rPr lang="en-US" sz="2400" b="1">
                <a:latin typeface="Tempus Sans ITC" pitchFamily="82" charset="0"/>
              </a:rPr>
              <a:t>Water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Tempus Sans ITC" pitchFamily="82" charset="0"/>
              </a:rPr>
              <a:t>Aquifer depletion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Tempus Sans ITC" pitchFamily="82" charset="0"/>
              </a:rPr>
              <a:t>Increased runoff and flooding from land cleared to grow crops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Tempus Sans ITC" pitchFamily="82" charset="0"/>
              </a:rPr>
              <a:t>Fish kills from pesticide runoff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Tempus Sans ITC" pitchFamily="82" charset="0"/>
              </a:rPr>
              <a:t>Surface and groundwater pollution from pesticides and fertilizers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Tempus Sans ITC" pitchFamily="82" charset="0"/>
              </a:rPr>
              <a:t>Over fertilization of lakes &gt;&gt; eutrophication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371600" y="1538288"/>
            <a:ext cx="5410200" cy="1281112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00000">
                <a:srgbClr val="FAFA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Tempus Sans ITC" pitchFamily="82" charset="0"/>
              </a:rPr>
              <a:t>Air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Tempus Sans ITC" pitchFamily="82" charset="0"/>
              </a:rPr>
              <a:t>Greenhouse gas emissions from fossil fuels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Tempus Sans ITC" pitchFamily="82" charset="0"/>
              </a:rPr>
              <a:t>Other air pollutants from fossil fuels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Tempus Sans ITC" pitchFamily="82" charset="0"/>
              </a:rPr>
              <a:t>Pollutions from pesticide sprays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066800" y="22860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  <a:latin typeface="Times New Roman" charset="0"/>
              </a:rPr>
              <a:t>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eaLnBrk="1" hangingPunct="1"/>
            <a:r>
              <a:rPr lang="en-US" sz="2400" b="1" smtClean="0">
                <a:latin typeface="Tempus Sans ITC" pitchFamily="82" charset="0"/>
              </a:rPr>
              <a:t>Major Environmental Effects of Food Production</a:t>
            </a:r>
          </a:p>
        </p:txBody>
      </p:sp>
      <p:sp>
        <p:nvSpPr>
          <p:cNvPr id="6041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4343400" cy="3581400"/>
          </a:xfrm>
          <a:gradFill rotWithShape="0">
            <a:gsLst>
              <a:gs pos="0">
                <a:srgbClr val="F0F8F8"/>
              </a:gs>
              <a:gs pos="100000">
                <a:srgbClr val="00808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100" b="1" smtClean="0">
                <a:latin typeface="Tempus Sans ITC" pitchFamily="82" charset="0"/>
              </a:rPr>
              <a:t>Biodiversity Loss</a:t>
            </a:r>
          </a:p>
          <a:p>
            <a:pPr eaLnBrk="1" hangingPunct="1">
              <a:spcBef>
                <a:spcPct val="0"/>
              </a:spcBef>
            </a:pPr>
            <a:r>
              <a:rPr lang="en-US" sz="1900" smtClean="0">
                <a:latin typeface="Tempus Sans ITC" pitchFamily="82" charset="0"/>
              </a:rPr>
              <a:t>Loss and degradation of habitat from clearing grasslands and forests and draining wetlands</a:t>
            </a:r>
          </a:p>
          <a:p>
            <a:pPr eaLnBrk="1" hangingPunct="1">
              <a:spcBef>
                <a:spcPct val="0"/>
              </a:spcBef>
            </a:pPr>
            <a:r>
              <a:rPr lang="en-US" sz="1900" smtClean="0">
                <a:latin typeface="Tempus Sans ITC" pitchFamily="82" charset="0"/>
              </a:rPr>
              <a:t>Fish kills from pesticide runoff</a:t>
            </a:r>
          </a:p>
          <a:p>
            <a:pPr eaLnBrk="1" hangingPunct="1">
              <a:spcBef>
                <a:spcPct val="0"/>
              </a:spcBef>
            </a:pPr>
            <a:r>
              <a:rPr lang="en-US" sz="1900" smtClean="0">
                <a:latin typeface="Tempus Sans ITC" pitchFamily="82" charset="0"/>
              </a:rPr>
              <a:t>Killing of wild predators to protect live stock</a:t>
            </a:r>
          </a:p>
          <a:p>
            <a:pPr eaLnBrk="1" hangingPunct="1">
              <a:spcBef>
                <a:spcPct val="0"/>
              </a:spcBef>
            </a:pPr>
            <a:r>
              <a:rPr lang="en-US" sz="1900" smtClean="0">
                <a:latin typeface="Tempus Sans ITC" pitchFamily="82" charset="0"/>
              </a:rPr>
              <a:t>Loss of genetic diversity from replacing thousands of wild crop strains with a few monoculture strains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1900" smtClean="0">
              <a:latin typeface="Tempus Sans ITC" pitchFamily="82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257800" y="2057400"/>
            <a:ext cx="3505200" cy="350520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Tempus Sans ITC" pitchFamily="82" charset="0"/>
              </a:rPr>
              <a:t>Human Health</a:t>
            </a:r>
          </a:p>
          <a:p>
            <a:pPr eaLnBrk="1" hangingPunct="1">
              <a:buFontTx/>
              <a:buChar char="•"/>
            </a:pPr>
            <a:r>
              <a:rPr lang="en-US" sz="2000">
                <a:latin typeface="Tempus Sans ITC" pitchFamily="82" charset="0"/>
              </a:rPr>
              <a:t>Nitrates in drinking water</a:t>
            </a:r>
          </a:p>
          <a:p>
            <a:pPr eaLnBrk="1" hangingPunct="1">
              <a:buFontTx/>
              <a:buChar char="•"/>
            </a:pPr>
            <a:endParaRPr lang="en-US" sz="2000">
              <a:latin typeface="Tempus Sans ITC" pitchFamily="82" charset="0"/>
            </a:endParaRPr>
          </a:p>
          <a:p>
            <a:pPr eaLnBrk="1" hangingPunct="1">
              <a:buFontTx/>
              <a:buChar char="•"/>
            </a:pPr>
            <a:r>
              <a:rPr lang="en-US" sz="2000">
                <a:latin typeface="Tempus Sans ITC" pitchFamily="82" charset="0"/>
              </a:rPr>
              <a:t>Pesticide residues in drinking water, food, and air</a:t>
            </a:r>
          </a:p>
          <a:p>
            <a:pPr eaLnBrk="1" hangingPunct="1">
              <a:buFontTx/>
              <a:buChar char="•"/>
            </a:pPr>
            <a:endParaRPr lang="en-US" sz="2000">
              <a:latin typeface="Tempus Sans ITC" pitchFamily="82" charset="0"/>
            </a:endParaRPr>
          </a:p>
          <a:p>
            <a:pPr eaLnBrk="1" hangingPunct="1">
              <a:buFontTx/>
              <a:buChar char="•"/>
            </a:pPr>
            <a:r>
              <a:rPr lang="en-US" sz="2000">
                <a:latin typeface="Tempus Sans ITC" pitchFamily="82" charset="0"/>
              </a:rPr>
              <a:t>Contamination of drinking and swimming water with disease organisms from livestock wastes</a:t>
            </a:r>
          </a:p>
          <a:p>
            <a:pPr eaLnBrk="1" hangingPunct="1"/>
            <a:endParaRPr lang="en-US" sz="200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Green Revolution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To eliminate hunger by improving crop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Movement to increase yields by using: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New crop cultivars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Irrigation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Fertilizers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Pesticides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/>
              <a:t>Mechanization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 smtClean="0"/>
              <a:t>Results: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Did not eliminate famine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Population still increasing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Increase cost of 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An increased negative environmental impact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Didn’t work for everyone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Protection of Biodiversity and Ecosystems</a:t>
            </a:r>
          </a:p>
        </p:txBody>
      </p:sp>
      <p:pic>
        <p:nvPicPr>
          <p:cNvPr id="62467" name="Picture 4" descr="AN0216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04838"/>
            <a:ext cx="1941513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1143000" y="2667000"/>
            <a:ext cx="71564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</a:t>
            </a:r>
            <a:r>
              <a:rPr lang="en-US" u="sng"/>
              <a:t>Threatened</a:t>
            </a:r>
            <a:r>
              <a:rPr lang="en-US"/>
              <a:t> – if the trend continues, the species will be endangered.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u="sng"/>
              <a:t>Endangered</a:t>
            </a:r>
            <a:r>
              <a:rPr lang="en-US"/>
              <a:t> – if the trend continues, the species will go extinct.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Pharmaceuticals and native plants </a:t>
            </a:r>
            <a:r>
              <a:rPr lang="en-US">
                <a:sym typeface="Wingdings" pitchFamily="2" charset="2"/>
              </a:rPr>
              <a:t> Approximately 25% of  drugs used as medicines come from natural plant sources.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The Exxon Valdez Oil Spill (1989) </a:t>
            </a:r>
            <a:r>
              <a:rPr lang="en-US">
                <a:sym typeface="Wingdings" pitchFamily="2" charset="2"/>
              </a:rPr>
              <a:t> 300,000 birds died as a result of that particular oil spill. The area, Prince William Sound, is still recovering.</a:t>
            </a:r>
          </a:p>
          <a:p>
            <a:pPr eaLnBrk="1" hangingPunct="1">
              <a:spcBef>
                <a:spcPct val="20000"/>
              </a:spcBef>
            </a:pPr>
            <a:endParaRPr lang="en-US"/>
          </a:p>
          <a:p>
            <a:endParaRPr lang="en-US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C. Global Atmospheric Changes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100" smtClean="0"/>
              <a:t>Global Warming</a:t>
            </a:r>
          </a:p>
          <a:p>
            <a:pPr lvl="1" eaLnBrk="1" hangingPunct="1"/>
            <a:r>
              <a:rPr lang="en-US" sz="2100" smtClean="0"/>
              <a:t>CO</a:t>
            </a:r>
            <a:r>
              <a:rPr lang="en-US" sz="2100" baseline="-25000" smtClean="0"/>
              <a:t>2</a:t>
            </a:r>
            <a:r>
              <a:rPr lang="en-US" sz="2100" smtClean="0"/>
              <a:t> produced from fossil fuel burning acts like a blanket around the earth. </a:t>
            </a:r>
          </a:p>
          <a:p>
            <a:pPr lvl="1" eaLnBrk="1" hangingPunct="1"/>
            <a:r>
              <a:rPr lang="en-US" sz="2100" smtClean="0"/>
              <a:t>Plants take CO</a:t>
            </a:r>
            <a:r>
              <a:rPr lang="en-US" sz="2100" baseline="-25000" smtClean="0"/>
              <a:t>2</a:t>
            </a:r>
            <a:r>
              <a:rPr lang="en-US" sz="2100" smtClean="0"/>
              <a:t> out of the atmosphere through photosynthesis</a:t>
            </a:r>
          </a:p>
          <a:p>
            <a:pPr lvl="2" eaLnBrk="1" hangingPunct="1"/>
            <a:r>
              <a:rPr lang="en-US" sz="2000" smtClean="0"/>
              <a:t>6CO</a:t>
            </a:r>
            <a:r>
              <a:rPr lang="en-US" sz="2000" baseline="-25000" smtClean="0"/>
              <a:t>2</a:t>
            </a:r>
            <a:r>
              <a:rPr lang="en-US" sz="2000" smtClean="0"/>
              <a:t> +6H</a:t>
            </a:r>
            <a:r>
              <a:rPr lang="en-US" sz="2000" baseline="-25000" smtClean="0"/>
              <a:t>2</a:t>
            </a:r>
            <a:r>
              <a:rPr lang="en-US" sz="2000" smtClean="0"/>
              <a:t>O =&gt; 60</a:t>
            </a:r>
            <a:r>
              <a:rPr lang="en-US" sz="2000" baseline="-25000" smtClean="0"/>
              <a:t>2</a:t>
            </a:r>
            <a:r>
              <a:rPr lang="en-US" sz="2000" smtClean="0"/>
              <a:t> + C</a:t>
            </a:r>
            <a:r>
              <a:rPr lang="en-US" sz="2000" baseline="-25000" smtClean="0"/>
              <a:t>6</a:t>
            </a:r>
            <a:r>
              <a:rPr lang="en-US" sz="2000" smtClean="0"/>
              <a:t>H</a:t>
            </a:r>
            <a:r>
              <a:rPr lang="en-US" sz="2000" baseline="-25000" smtClean="0"/>
              <a:t>12</a:t>
            </a:r>
            <a:r>
              <a:rPr lang="en-US" sz="2000" smtClean="0"/>
              <a:t>O</a:t>
            </a:r>
            <a:r>
              <a:rPr lang="en-US" sz="2000" baseline="-25000" smtClean="0"/>
              <a:t>6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100" smtClean="0"/>
              <a:t>Ozone depletion</a:t>
            </a:r>
          </a:p>
          <a:p>
            <a:pPr lvl="1" eaLnBrk="1" hangingPunct="1"/>
            <a:r>
              <a:rPr lang="en-US" sz="2100" smtClean="0"/>
              <a:t>Chemicals released from the surface of the earth destroy our ozone shield. </a:t>
            </a:r>
          </a:p>
          <a:p>
            <a:pPr lvl="1" eaLnBrk="1" hangingPunct="1"/>
            <a:r>
              <a:rPr lang="en-US" sz="2100" smtClean="0"/>
              <a:t>No stratospheric ozone, no protection from the UV rays of the sun.                          </a:t>
            </a:r>
          </a:p>
          <a:p>
            <a:pPr lvl="1" eaLnBrk="1" hangingPunct="1"/>
            <a:endParaRPr 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 Specific Details about…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61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 smtClean="0"/>
              <a:t>These Endangered animals (and check Barron’s examples):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2100" smtClean="0"/>
              <a:t>Wild Turkey – a success story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2100" smtClean="0"/>
              <a:t>Whooping Crane- Eggs raised by sandhill cranes led to problems, but the efforts proved successful overall.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2100" smtClean="0"/>
              <a:t>Peregrine Falcon- DDT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2100" smtClean="0"/>
              <a:t>Spotted Owl- deforestation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2100" smtClean="0"/>
              <a:t>Fish living in George’s Bank (off New England)-The marketable fish were over fished and other species took over. An example of poor management of fisheries.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Endocrine Disrupters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219200" y="1752600"/>
            <a:ext cx="6629400" cy="3733800"/>
          </a:xfrm>
        </p:spPr>
        <p:txBody>
          <a:bodyPr/>
          <a:lstStyle/>
          <a:p>
            <a:pPr eaLnBrk="1" hangingPunct="1"/>
            <a:r>
              <a:rPr lang="en-US" sz="2500" smtClean="0"/>
              <a:t>Interfere with normal hormone action</a:t>
            </a:r>
          </a:p>
          <a:p>
            <a:pPr eaLnBrk="1" hangingPunct="1"/>
            <a:r>
              <a:rPr lang="en-US" sz="2500" smtClean="0"/>
              <a:t>Can interfere with development</a:t>
            </a:r>
          </a:p>
          <a:p>
            <a:pPr eaLnBrk="1" hangingPunct="1"/>
            <a:r>
              <a:rPr lang="en-US" sz="2500" smtClean="0"/>
              <a:t>Are often connected to cancer </a:t>
            </a:r>
          </a:p>
          <a:p>
            <a:pPr eaLnBrk="1" hangingPunct="1"/>
            <a:r>
              <a:rPr lang="en-US" sz="2500" smtClean="0"/>
              <a:t>Can interfere with sexual activity (alligators)</a:t>
            </a:r>
          </a:p>
          <a:p>
            <a:pPr eaLnBrk="1" hangingPunct="1"/>
            <a:r>
              <a:rPr lang="en-US" sz="2500" smtClean="0"/>
              <a:t>Are found in plastics and some pesticides</a:t>
            </a:r>
          </a:p>
          <a:p>
            <a:pPr eaLnBrk="1" hangingPunct="1"/>
            <a:endParaRPr lang="en-US" sz="2500" smtClean="0"/>
          </a:p>
          <a:p>
            <a:pPr eaLnBrk="1" hangingPunct="1"/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1676400"/>
            <a:ext cx="4724400" cy="1752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en-US" sz="25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500" smtClean="0"/>
              <a:t>Coal-several (400) hundred years</a:t>
            </a:r>
          </a:p>
        </p:txBody>
      </p:sp>
      <p:pic>
        <p:nvPicPr>
          <p:cNvPr id="65539" name="Picture 4" descr="j02149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446338"/>
            <a:ext cx="3479800" cy="3040062"/>
          </a:xfrm>
          <a:noFill/>
        </p:spPr>
      </p:pic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4191000" y="4876800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20000"/>
              </a:spcBef>
            </a:pPr>
            <a:r>
              <a:rPr lang="en-US" sz="2800">
                <a:latin typeface="Times New Roman" charset="0"/>
              </a:rPr>
              <a:t>Oil- about a decade until supplies peak</a:t>
            </a:r>
          </a:p>
        </p:txBody>
      </p:sp>
      <p:sp>
        <p:nvSpPr>
          <p:cNvPr id="65541" name="Rectangle 6"/>
          <p:cNvSpPr>
            <a:spLocks noChangeArrowheads="1"/>
          </p:cNvSpPr>
          <p:nvPr/>
        </p:nvSpPr>
        <p:spPr bwMode="auto">
          <a:xfrm>
            <a:off x="4191000" y="3352800"/>
            <a:ext cx="4572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sz="2800">
                <a:latin typeface="Times New Roman" charset="0"/>
              </a:rPr>
              <a:t>Natural Gas – at least a 50 year supply in the United States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•"/>
            </a:pPr>
            <a:endParaRPr lang="en-US" sz="2800">
              <a:latin typeface="Times New Roman" charset="0"/>
            </a:endParaRP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1295400" y="8382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3600">
                <a:solidFill>
                  <a:schemeClr val="tx2"/>
                </a:solidFill>
                <a:latin typeface="Arial" charset="0"/>
              </a:rPr>
              <a:t>Fossil Fuels</a:t>
            </a:r>
            <a:br>
              <a:rPr lang="en-US" sz="3600">
                <a:solidFill>
                  <a:schemeClr val="tx2"/>
                </a:solidFill>
                <a:latin typeface="Arial" charset="0"/>
              </a:rPr>
            </a:br>
            <a:r>
              <a:rPr lang="en-US" sz="2400">
                <a:solidFill>
                  <a:schemeClr val="tx2"/>
                </a:solidFill>
                <a:latin typeface="Arial" charset="0"/>
              </a:rPr>
              <a:t>Exxon Valdez, Drilling in ANWR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Important energy facts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/>
              <a:t>Brief history of energy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500" smtClean="0"/>
              <a:t>	</a:t>
            </a:r>
            <a:r>
              <a:rPr lang="en-US" sz="2500" smtClean="0">
                <a:solidFill>
                  <a:schemeClr val="accent1"/>
                </a:solidFill>
              </a:rPr>
              <a:t>*</a:t>
            </a:r>
            <a:r>
              <a:rPr lang="en-US" sz="2500" smtClean="0"/>
              <a:t>1700-1800 Fire wood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</a:t>
            </a:r>
            <a:r>
              <a:rPr lang="en-US" sz="2500" smtClean="0">
                <a:solidFill>
                  <a:schemeClr val="accent1"/>
                </a:solidFill>
              </a:rPr>
              <a:t>*</a:t>
            </a:r>
            <a:r>
              <a:rPr lang="en-US" sz="2500" smtClean="0"/>
              <a:t>1900-1920 Coal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>
                <a:solidFill>
                  <a:schemeClr val="accent1"/>
                </a:solidFill>
              </a:rPr>
              <a:t>	*</a:t>
            </a:r>
            <a:r>
              <a:rPr lang="en-US" sz="2500" smtClean="0"/>
              <a:t>1950- now crude oil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“production of crude oil” = with drawing it from reserves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OPEC (pg 319) organization of petroleum exporting countries (Mid-east countries mainly)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Energy Facts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We get 50% of our crude oil from foreign sources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Alaska pipeline built to help increase production of domestic crude oil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Types of coal: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Peat </a:t>
            </a:r>
            <a:r>
              <a:rPr lang="en-US" sz="2100" smtClean="0"/>
              <a:t>(not coal)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Lignite </a:t>
            </a:r>
            <a:r>
              <a:rPr lang="en-US" sz="2100" smtClean="0"/>
              <a:t>(brown coal)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Bituminous coal </a:t>
            </a:r>
            <a:r>
              <a:rPr lang="en-US" sz="2100" smtClean="0"/>
              <a:t>(soft coal with high sulfur) </a:t>
            </a:r>
            <a:r>
              <a:rPr lang="en-US" sz="2100" smtClean="0">
                <a:sym typeface="Wingdings" pitchFamily="2" charset="2"/>
              </a:rPr>
              <a:t> </a:t>
            </a:r>
            <a:r>
              <a:rPr lang="en-US" smtClean="0">
                <a:sym typeface="Wingdings" pitchFamily="2" charset="2"/>
              </a:rPr>
              <a:t>Anthracite </a:t>
            </a:r>
            <a:r>
              <a:rPr lang="en-US" sz="2100" smtClean="0"/>
              <a:t>(hard coal with low sulfur)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Oil: The Most Important Fossil Fuel in the American Economy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500" smtClean="0"/>
              <a:t>Environmental Consequences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500" smtClean="0"/>
              <a:t>Production: local ecosystems damage possible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500" smtClean="0"/>
              <a:t>Transport: oil spills cause local and regional ecosystem damage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500" smtClean="0"/>
              <a:t>Use: photochemical smog, particulates, acid precipitation, carbon dioxide</a:t>
            </a:r>
          </a:p>
        </p:txBody>
      </p:sp>
      <p:pic>
        <p:nvPicPr>
          <p:cNvPr id="68612" name="Picture 4" descr="BD104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95800"/>
            <a:ext cx="21494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BD0697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3059113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Coal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362200"/>
            <a:ext cx="8153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500" smtClean="0"/>
              <a:t>Environmental Consequences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500" smtClean="0"/>
              <a:t>Production: ecosystem damage, reclamation difficult, acid mine runoff, mine tailings, erosion, black lung, radon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500" smtClean="0"/>
              <a:t>Transport: energy intensive because of weight and number of train cars needed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500" smtClean="0"/>
              <a:t>Use: fossil fuel with largest source of carbon dioxide and greatest quantity of contaminants, large volume of waste, acid precipitation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500" smtClean="0"/>
          </a:p>
        </p:txBody>
      </p:sp>
      <p:pic>
        <p:nvPicPr>
          <p:cNvPr id="69636" name="Picture 4" descr="j02868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228600"/>
            <a:ext cx="1924050" cy="1981200"/>
          </a:xfrm>
          <a:noFill/>
        </p:spPr>
      </p:pic>
      <p:sp>
        <p:nvSpPr>
          <p:cNvPr id="69637" name="Rectangle 6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Natural Gas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667000"/>
            <a:ext cx="5334000" cy="3657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500" smtClean="0"/>
              <a:t>Environmental Consequences: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500" smtClean="0"/>
              <a:t>Production: local ecosystem damage possible if oil or coal is part of the deposit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500" smtClean="0"/>
              <a:t>Transport: can be explosive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500" smtClean="0"/>
              <a:t>Use: produces the least air pollutants of all the fossil fuels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500" smtClean="0"/>
          </a:p>
        </p:txBody>
      </p:sp>
      <p:pic>
        <p:nvPicPr>
          <p:cNvPr id="70660" name="Picture 4" descr="j02333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2601913"/>
            <a:ext cx="3149600" cy="3494087"/>
          </a:xfrm>
          <a:noFill/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85800" y="111125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Times New Roman" charset="0"/>
              </a:rPr>
              <a:t>Possibly a transition fuel between fossil fuel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Times New Roman" charset="0"/>
              </a:rPr>
              <a:t>and alternative energy 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Electricity</a:t>
            </a:r>
          </a:p>
        </p:txBody>
      </p:sp>
      <p:pic>
        <p:nvPicPr>
          <p:cNvPr id="71683" name="Picture 3" descr="IN00233_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3813" y="152400"/>
            <a:ext cx="2541587" cy="1887538"/>
          </a:xfrm>
          <a:noFill/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8458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imes New Roman" charset="0"/>
              </a:rPr>
              <a:t>Electricity is a secondary energy source because it relies on another energy source to create the electricity.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imes New Roman" charset="0"/>
              </a:rPr>
              <a:t>Basic production of electricity-boil water to produce steam to turn turbines to generate electron flow through a wire.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imes New Roman" charset="0"/>
              </a:rPr>
              <a:t>Examples of primary sources for electrical production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imes New Roman" charset="0"/>
              </a:rPr>
              <a:t>20% from nuclear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imes New Roman" charset="0"/>
              </a:rPr>
              <a:t>57% from coal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imes New Roman" charset="0"/>
              </a:rPr>
              <a:t>Oil, geothermal, </a:t>
            </a:r>
            <a:r>
              <a:rPr lang="en-US" sz="2400">
                <a:solidFill>
                  <a:schemeClr val="accent2"/>
                </a:solidFill>
                <a:latin typeface="Times New Roman" charset="0"/>
              </a:rPr>
              <a:t>solar, wind, hydroelectric (no boiling water required for these sources)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Is electricity a clean energy source?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419600"/>
          </a:xfrm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buFontTx/>
              <a:buAutoNum type="alphaUcPeriod"/>
            </a:pPr>
            <a:r>
              <a:rPr lang="en-US" sz="2500" smtClean="0"/>
              <a:t>Pros: No CO</a:t>
            </a:r>
            <a:r>
              <a:rPr lang="en-US" sz="2500" baseline="-25000" smtClean="0"/>
              <a:t>2</a:t>
            </a:r>
            <a:r>
              <a:rPr lang="en-US" sz="2500" smtClean="0"/>
              <a:t> emissions, no particulate emissions</a:t>
            </a:r>
          </a:p>
          <a:p>
            <a:pPr marL="609600" indent="-609600" eaLnBrk="1" hangingPunct="1">
              <a:spcBef>
                <a:spcPct val="50000"/>
              </a:spcBef>
              <a:buFontTx/>
              <a:buAutoNum type="alphaUcPeriod"/>
            </a:pPr>
            <a:r>
              <a:rPr lang="en-US" sz="2500" smtClean="0"/>
              <a:t>Cons: Radiation can lead to damaged DNA, costs, radioactive waste, thermal pollution</a:t>
            </a:r>
          </a:p>
          <a:p>
            <a:pPr marL="609600" indent="-609600" eaLnBrk="1" hangingPunct="1">
              <a:spcBef>
                <a:spcPct val="50000"/>
              </a:spcBef>
              <a:buFontTx/>
              <a:buAutoNum type="alphaUcPeriod"/>
            </a:pPr>
            <a:r>
              <a:rPr lang="en-US" sz="2600" smtClean="0"/>
              <a:t>Basically- the splitting of uranium’s nucleus gives off heat that can be used to boil water and turn a turbo generator to create electricity.</a:t>
            </a:r>
          </a:p>
          <a:p>
            <a:pPr marL="609600" indent="-609600" eaLnBrk="1" hangingPunct="1">
              <a:spcBef>
                <a:spcPct val="50000"/>
              </a:spcBef>
              <a:buFontTx/>
              <a:buAutoNum type="alphaUcPeriod"/>
            </a:pPr>
            <a:r>
              <a:rPr lang="en-US" sz="2600" smtClean="0"/>
              <a:t>Naturally occurring Uranium is mined. </a:t>
            </a:r>
          </a:p>
          <a:p>
            <a:pPr marL="609600" indent="-609600" eaLnBrk="1" hangingPunct="1">
              <a:spcBef>
                <a:spcPct val="50000"/>
              </a:spcBef>
              <a:buFontTx/>
              <a:buAutoNum type="alphaUcPeriod"/>
            </a:pPr>
            <a:endParaRPr lang="en-US" sz="2500" smtClean="0"/>
          </a:p>
          <a:p>
            <a:pPr marL="609600" indent="-609600" eaLnBrk="1" hangingPunct="1"/>
            <a:endParaRPr lang="en-US" sz="3300" smtClean="0"/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Nuclear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D. Loss of Biodiversity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00" smtClean="0"/>
              <a:t>Habitat destruction leads to a loss of many species starting with the plants</a:t>
            </a:r>
          </a:p>
          <a:p>
            <a:pPr eaLnBrk="1" hangingPunct="1"/>
            <a:r>
              <a:rPr lang="en-US" sz="2500" smtClean="0"/>
              <a:t>exact # of species lost is unknown because not all species are identified</a:t>
            </a:r>
          </a:p>
          <a:p>
            <a:pPr eaLnBrk="1" hangingPunct="1"/>
            <a:r>
              <a:rPr lang="en-US" sz="2500" smtClean="0"/>
              <a:t>strong ecosystems need biodiversity</a:t>
            </a:r>
          </a:p>
          <a:p>
            <a:pPr eaLnBrk="1" hangingPunct="1"/>
            <a:r>
              <a:rPr lang="en-US" sz="2500" smtClean="0"/>
              <a:t>1959-1980   25% of all prescription drugs from natural resources</a:t>
            </a:r>
          </a:p>
          <a:p>
            <a:pPr eaLnBrk="1" hangingPunct="1"/>
            <a:r>
              <a:rPr lang="en-US" sz="2500" smtClean="0"/>
              <a:t>Wild species keep domestic species vigorous</a:t>
            </a:r>
          </a:p>
          <a:p>
            <a:pPr eaLnBrk="1" hangingPunct="1"/>
            <a:r>
              <a:rPr lang="en-US" sz="2500" smtClean="0"/>
              <a:t>Aesthetics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Nuclear important facts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Fusion- the combination of 2 atoms to form a larger atom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Fission- splitting an atom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Nuclear Regulatory Commission is the </a:t>
            </a:r>
            <a:r>
              <a:rPr lang="en-US" smtClean="0"/>
              <a:t>US governmental Agency that regulates nuclear power plants </a:t>
            </a:r>
            <a:endParaRPr lang="en-US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 Radioisotope= unstable radioactive isotope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Uranium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/>
              <a:t>Uranium 235 has 92 protons and 143 neutrons. It is radioactive and used as fuel in nuclear reactors.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When U235 is hit by a neutron, it is split (fission) into two smaller elements such as Kr and Ba plus three neutrons which sustain the chain reaction.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Most (99.3%) of the naturally occurring uranium is U238.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For a nuclear reactor, this must be purified to 4% U235 and 96% U238. (very expensive)</a:t>
            </a: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FG14_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286000"/>
            <a:ext cx="5334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38100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100" smtClean="0"/>
              <a:t>a. Water moderator: slows down neutrons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100" smtClean="0"/>
              <a:t>b. Neutron-absorbing material- control rod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100" smtClean="0"/>
              <a:t>c. Fuel Rods- approximately one third replaced each year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100" smtClean="0"/>
              <a:t>d. Heat transfer system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100" smtClean="0"/>
              <a:t>e. Cooling system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100" smtClean="0"/>
              <a:t>f. Redundant safety systems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D. How does a Power Plant Operate?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yuc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00200"/>
            <a:ext cx="525780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400800" cy="838200"/>
          </a:xfrm>
        </p:spPr>
        <p:txBody>
          <a:bodyPr/>
          <a:lstStyle/>
          <a:p>
            <a:pPr eaLnBrk="1" hangingPunct="1"/>
            <a:r>
              <a:rPr lang="en-US" smtClean="0"/>
              <a:t>Waste Disposal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3657600" cy="4648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100" smtClean="0"/>
              <a:t>All fuel rods are still in cooling ponds at commercial nuclear facilities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100" smtClean="0"/>
              <a:t>Proposed site for disposal - Yucca Mountain in SE Nevada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100" smtClean="0"/>
              <a:t>Concerns: Geological active area, Intrusion of water table, distances for wastes travel, radioactive decay and half-lives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power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8600"/>
            <a:ext cx="33940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AutoShape 3" descr="octokids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096000" cy="1143000"/>
          </a:xfrm>
        </p:spPr>
        <p:txBody>
          <a:bodyPr/>
          <a:lstStyle/>
          <a:p>
            <a:pPr eaLnBrk="1" hangingPunct="1"/>
            <a:r>
              <a:rPr lang="en-US" smtClean="0"/>
              <a:t>Accidents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68388" y="1752600"/>
            <a:ext cx="7313612" cy="3810000"/>
          </a:xfrm>
        </p:spPr>
        <p:txBody>
          <a:bodyPr/>
          <a:lstStyle/>
          <a:p>
            <a:pPr eaLnBrk="1" hangingPunct="1"/>
            <a:r>
              <a:rPr lang="en-US" sz="2500" smtClean="0"/>
              <a:t>Chernobyl: </a:t>
            </a:r>
          </a:p>
          <a:p>
            <a:pPr lvl="1" eaLnBrk="1" hangingPunct="1"/>
            <a:r>
              <a:rPr lang="en-US" sz="2100" smtClean="0"/>
              <a:t>4/26/86 </a:t>
            </a:r>
          </a:p>
          <a:p>
            <a:pPr lvl="1" eaLnBrk="1" hangingPunct="1"/>
            <a:r>
              <a:rPr lang="en-US" sz="2100" smtClean="0"/>
              <a:t>Ukraine </a:t>
            </a:r>
          </a:p>
          <a:p>
            <a:pPr lvl="1" eaLnBrk="1" hangingPunct="1"/>
            <a:r>
              <a:rPr lang="en-US" sz="2100" smtClean="0"/>
              <a:t>complete meltdown.</a:t>
            </a:r>
          </a:p>
          <a:p>
            <a:pPr eaLnBrk="1" hangingPunct="1"/>
            <a:r>
              <a:rPr lang="en-US" sz="2500" smtClean="0"/>
              <a:t>Three Mile Island: </a:t>
            </a:r>
          </a:p>
          <a:p>
            <a:pPr lvl="1" eaLnBrk="1" hangingPunct="1"/>
            <a:r>
              <a:rPr lang="en-US" sz="2100" smtClean="0"/>
              <a:t>3/28/79 </a:t>
            </a:r>
          </a:p>
          <a:p>
            <a:pPr lvl="1" eaLnBrk="1" hangingPunct="1"/>
            <a:r>
              <a:rPr lang="en-US" sz="2100" smtClean="0"/>
              <a:t>Pennsylvania (Harrisburg) </a:t>
            </a:r>
          </a:p>
          <a:p>
            <a:pPr lvl="1" eaLnBrk="1" hangingPunct="1"/>
            <a:r>
              <a:rPr lang="en-US" sz="2100" smtClean="0"/>
              <a:t>partial meltdown, no one known to be hurt.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Renewable Energy</a:t>
            </a:r>
          </a:p>
        </p:txBody>
      </p:sp>
      <p:pic>
        <p:nvPicPr>
          <p:cNvPr id="78851" name="Picture 3" descr="IN0031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705100"/>
            <a:ext cx="3962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IN011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81400"/>
            <a:ext cx="22161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066800" y="1371600"/>
            <a:ext cx="716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Sunlight, wind, falling H</a:t>
            </a:r>
            <a:r>
              <a:rPr lang="en-US" sz="2400" baseline="-25000"/>
              <a:t>2</a:t>
            </a:r>
            <a:r>
              <a:rPr lang="en-US" sz="2400"/>
              <a:t>O, geothermal</a:t>
            </a:r>
          </a:p>
          <a:p>
            <a:pPr>
              <a:buFontTx/>
              <a:buChar char="•"/>
            </a:pPr>
            <a:r>
              <a:rPr lang="en-US" sz="2400"/>
              <a:t>Not fossil fuels, not nuclear</a:t>
            </a:r>
          </a:p>
        </p:txBody>
      </p:sp>
      <p:pic>
        <p:nvPicPr>
          <p:cNvPr id="57350" name="Picture 6" descr="NA0084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419600"/>
            <a:ext cx="22383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Indirect Solar power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it affect…</a:t>
            </a:r>
          </a:p>
          <a:p>
            <a:pPr eaLnBrk="1" hangingPunct="1"/>
            <a:r>
              <a:rPr lang="en-US" smtClean="0"/>
              <a:t>Wind?</a:t>
            </a:r>
          </a:p>
          <a:p>
            <a:pPr eaLnBrk="1" hangingPunct="1"/>
            <a:r>
              <a:rPr lang="en-US" smtClean="0"/>
              <a:t>Hydropower?</a:t>
            </a:r>
          </a:p>
          <a:p>
            <a:pPr eaLnBrk="1" hangingPunct="1"/>
            <a:r>
              <a:rPr lang="en-US" smtClean="0"/>
              <a:t>Firewood?</a:t>
            </a:r>
          </a:p>
          <a:p>
            <a:pPr eaLnBrk="1" hangingPunct="1"/>
            <a:r>
              <a:rPr lang="en-US" smtClean="0"/>
              <a:t>Hydro carbon fuels?</a:t>
            </a:r>
          </a:p>
          <a:p>
            <a:pPr eaLnBrk="1" hangingPunct="1"/>
            <a:r>
              <a:rPr lang="en-US" smtClean="0"/>
              <a:t>Nuclear and Geothermal are not indirect solar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 Energy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313613" cy="4725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u="sng" smtClean="0"/>
              <a:t>Passive solar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Large south-facing windows, heavy drapes to trap heat at night, interior bricks to trap heat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Shade windows in summer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Even though back up systems are required, and solar heating may only lessen the need for heating oil a few %, it will help us adapt to diminishing oil supplies.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u="sng" smtClean="0"/>
              <a:t>Active solar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Photovoltaic (PV) panels can be used to convert the energy from the sun into electricity.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Electrons from the silicon in the PV panel are “pushed” through a wire by photons from the sun creating an electric current.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Risks and Pests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2800" smtClean="0"/>
              <a:t>Borneo (DDT), MTBE</a:t>
            </a:r>
          </a:p>
        </p:txBody>
      </p:sp>
      <p:sp>
        <p:nvSpPr>
          <p:cNvPr id="81923" name="Rectangle 6"/>
          <p:cNvSpPr>
            <a:spLocks noChangeArrowheads="1"/>
          </p:cNvSpPr>
          <p:nvPr/>
        </p:nvSpPr>
        <p:spPr bwMode="auto">
          <a:xfrm>
            <a:off x="1066800" y="1676400"/>
            <a:ext cx="7086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400"/>
              <a:t>Hazard - Anything that causes:</a:t>
            </a:r>
          </a:p>
          <a:p>
            <a:pPr marL="914400" lvl="1" indent="-457200">
              <a:buFontTx/>
              <a:buAutoNum type="arabicPeriod"/>
            </a:pPr>
            <a:r>
              <a:rPr lang="en-US" sz="2400"/>
              <a:t>Injury, disease, or death to humans</a:t>
            </a:r>
          </a:p>
          <a:p>
            <a:pPr marL="914400" lvl="1" indent="-457200">
              <a:buFontTx/>
              <a:buAutoNum type="arabicPeriod"/>
            </a:pPr>
            <a:r>
              <a:rPr lang="en-US" sz="2400"/>
              <a:t>Damage to property</a:t>
            </a:r>
          </a:p>
          <a:p>
            <a:pPr marL="914400" lvl="1" indent="-457200">
              <a:buFontTx/>
              <a:buAutoNum type="arabicPeriod"/>
            </a:pPr>
            <a:r>
              <a:rPr lang="en-US" sz="2400"/>
              <a:t>Destruction of the environment</a:t>
            </a:r>
          </a:p>
          <a:p>
            <a:pPr marL="457200" indent="-457200"/>
            <a:r>
              <a:rPr lang="en-US" sz="2400" u="sng"/>
              <a:t>Cultural hazard</a:t>
            </a:r>
            <a:r>
              <a:rPr lang="en-US" sz="2400"/>
              <a:t> - a risk that a person chooses to engage in</a:t>
            </a:r>
          </a:p>
          <a:p>
            <a:pPr marL="914400" lvl="1" indent="-457200"/>
            <a:r>
              <a:rPr lang="en-US" sz="2400" b="1"/>
              <a:t>Risk</a:t>
            </a:r>
            <a:r>
              <a:rPr lang="en-US" sz="2400"/>
              <a:t> </a:t>
            </a:r>
          </a:p>
          <a:p>
            <a:pPr marL="1371600" lvl="2" indent="-457200"/>
            <a:r>
              <a:rPr lang="en-US" sz="2400"/>
              <a:t>The probability of suffering (1, 2, or 3) as a result of a hazard</a:t>
            </a:r>
          </a:p>
          <a:p>
            <a:pPr marL="914400" lvl="1" indent="-457200"/>
            <a:r>
              <a:rPr lang="en-US" sz="2400" b="1"/>
              <a:t>Perception </a:t>
            </a:r>
          </a:p>
          <a:p>
            <a:pPr marL="1371600" lvl="2" indent="-457200"/>
            <a:r>
              <a:rPr lang="en-US" sz="2400"/>
              <a:t>What people think the risks are</a:t>
            </a:r>
          </a:p>
        </p:txBody>
      </p:sp>
      <p:pic>
        <p:nvPicPr>
          <p:cNvPr id="81924" name="Picture 7" descr="MCSY00732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953000"/>
            <a:ext cx="1828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Cigarette Smoking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429000"/>
          </a:xfrm>
        </p:spPr>
        <p:txBody>
          <a:bodyPr/>
          <a:lstStyle/>
          <a:p>
            <a:pPr eaLnBrk="1" hangingPunct="1"/>
            <a:r>
              <a:rPr lang="en-US" smtClean="0"/>
              <a:t>Leading cause of cancer in U.S.</a:t>
            </a:r>
          </a:p>
          <a:p>
            <a:pPr eaLnBrk="1" hangingPunct="1"/>
            <a:r>
              <a:rPr lang="en-US" smtClean="0"/>
              <a:t>Can cause cancer, lung disease, a bigger risk of death in addition with other types of air pollution.</a:t>
            </a:r>
          </a:p>
          <a:p>
            <a:pPr eaLnBrk="1" hangingPunct="1"/>
            <a:r>
              <a:rPr lang="en-US" smtClean="0"/>
              <a:t>Highest health risk in U.S.</a:t>
            </a:r>
          </a:p>
        </p:txBody>
      </p:sp>
      <p:pic>
        <p:nvPicPr>
          <p:cNvPr id="49156" name="Picture 4" descr="gog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2863" y="3276600"/>
            <a:ext cx="23701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hoto: Rachel Cars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1800" y="152400"/>
            <a:ext cx="2073275" cy="3048000"/>
          </a:xfrm>
          <a:noFill/>
        </p:spPr>
      </p:pic>
      <p:pic>
        <p:nvPicPr>
          <p:cNvPr id="10243" name="Picture 3" descr="Book Cover Image: Silent Spr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81000"/>
            <a:ext cx="1800225" cy="2590800"/>
          </a:xfrm>
          <a:noFill/>
        </p:spPr>
      </p:pic>
      <p:pic>
        <p:nvPicPr>
          <p:cNvPr id="10244" name="Picture 4" descr="Birdnest RachelCarson.org 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05200" y="700088"/>
            <a:ext cx="2133600" cy="2119312"/>
          </a:xfr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" y="3124200"/>
            <a:ext cx="8458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800">
                <a:latin typeface="Arial" charset="0"/>
              </a:rPr>
              <a:t>Rachel Carson was a scientist who wrote </a:t>
            </a:r>
            <a:r>
              <a:rPr lang="en-US" sz="2800" u="sng">
                <a:latin typeface="Arial" charset="0"/>
              </a:rPr>
              <a:t>Silent Spring</a:t>
            </a:r>
            <a:r>
              <a:rPr lang="en-US" sz="2800">
                <a:latin typeface="Arial" charset="0"/>
              </a:rPr>
              <a:t> in 1962.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Arial" charset="0"/>
              </a:rPr>
              <a:t>It addressed the growing use of pesticides (DDT) and their unpredicted effects on song birds.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Arial" charset="0"/>
              </a:rPr>
              <a:t>Original users of pesticides did not know that the poisons used to kill insects would accumulate in other living things and kill them too. 			BIOACCUMULATION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5181600" cy="11430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Insecticides/Pesticides</a:t>
            </a:r>
            <a:r>
              <a:rPr lang="en-US" smtClean="0"/>
              <a:t> </a:t>
            </a:r>
          </a:p>
        </p:txBody>
      </p:sp>
      <p:sp>
        <p:nvSpPr>
          <p:cNvPr id="839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924800" cy="4648200"/>
          </a:xfrm>
        </p:spPr>
        <p:txBody>
          <a:bodyPr/>
          <a:lstStyle/>
          <a:p>
            <a:pPr eaLnBrk="1" hangingPunct="1"/>
            <a:r>
              <a:rPr lang="en-US" sz="2600" smtClean="0">
                <a:cs typeface="Times New Roman" charset="0"/>
              </a:rPr>
              <a:t>Integrated pest management includes: 	 </a:t>
            </a:r>
          </a:p>
          <a:p>
            <a:pPr lvl="1" eaLnBrk="1" hangingPunct="1"/>
            <a:r>
              <a:rPr lang="en-US" sz="2200" smtClean="0">
                <a:cs typeface="Times New Roman" charset="0"/>
              </a:rPr>
              <a:t>adjusting environmental conditions </a:t>
            </a:r>
          </a:p>
          <a:p>
            <a:pPr lvl="1" eaLnBrk="1" hangingPunct="1"/>
            <a:r>
              <a:rPr lang="en-US" sz="2200" smtClean="0">
                <a:cs typeface="Times New Roman" charset="0"/>
              </a:rPr>
              <a:t>chemical pesticides </a:t>
            </a:r>
          </a:p>
          <a:p>
            <a:pPr lvl="1" eaLnBrk="1" hangingPunct="1"/>
            <a:r>
              <a:rPr lang="en-US" sz="2200" smtClean="0">
                <a:cs typeface="Times New Roman" charset="0"/>
              </a:rPr>
              <a:t>disease resistant varieties </a:t>
            </a:r>
          </a:p>
          <a:p>
            <a:pPr lvl="1" eaLnBrk="1" hangingPunct="1"/>
            <a:r>
              <a:rPr lang="en-US" sz="2200" smtClean="0">
                <a:cs typeface="Times New Roman" charset="0"/>
              </a:rPr>
              <a:t>crop rotation</a:t>
            </a:r>
          </a:p>
          <a:p>
            <a:pPr lvl="1" eaLnBrk="1" hangingPunct="1"/>
            <a:r>
              <a:rPr lang="en-US" sz="2200" smtClean="0">
                <a:cs typeface="Times New Roman" charset="0"/>
              </a:rPr>
              <a:t>biological controls </a:t>
            </a:r>
            <a:endParaRPr lang="en-US" sz="2200" smtClean="0"/>
          </a:p>
          <a:p>
            <a:pPr eaLnBrk="1" hangingPunct="1"/>
            <a:r>
              <a:rPr lang="en-US" sz="2600" smtClean="0">
                <a:cs typeface="Times New Roman" charset="0"/>
              </a:rPr>
              <a:t>Insecticides kills plants, mammals, fish, birds</a:t>
            </a:r>
            <a:r>
              <a:rPr lang="en-US" sz="2600" smtClean="0"/>
              <a:t> </a:t>
            </a:r>
          </a:p>
          <a:p>
            <a:pPr eaLnBrk="1" hangingPunct="1"/>
            <a:r>
              <a:rPr lang="en-US" sz="2600" smtClean="0">
                <a:cs typeface="Times New Roman" charset="0"/>
              </a:rPr>
              <a:t>A broad spectrum pesticide is effective towards many types of pests</a:t>
            </a:r>
            <a:r>
              <a:rPr lang="en-US" sz="2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124200"/>
            <a:ext cx="48768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>
                <a:cs typeface="Times New Roman" charset="0"/>
              </a:rPr>
              <a:t>DDT accumulates in fat body tissues of animals</a:t>
            </a:r>
            <a:r>
              <a:rPr lang="en-US" sz="25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cs typeface="Times New Roman" charset="0"/>
              </a:rPr>
              <a:t>DDT was not used for handling weeds</a:t>
            </a:r>
            <a:r>
              <a:rPr lang="en-US" sz="25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cs typeface="Times New Roman" charset="0"/>
              </a:rPr>
              <a:t>DDT is, persistent, synthetic organic compound and a subject to biomagnifications in food chains</a:t>
            </a:r>
            <a:endParaRPr lang="en-US" sz="2500" smtClean="0"/>
          </a:p>
        </p:txBody>
      </p:sp>
      <p:pic>
        <p:nvPicPr>
          <p:cNvPr id="84995" name="Picture 4" descr="oriondd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6225" y="76200"/>
            <a:ext cx="2187575" cy="2971800"/>
          </a:xfrm>
          <a:noFill/>
        </p:spPr>
      </p:pic>
      <p:pic>
        <p:nvPicPr>
          <p:cNvPr id="84996" name="Picture 5" descr="DDT-Household-Pests-USDA-Mar4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688" y="915988"/>
            <a:ext cx="3567112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Diseases</a:t>
            </a:r>
            <a:r>
              <a:rPr lang="en-US" smtClean="0"/>
              <a:t>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4572000" cy="4114800"/>
          </a:xfrm>
        </p:spPr>
        <p:txBody>
          <a:bodyPr/>
          <a:lstStyle/>
          <a:p>
            <a:pPr eaLnBrk="1" hangingPunct="1"/>
            <a:r>
              <a:rPr lang="en-US" sz="2500" smtClean="0">
                <a:cs typeface="Times New Roman" charset="0"/>
              </a:rPr>
              <a:t>Lyme disease can be processed to humans through a bite from an infected tick</a:t>
            </a:r>
            <a:r>
              <a:rPr lang="en-US" sz="2500" smtClean="0"/>
              <a:t> </a:t>
            </a:r>
          </a:p>
          <a:p>
            <a:pPr eaLnBrk="1" hangingPunct="1"/>
            <a:r>
              <a:rPr lang="en-US" sz="2500" smtClean="0">
                <a:cs typeface="Times New Roman" charset="0"/>
              </a:rPr>
              <a:t>Mosquitoes causes Malaria, the vector for Plasmodium</a:t>
            </a:r>
            <a:r>
              <a:rPr lang="en-US" sz="2500" smtClean="0"/>
              <a:t> </a:t>
            </a:r>
          </a:p>
          <a:p>
            <a:pPr eaLnBrk="1" hangingPunct="1"/>
            <a:r>
              <a:rPr lang="en-US" sz="2500" smtClean="0">
                <a:cs typeface="Times New Roman" charset="0"/>
              </a:rPr>
              <a:t>The protozoan of the genus Plasmodium is the causative agent of malaria</a:t>
            </a:r>
          </a:p>
        </p:txBody>
      </p:sp>
      <p:pic>
        <p:nvPicPr>
          <p:cNvPr id="54276" name="Picture 4" descr="denuge-mosquito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4340225"/>
            <a:ext cx="1995488" cy="1831975"/>
          </a:xfrm>
        </p:spPr>
      </p:pic>
      <p:pic>
        <p:nvPicPr>
          <p:cNvPr id="54277" name="Picture 5" descr="tick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629400" y="1828800"/>
            <a:ext cx="1524000" cy="1828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irty_c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" y="46038"/>
            <a:ext cx="3870325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			Diseases cont’d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242175" cy="4114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cs typeface="Times New Roman" charset="0"/>
              </a:rPr>
              <a:t>Lack of access to safe drinking water is a major cause of disease transmission in developing countries.</a:t>
            </a:r>
            <a:r>
              <a:rPr lang="en-US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cs typeface="Times New Roman" charset="0"/>
              </a:rPr>
              <a:t>Epidemiology is the study of the presence, distribution and control of a diseases in a population</a:t>
            </a:r>
            <a:r>
              <a:rPr lang="en-US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u="sng" smtClean="0">
                <a:cs typeface="Times New Roman" charset="0"/>
              </a:rPr>
              <a:t>Morbidity</a:t>
            </a:r>
            <a:r>
              <a:rPr lang="en-US" smtClean="0">
                <a:cs typeface="Times New Roman" charset="0"/>
              </a:rPr>
              <a:t> is the incidence of disease in a population</a:t>
            </a:r>
            <a:r>
              <a:rPr lang="en-US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u="sng" smtClean="0">
                <a:cs typeface="Times New Roman" charset="0"/>
              </a:rPr>
              <a:t>Mortality</a:t>
            </a:r>
            <a:r>
              <a:rPr lang="en-US" smtClean="0">
                <a:cs typeface="Times New Roman" charset="0"/>
              </a:rPr>
              <a:t> is the incidence of death in a population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Pollution</a:t>
            </a:r>
          </a:p>
        </p:txBody>
      </p:sp>
      <p:sp>
        <p:nvSpPr>
          <p:cNvPr id="880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725987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Sewage treatment is a common practice</a:t>
            </a:r>
          </a:p>
          <a:p>
            <a:pPr eaLnBrk="1" hangingPunct="1"/>
            <a:r>
              <a:rPr lang="en-US" sz="2400" smtClean="0"/>
              <a:t>In the 1970’s many cities were still dumping raw sewage into waterways</a:t>
            </a:r>
          </a:p>
          <a:p>
            <a:pPr eaLnBrk="1" hangingPunct="1"/>
            <a:r>
              <a:rPr lang="en-US" sz="2400" smtClean="0"/>
              <a:t>In 1972, the Clean water act provided funding for upgrading sewage treatment plants</a:t>
            </a:r>
          </a:p>
          <a:p>
            <a:pPr eaLnBrk="1" hangingPunct="1"/>
            <a:r>
              <a:rPr lang="en-US" sz="2400" smtClean="0"/>
              <a:t>Currently water ways are the much better</a:t>
            </a:r>
          </a:p>
          <a:p>
            <a:pPr eaLnBrk="1" hangingPunct="1"/>
            <a:r>
              <a:rPr lang="en-US" sz="2400" smtClean="0"/>
              <a:t>1°, 2° use preliminary but no more</a:t>
            </a:r>
          </a:p>
          <a:p>
            <a:pPr eaLnBrk="1" hangingPunct="1"/>
            <a:r>
              <a:rPr lang="en-US" sz="2400" smtClean="0"/>
              <a:t>Test for sewage contamination in drinking H2O </a:t>
            </a:r>
            <a:r>
              <a:rPr lang="en-US" sz="2400" smtClean="0">
                <a:sym typeface="Wingdings" pitchFamily="2" charset="2"/>
              </a:rPr>
              <a:t> Fecal Coliform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>
                <a:solidFill>
                  <a:schemeClr val="tx2"/>
                </a:solidFill>
                <a:latin typeface="Arial" charset="0"/>
              </a:rPr>
              <a:t>Sewage Treatment</a:t>
            </a:r>
          </a:p>
        </p:txBody>
      </p:sp>
      <p:sp>
        <p:nvSpPr>
          <p:cNvPr id="89091" name="Rectangle 5"/>
          <p:cNvSpPr>
            <a:spLocks noChangeArrowheads="1"/>
          </p:cNvSpPr>
          <p:nvPr/>
        </p:nvSpPr>
        <p:spPr bwMode="auto">
          <a:xfrm>
            <a:off x="788988" y="1600200"/>
            <a:ext cx="6373812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/>
              <a:t>Raw sewage (99% H2O)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à"/>
            </a:pPr>
            <a:r>
              <a:rPr lang="en-US" sz="2500">
                <a:sym typeface="Wingdings" pitchFamily="2" charset="2"/>
              </a:rPr>
              <a:t>Preliminary Treatment- allow grit to settle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à"/>
            </a:pPr>
            <a:r>
              <a:rPr lang="en-US" sz="2500"/>
              <a:t>1</a:t>
            </a:r>
            <a:r>
              <a:rPr lang="en-US" sz="2500">
                <a:cs typeface="Times New Roman" charset="0"/>
              </a:rPr>
              <a:t>° separating Raw Sludge from H2O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à"/>
            </a:pPr>
            <a:r>
              <a:rPr lang="en-US" sz="2500">
                <a:cs typeface="Times New Roman" charset="0"/>
              </a:rPr>
              <a:t>2° AKA Biological Treatment- bacteria feeds on the organic material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à"/>
            </a:pPr>
            <a:r>
              <a:rPr lang="en-US" sz="2500">
                <a:cs typeface="Times New Roman" charset="0"/>
              </a:rPr>
              <a:t>Trickling filters contain bacteria </a:t>
            </a:r>
            <a:r>
              <a:rPr lang="en-US" sz="2500">
                <a:cs typeface="Times New Roman" charset="0"/>
                <a:sym typeface="Wingdings" pitchFamily="2" charset="2"/>
              </a:rPr>
              <a:t>  remove raw sludge from the H2O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000"/>
              <a:t>Raw Sludge </a:t>
            </a:r>
            <a:r>
              <a:rPr lang="en-US" sz="2000" u="sng"/>
              <a:t>May</a:t>
            </a:r>
            <a:r>
              <a:rPr lang="en-US" sz="2000"/>
              <a:t> contain heavy metals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/>
              <a:t>If it does it needs 3</a:t>
            </a:r>
            <a:r>
              <a:rPr lang="en-US" sz="2000">
                <a:cs typeface="Times New Roman" charset="0"/>
              </a:rPr>
              <a:t>° treatment, to remove the toxic chemicals</a:t>
            </a:r>
          </a:p>
        </p:txBody>
      </p:sp>
      <p:pic>
        <p:nvPicPr>
          <p:cNvPr id="41990" name="Picture 6" descr="NA0160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667000"/>
            <a:ext cx="23622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 Septic Systems: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31361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do not use Chlorine 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smtClean="0">
                <a:sym typeface="Wingdings" pitchFamily="2" charset="2"/>
              </a:rPr>
              <a:t>Do use settling tank to settle organic solids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smtClean="0"/>
              <a:t>Lets waste water percolate into the soil bacterial decomposition</a:t>
            </a:r>
          </a:p>
          <a:p>
            <a:pPr eaLnBrk="1" hangingPunct="1"/>
            <a:endParaRPr lang="en-US" smtClean="0"/>
          </a:p>
        </p:txBody>
      </p:sp>
      <p:pic>
        <p:nvPicPr>
          <p:cNvPr id="90116" name="Picture 6" descr="FG18_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9370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Municipal Solid Waste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827213"/>
            <a:ext cx="8378825" cy="4725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210,000,000 tons of municipal solid waste (MSW) are disposed of annually in the United States.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Most of that waste is paper.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Fifty-five percent of MSW is disposed of in landfills.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17% of MSW is combusted, mostly in waste-to-energy (WTE) combustion facilities. What are the advantages and disadvantages of WTE combustion?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best solution to solid waste problems is to reduce waste at its source.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More than 75% of MSW is recyclable. What role is recycling playing in waste management, and how is recycling best promoted?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Much more can be done to move MSW management in a more sustainable direction. What are some recommendations to improve MSW management?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Hazardous Waste</a:t>
            </a: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9144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3600">
                <a:solidFill>
                  <a:schemeClr val="tx2"/>
                </a:solidFill>
                <a:latin typeface="Arial" charset="0"/>
              </a:rPr>
              <a:t>Halogenated hydrocarbons</a:t>
            </a:r>
          </a:p>
        </p:txBody>
      </p:sp>
      <p:sp>
        <p:nvSpPr>
          <p:cNvPr id="92164" name="Rectangle 5"/>
          <p:cNvSpPr>
            <a:spLocks noChangeArrowheads="1"/>
          </p:cNvSpPr>
          <p:nvPr/>
        </p:nvSpPr>
        <p:spPr bwMode="auto">
          <a:xfrm>
            <a:off x="457200" y="22860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Organic compounds with a halogen (bromine, iodine, ect.) replacing a hydrogen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Used as pesticides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Used to make plastic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Resistant to biodegradation</a:t>
            </a:r>
          </a:p>
        </p:txBody>
      </p:sp>
      <p:pic>
        <p:nvPicPr>
          <p:cNvPr id="92165" name="Picture 6" descr="kuv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6025" y="3200400"/>
            <a:ext cx="2543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343400"/>
            <a:ext cx="2667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9144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3600">
                <a:solidFill>
                  <a:schemeClr val="tx2"/>
                </a:solidFill>
                <a:latin typeface="Arial" charset="0"/>
              </a:rPr>
              <a:t>Chlorinated hydrocarbons</a:t>
            </a:r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457200" y="2251075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 b="1" u="sng"/>
              <a:t>Chlorinated hydrocarbons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Are synthetic organic compounds</a:t>
            </a:r>
            <a:r>
              <a:rPr lang="en-US" sz="2900" b="1" u="sng"/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 b="1" u="sng"/>
              <a:t>Dioxin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Mainly caused by burning PVC pipe (medical waste)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Linked to cancer.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Also an endocrine disruptor.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2900"/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2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Cool Environmentalists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7213"/>
            <a:ext cx="8305800" cy="4114800"/>
          </a:xfrm>
        </p:spPr>
        <p:txBody>
          <a:bodyPr/>
          <a:lstStyle/>
          <a:p>
            <a:pPr eaLnBrk="1" hangingPunct="1"/>
            <a:r>
              <a:rPr lang="en-US" smtClean="0"/>
              <a:t>John Muir – Sierra Club</a:t>
            </a:r>
          </a:p>
          <a:p>
            <a:pPr eaLnBrk="1" hangingPunct="1"/>
            <a:r>
              <a:rPr lang="en-US" smtClean="0"/>
              <a:t>Ansel Adams – Photography (Yosemite)</a:t>
            </a:r>
          </a:p>
          <a:p>
            <a:pPr eaLnBrk="1" hangingPunct="1"/>
            <a:r>
              <a:rPr lang="en-US" smtClean="0"/>
              <a:t>Aldo Leopold – </a:t>
            </a:r>
            <a:r>
              <a:rPr lang="en-US" u="sng" smtClean="0"/>
              <a:t>Sand County Almanac</a:t>
            </a:r>
          </a:p>
          <a:p>
            <a:pPr eaLnBrk="1" hangingPunct="1"/>
            <a:r>
              <a:rPr lang="en-US" smtClean="0"/>
              <a:t>Henry David Thoreau – </a:t>
            </a:r>
            <a:r>
              <a:rPr lang="en-US" u="sng" smtClean="0"/>
              <a:t>Walden</a:t>
            </a:r>
          </a:p>
          <a:p>
            <a:pPr eaLnBrk="1" hangingPunct="1"/>
            <a:r>
              <a:rPr lang="en-US" smtClean="0"/>
              <a:t>Garrett Hardin – </a:t>
            </a:r>
            <a:r>
              <a:rPr lang="en-US" u="sng" smtClean="0"/>
              <a:t>Tragedy of the Commons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ChangeArrowheads="1"/>
          </p:cNvSpPr>
          <p:nvPr/>
        </p:nvSpPr>
        <p:spPr bwMode="auto">
          <a:xfrm>
            <a:off x="1066800" y="228600"/>
            <a:ext cx="601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3600">
                <a:solidFill>
                  <a:schemeClr val="tx2"/>
                </a:solidFill>
                <a:latin typeface="Arial" charset="0"/>
              </a:rPr>
              <a:t>Love Canal, NY</a:t>
            </a:r>
          </a:p>
        </p:txBody>
      </p:sp>
      <p:sp>
        <p:nvSpPr>
          <p:cNvPr id="94211" name="Rectangle 5"/>
          <p:cNvSpPr>
            <a:spLocks noChangeArrowheads="1"/>
          </p:cNvSpPr>
          <p:nvPr/>
        </p:nvSpPr>
        <p:spPr bwMode="auto">
          <a:xfrm>
            <a:off x="614363" y="1828800"/>
            <a:ext cx="8148637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/>
              <a:t>The government allowed housing to be build over the toxic waste dump and people got sick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/>
              <a:t>Problem first discovered in 1978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/>
              <a:t>First national emergency in the US because of toxic waste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/>
              <a:t>Led to the superfund legislation.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210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100" b="1" u="sng"/>
              <a:t>Superfund sites: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/>
              <a:t>$ comes from taxes on chemical industries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/>
              <a:t>50% of the $ spent on  legal costs</a:t>
            </a:r>
          </a:p>
        </p:txBody>
      </p:sp>
      <p:pic>
        <p:nvPicPr>
          <p:cNvPr id="94212" name="Picture 6" descr="imag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029200"/>
            <a:ext cx="28194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ChangeArrowheads="1"/>
          </p:cNvSpPr>
          <p:nvPr/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>
                <a:solidFill>
                  <a:schemeClr val="tx2"/>
                </a:solidFill>
                <a:latin typeface="Arial" charset="0"/>
              </a:rPr>
              <a:t>Layers of the Atmosphere</a:t>
            </a:r>
          </a:p>
        </p:txBody>
      </p:sp>
      <p:sp>
        <p:nvSpPr>
          <p:cNvPr id="95235" name="Rectangle 5"/>
          <p:cNvSpPr>
            <a:spLocks noChangeArrowheads="1"/>
          </p:cNvSpPr>
          <p:nvPr/>
        </p:nvSpPr>
        <p:spPr bwMode="auto">
          <a:xfrm>
            <a:off x="685800" y="2743200"/>
            <a:ext cx="396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/>
              <a:t>Troposphere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100"/>
              <a:t>        ---------Tropopause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/>
              <a:t>Stratosphere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100"/>
              <a:t>        --------- Stratopause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/>
              <a:t>Mesosphere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100"/>
              <a:t>        --------- Mesopause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/>
              <a:t>Thermosphere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2100"/>
          </a:p>
        </p:txBody>
      </p:sp>
      <p:pic>
        <p:nvPicPr>
          <p:cNvPr id="95236" name="Picture 6" descr="atmosp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0"/>
            <a:ext cx="45720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Times New Roman" charset="0"/>
              </a:rPr>
              <a:t>Composition of the troposphere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057400" y="1646238"/>
            <a:ext cx="5257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charset="0"/>
              </a:rPr>
              <a:t>78% N</a:t>
            </a:r>
            <a:r>
              <a:rPr lang="en-US" sz="3200" baseline="-25000">
                <a:latin typeface="Times New Roman" charset="0"/>
              </a:rPr>
              <a:t>2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charset="0"/>
              </a:rPr>
              <a:t>20% O</a:t>
            </a:r>
            <a:r>
              <a:rPr lang="en-US" sz="3200" baseline="-25000">
                <a:latin typeface="Times New Roman" charset="0"/>
              </a:rPr>
              <a:t>2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charset="0"/>
              </a:rPr>
              <a:t>Less than 2%	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charset="0"/>
              </a:rPr>
              <a:t>H</a:t>
            </a:r>
            <a:r>
              <a:rPr lang="en-US" sz="2400" baseline="-25000">
                <a:latin typeface="Times New Roman" charset="0"/>
              </a:rPr>
              <a:t>2</a:t>
            </a:r>
            <a:r>
              <a:rPr lang="en-US" sz="2400">
                <a:latin typeface="Times New Roman" charset="0"/>
              </a:rPr>
              <a:t>O vapor (.01%-4%)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charset="0"/>
              </a:rPr>
              <a:t>Argon gas (1%)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charset="0"/>
              </a:rPr>
              <a:t>CO</a:t>
            </a:r>
            <a:r>
              <a:rPr lang="en-US" sz="2400" baseline="-25000">
                <a:latin typeface="Times New Roman" charset="0"/>
              </a:rPr>
              <a:t>2</a:t>
            </a:r>
            <a:r>
              <a:rPr lang="en-US" sz="2400">
                <a:latin typeface="Times New Roman" charset="0"/>
              </a:rPr>
              <a:t> (0.04%)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400">
                <a:latin typeface="Times New Roman" charset="0"/>
              </a:rPr>
              <a:t>Trace gases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>
                <a:solidFill>
                  <a:schemeClr val="tx2"/>
                </a:solidFill>
                <a:latin typeface="Arial" charset="0"/>
              </a:rPr>
              <a:t>Global warming </a:t>
            </a:r>
          </a:p>
        </p:txBody>
      </p:sp>
      <p:sp>
        <p:nvSpPr>
          <p:cNvPr id="97284" name="Rectangle 5"/>
          <p:cNvSpPr>
            <a:spLocks noChangeArrowheads="1"/>
          </p:cNvSpPr>
          <p:nvPr/>
        </p:nvSpPr>
        <p:spPr bwMode="auto">
          <a:xfrm>
            <a:off x="762000" y="3124200"/>
            <a:ext cx="8229600" cy="3048000"/>
          </a:xfrm>
          <a:prstGeom prst="rect">
            <a:avLst/>
          </a:prstGeom>
          <a:gradFill rotWithShape="1">
            <a:gsLst>
              <a:gs pos="0">
                <a:srgbClr val="CC0C07">
                  <a:alpha val="34000"/>
                </a:srgbClr>
              </a:gs>
              <a:gs pos="100000">
                <a:srgbClr val="F5CECD">
                  <a:alpha val="1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Global warming occurs when humans contribute too much of these greenhouse gases leading to a small (1-3 degree C) but significant rise in the global average temperature.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900"/>
              <a:t>Analogy – Car on a sunny day</a:t>
            </a:r>
          </a:p>
        </p:txBody>
      </p:sp>
      <p:sp>
        <p:nvSpPr>
          <p:cNvPr id="97285" name="Rectangle 6"/>
          <p:cNvSpPr>
            <a:spLocks noChangeArrowheads="1"/>
          </p:cNvSpPr>
          <p:nvPr/>
        </p:nvSpPr>
        <p:spPr bwMode="auto">
          <a:xfrm>
            <a:off x="1219200" y="1370013"/>
            <a:ext cx="7543800" cy="1373187"/>
          </a:xfrm>
          <a:prstGeom prst="rect">
            <a:avLst/>
          </a:prstGeom>
          <a:solidFill>
            <a:srgbClr val="B1EDB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latin typeface="Arial" charset="0"/>
              </a:rPr>
              <a:t>The greenhouse effect is natural and important to deep the earth warm enough for life to exist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3276600" y="1524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>
                <a:solidFill>
                  <a:schemeClr val="tx2"/>
                </a:solidFill>
                <a:latin typeface="Arial" charset="0"/>
              </a:rPr>
              <a:t>Ozone (O</a:t>
            </a:r>
            <a:r>
              <a:rPr lang="en-US" sz="3600" baseline="-25000">
                <a:solidFill>
                  <a:schemeClr val="tx2"/>
                </a:solidFill>
                <a:latin typeface="Arial" charset="0"/>
              </a:rPr>
              <a:t>3</a:t>
            </a:r>
            <a:r>
              <a:rPr lang="en-US" sz="360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609600" y="3276600"/>
            <a:ext cx="8077200" cy="304800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rgbClr val="FFFFFF"/>
              </a:gs>
              <a:gs pos="100000">
                <a:srgbClr val="66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500"/>
              <a:t>Stratospheric ozone is GOOD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/>
              <a:t>It shields us from the harmful UVB rays of the sun.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/>
              <a:t>Ozone depletion is the thinning of the stratospheric ozone shield (mostly over the South Pole, Australia story)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500"/>
              <a:t>Analogy – Stratospheric O</a:t>
            </a:r>
            <a:r>
              <a:rPr lang="en-US" sz="2500" baseline="-25000"/>
              <a:t>3</a:t>
            </a:r>
            <a:r>
              <a:rPr lang="en-US" sz="2500"/>
              <a:t> is like sunscreen for the earth.</a:t>
            </a:r>
          </a:p>
        </p:txBody>
      </p:sp>
      <p:sp>
        <p:nvSpPr>
          <p:cNvPr id="98308" name="Rectangle 6"/>
          <p:cNvSpPr>
            <a:spLocks noChangeArrowheads="1"/>
          </p:cNvSpPr>
          <p:nvPr/>
        </p:nvSpPr>
        <p:spPr bwMode="auto">
          <a:xfrm>
            <a:off x="1219200" y="1208088"/>
            <a:ext cx="7391400" cy="138271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8F1D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latin typeface="Arial" charset="0"/>
              </a:rPr>
              <a:t>Tropospheric ozone is BAD</a:t>
            </a:r>
          </a:p>
          <a:p>
            <a:pPr lvl="1" eaLnBrk="1" hangingPunct="1">
              <a:buFontTx/>
              <a:buChar char="•"/>
            </a:pPr>
            <a:r>
              <a:rPr lang="en-US" sz="2800">
                <a:latin typeface="Arial" charset="0"/>
              </a:rPr>
              <a:t>If we breath it, it causes lung damage</a:t>
            </a:r>
          </a:p>
          <a:p>
            <a:pPr lvl="1" eaLnBrk="1" hangingPunct="1">
              <a:buFontTx/>
              <a:buChar char="•"/>
            </a:pPr>
            <a:r>
              <a:rPr lang="en-US" sz="2800">
                <a:latin typeface="Arial" charset="0"/>
              </a:rPr>
              <a:t>It is also a greenhouse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Ravie" pitchFamily="82" charset="0"/>
              </a:rPr>
              <a:t>Air pollution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Expensive: health care costs, human lives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    -acute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  - Chronic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  - Carcinogenic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Damages buildings, bridges, statues, books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Aesthetics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Damage to Plants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 - Agriculture – crops loss ~$5 billion/year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 - Forests</a:t>
            </a:r>
          </a:p>
        </p:txBody>
      </p:sp>
      <p:pic>
        <p:nvPicPr>
          <p:cNvPr id="99332" name="Picture 4" descr="starr_020813_0004_tibouchina_urville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27525"/>
            <a:ext cx="35052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Ravie" pitchFamily="82" charset="0"/>
              </a:rPr>
              <a:t>Acids and Bases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98650"/>
            <a:ext cx="7173913" cy="465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pH-log of hydrogen ions in a solution. Therefore each number higher on the pH scale is 10X more basic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Basic- OH- (hydroxyl ions) over 7 on the pH scale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Acidic-H+ ions under 7 on the pH scale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Neutral- pure water  is 7 on the pH scale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Normal rain is slightly acidic-pH 6.4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Acid rain is defined as less than a pH of 5.5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Ravie" pitchFamily="82" charset="0"/>
              </a:rPr>
              <a:t>Indoor Air Pollutants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5410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/>
              <a:t>1. Types: benzene, formaldehyde, radon, cigarette smoke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2. Sources: off gassing from furniture, rugs and building materials, dry cleaning, cleaning fluids, disinfectants, pesticides, heaters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3. Buildings with too many indoor air pollutants are called “sick buildings” because more than 20% of the people are sick due to occupying the building.</a:t>
            </a:r>
          </a:p>
        </p:txBody>
      </p:sp>
      <p:pic>
        <p:nvPicPr>
          <p:cNvPr id="101380" name="Picture 5" descr="Polluta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828800"/>
            <a:ext cx="3457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Ravie" pitchFamily="82" charset="0"/>
              </a:rPr>
              <a:t>Major Outdoor Air Pollutants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100" smtClean="0"/>
              <a:t>Primary – direct products of combustion and evaporation</a:t>
            </a:r>
          </a:p>
          <a:p>
            <a:pPr marL="609600" indent="-609600" eaLnBrk="1" hangingPunct="1"/>
            <a:r>
              <a:rPr lang="en-US" sz="2100" smtClean="0"/>
              <a:t>Secondary – when primary pollutants undergo further reactions in atmosphere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Suspended particulate matter (primary)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Volatile Organic Compounds (secondary)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Carbon Monoxide (primary)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Nitrogen Oxides (can be both)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Sulfur Oxides(primary from combustion of coal)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Ozone and other photochemical oxidants (secondary)</a:t>
            </a:r>
          </a:p>
        </p:txBody>
      </p:sp>
      <p:pic>
        <p:nvPicPr>
          <p:cNvPr id="102404" name="Picture 3" descr="carbon-monoxide-black-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52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Ravie" pitchFamily="82" charset="0"/>
              </a:rPr>
              <a:t>Sources of air pollution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u="sng" smtClean="0"/>
              <a:t>Natural</a:t>
            </a:r>
            <a:r>
              <a:rPr lang="en-US" sz="2500" smtClean="0"/>
              <a:t>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a. Sulfur: Volcanoes, sea spray, microbial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b. Nitrogen oxides: lightening, forest fires, microbial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u="sng" smtClean="0"/>
              <a:t>Anthropogenic (human caused)</a:t>
            </a:r>
            <a:r>
              <a:rPr lang="en-US" sz="25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a. Sulfur oxides: coal burning plants, industry, fossil fuels.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b. Nitrogen oxides: power plants, industrial fuel combustion, transportation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c. Effect areas hundreds of miles from the source of emissions, generally not the whole globe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714</TotalTime>
  <Words>4137</Words>
  <Application>Microsoft Office PowerPoint</Application>
  <PresentationFormat>On-screen Show (4:3)</PresentationFormat>
  <Paragraphs>715</Paragraphs>
  <Slides>101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5" baseType="lpstr">
      <vt:lpstr>Arial</vt:lpstr>
      <vt:lpstr>Arial Black</vt:lpstr>
      <vt:lpstr>Bodoni MT Black</vt:lpstr>
      <vt:lpstr>Book Antiqua</vt:lpstr>
      <vt:lpstr>Poor Richard</vt:lpstr>
      <vt:lpstr>Ravie</vt:lpstr>
      <vt:lpstr>Showcard Gothic</vt:lpstr>
      <vt:lpstr>Symbol</vt:lpstr>
      <vt:lpstr>Tempus Sans ITC</vt:lpstr>
      <vt:lpstr>Times New Roman</vt:lpstr>
      <vt:lpstr>Verdana</vt:lpstr>
      <vt:lpstr>Wingdings</vt:lpstr>
      <vt:lpstr>Eclipse</vt:lpstr>
      <vt:lpstr>Bitmap Image</vt:lpstr>
      <vt:lpstr>APES year in review</vt:lpstr>
      <vt:lpstr>Introduction</vt:lpstr>
      <vt:lpstr>Easter Island</vt:lpstr>
      <vt:lpstr>A. Human population growth</vt:lpstr>
      <vt:lpstr>B. Soil degradation</vt:lpstr>
      <vt:lpstr>C. Global Atmospheric Changes</vt:lpstr>
      <vt:lpstr>D. Loss of Biodiversity</vt:lpstr>
      <vt:lpstr>PowerPoint Presentation</vt:lpstr>
      <vt:lpstr>More Cool Environmentalists</vt:lpstr>
      <vt:lpstr>Ecosystems</vt:lpstr>
      <vt:lpstr>PowerPoint Presentation</vt:lpstr>
      <vt:lpstr>Trophic Relationship</vt:lpstr>
      <vt:lpstr>Biomass and Biomass Pyramid</vt:lpstr>
      <vt:lpstr>Relationships</vt:lpstr>
      <vt:lpstr>Limiting Factors</vt:lpstr>
      <vt:lpstr>Ch 3: Ecosystems, how they work</vt:lpstr>
      <vt:lpstr>Physics</vt:lpstr>
      <vt:lpstr>Chemistry </vt:lpstr>
      <vt:lpstr>Organic Compounds</vt:lpstr>
      <vt:lpstr>Photosynthesis</vt:lpstr>
      <vt:lpstr>Carbon cycle</vt:lpstr>
      <vt:lpstr>Nitrogen cycle</vt:lpstr>
      <vt:lpstr>Phosphorus cycle</vt:lpstr>
      <vt:lpstr>PowerPoint Presentation</vt:lpstr>
      <vt:lpstr>Population and Succession </vt:lpstr>
      <vt:lpstr>Biosphere II </vt:lpstr>
      <vt:lpstr>Fires in Ecosystem</vt:lpstr>
      <vt:lpstr>Succession - One species gradually replaced by another in an ecosystem</vt:lpstr>
      <vt:lpstr>Primary succession</vt:lpstr>
      <vt:lpstr>Evolutionary Change </vt:lpstr>
      <vt:lpstr>Mutations</vt:lpstr>
      <vt:lpstr>Why do species change?</vt:lpstr>
      <vt:lpstr>Speciation (Galapagos Finches)</vt:lpstr>
      <vt:lpstr>Geological Context  (space and time for evolution) </vt:lpstr>
      <vt:lpstr>PowerPoint Presentation</vt:lpstr>
      <vt:lpstr>PowerPoint Presentation</vt:lpstr>
      <vt:lpstr>Population growth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  (Dust Bowl, Porosity, Permeability)</vt:lpstr>
      <vt:lpstr>Texture</vt:lpstr>
      <vt:lpstr>LOAM:  40%sand 40% silt 20% clay Loam is theoretically the ideal soil</vt:lpstr>
      <vt:lpstr>Classes of Soil</vt:lpstr>
      <vt:lpstr>PowerPoint Presentation</vt:lpstr>
      <vt:lpstr>Water Facts</vt:lpstr>
      <vt:lpstr>Human effects on the  Hydrologic Cycle </vt:lpstr>
      <vt:lpstr>PowerPoint Presentation</vt:lpstr>
      <vt:lpstr>Rain shadow</vt:lpstr>
      <vt:lpstr> The Ogallala Aquifer </vt:lpstr>
      <vt:lpstr>Mono Lake</vt:lpstr>
      <vt:lpstr>Genetically altered food, Irish Potato Famine</vt:lpstr>
      <vt:lpstr>Major Environmental Effects of Food Production</vt:lpstr>
      <vt:lpstr>The Green Revolution</vt:lpstr>
      <vt:lpstr>Protection of Biodiversity and Ecosystems</vt:lpstr>
      <vt:lpstr>Know Specific Details about…</vt:lpstr>
      <vt:lpstr>Endocrine Disrupters</vt:lpstr>
      <vt:lpstr>PowerPoint Presentation</vt:lpstr>
      <vt:lpstr>Important energy facts</vt:lpstr>
      <vt:lpstr>More Energy Facts</vt:lpstr>
      <vt:lpstr>Oil: The Most Important Fossil Fuel in the American Economy</vt:lpstr>
      <vt:lpstr>Coal</vt:lpstr>
      <vt:lpstr>Natural Gas</vt:lpstr>
      <vt:lpstr>Electricity</vt:lpstr>
      <vt:lpstr>Nuclear Power</vt:lpstr>
      <vt:lpstr>Nuclear important facts</vt:lpstr>
      <vt:lpstr>Uranium</vt:lpstr>
      <vt:lpstr>D. How does a Power Plant Operate?</vt:lpstr>
      <vt:lpstr>Waste Disposal</vt:lpstr>
      <vt:lpstr>Accidents</vt:lpstr>
      <vt:lpstr>Renewable Energy</vt:lpstr>
      <vt:lpstr>Indirect Solar power</vt:lpstr>
      <vt:lpstr>Solar Energy</vt:lpstr>
      <vt:lpstr>Risks and Pests  Borneo (DDT), MTBE</vt:lpstr>
      <vt:lpstr>Cigarette Smoking</vt:lpstr>
      <vt:lpstr>Insecticides/Pesticides </vt:lpstr>
      <vt:lpstr>PowerPoint Presentation</vt:lpstr>
      <vt:lpstr>Diseases </vt:lpstr>
      <vt:lpstr>    Diseases cont’d</vt:lpstr>
      <vt:lpstr>Water Pollution</vt:lpstr>
      <vt:lpstr>PowerPoint Presentation</vt:lpstr>
      <vt:lpstr>Home Septic Systems:</vt:lpstr>
      <vt:lpstr>Municipal Solid Waste</vt:lpstr>
      <vt:lpstr>Hazardous Waste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 pollution</vt:lpstr>
      <vt:lpstr>Acids and Bases</vt:lpstr>
      <vt:lpstr>Indoor Air Pollutants</vt:lpstr>
      <vt:lpstr>Major Outdoor Air Pollutants</vt:lpstr>
      <vt:lpstr>Sources of air pollution</vt:lpstr>
      <vt:lpstr>Solutions: Reducing Emissions</vt:lpstr>
      <vt:lpstr>Output Control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Titus, Debra</dc:creator>
  <cp:lastModifiedBy>Titus, Debra</cp:lastModifiedBy>
  <cp:revision>50</cp:revision>
  <dcterms:created xsi:type="dcterms:W3CDTF">1601-01-01T00:00:00Z</dcterms:created>
  <dcterms:modified xsi:type="dcterms:W3CDTF">2015-03-25T19:06:38Z</dcterms:modified>
</cp:coreProperties>
</file>